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0" d="100"/>
          <a:sy n="80" d="100"/>
        </p:scale>
        <p:origin x="-84" y="-6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7AFFB9B-9FB8-469E-96F9-4D32314110B6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4676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045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02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6483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591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945129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95885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66913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3975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384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1362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856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598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4556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095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6137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249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35BB1C6-BF8F-4481-8AB2-603A1C8A906A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111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DP Evaluation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IBMA Networking Session</a:t>
            </a:r>
          </a:p>
          <a:p>
            <a:r>
              <a:rPr lang="en-US" dirty="0" smtClean="0"/>
              <a:t>December 12, 2014</a:t>
            </a:r>
          </a:p>
          <a:p>
            <a:r>
              <a:rPr lang="en-US" dirty="0" smtClean="0"/>
              <a:t>Melanie Morris &amp; Amy Woolf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250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Action Plan? Hint- it’s new.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A good Action Plan can address “Matters to be Addressed” before they are even mentioned.  It is the action part of a reflective piece. However, while the Action Plan can show good reflection, IB can send “Matters to be Addressed” that is on a different timeline.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Example: Marshall High School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20 min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189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International-mindedness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is international mindedness? Page 16-18, 29-31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Suggestions and Best Practices</a:t>
            </a:r>
          </a:p>
        </p:txBody>
      </p:sp>
    </p:spTree>
    <p:extLst>
      <p:ext uri="{BB962C8B-B14F-4D97-AF65-F5344CB8AC3E}">
        <p14:creationId xmlns:p14="http://schemas.microsoft.com/office/powerpoint/2010/main" val="2123175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Language policy pg. 19</a:t>
            </a:r>
          </a:p>
          <a:p>
            <a:r>
              <a:rPr lang="en-US" dirty="0" smtClean="0"/>
              <a:t>Assessment policy pg. 20-21</a:t>
            </a:r>
          </a:p>
          <a:p>
            <a:r>
              <a:rPr lang="en-US" dirty="0" smtClean="0"/>
              <a:t>Special education policy pg. 22</a:t>
            </a:r>
          </a:p>
          <a:p>
            <a:r>
              <a:rPr lang="en-US" dirty="0" smtClean="0"/>
              <a:t>Academic honesty policy pg. </a:t>
            </a:r>
            <a:r>
              <a:rPr lang="en-US" smtClean="0"/>
              <a:t>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467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</a:p>
          <a:p>
            <a:r>
              <a:rPr lang="en-US" dirty="0" smtClean="0"/>
              <a:t>What should our IB World School know and be able to do?</a:t>
            </a:r>
          </a:p>
          <a:p>
            <a:r>
              <a:rPr lang="en-US" dirty="0" smtClean="0"/>
              <a:t>How will we know when we have met the standard?</a:t>
            </a:r>
          </a:p>
          <a:p>
            <a:r>
              <a:rPr lang="en-US" dirty="0" smtClean="0"/>
              <a:t>What will we do if we do (or do not) reach our goals?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*parking lot for questions?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454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7778" y="825613"/>
            <a:ext cx="9601196" cy="1303867"/>
          </a:xfrm>
        </p:spPr>
        <p:txBody>
          <a:bodyPr/>
          <a:lstStyle/>
          <a:p>
            <a:r>
              <a:rPr lang="en-US" dirty="0" smtClean="0"/>
              <a:t>The Evaluation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295400" y="2469062"/>
            <a:ext cx="4718304" cy="576262"/>
          </a:xfrm>
        </p:spPr>
        <p:txBody>
          <a:bodyPr/>
          <a:lstStyle/>
          <a:p>
            <a:r>
              <a:rPr lang="en-US" dirty="0" smtClean="0"/>
              <a:t>What the Evaluation 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295400" y="3045324"/>
            <a:ext cx="4718304" cy="306715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 chance to assess the implementation of the </a:t>
            </a:r>
            <a:r>
              <a:rPr lang="en-US" dirty="0" err="1" smtClean="0"/>
              <a:t>programme</a:t>
            </a:r>
            <a:r>
              <a:rPr lang="en-US" dirty="0" smtClean="0"/>
              <a:t> at your school </a:t>
            </a:r>
          </a:p>
          <a:p>
            <a:r>
              <a:rPr lang="en-US" dirty="0" smtClean="0"/>
              <a:t>Made up of 7 parts</a:t>
            </a:r>
          </a:p>
          <a:p>
            <a:pPr lvl="1"/>
            <a:r>
              <a:rPr lang="en-US" dirty="0" smtClean="0"/>
              <a:t>School presentation				</a:t>
            </a:r>
          </a:p>
          <a:p>
            <a:pPr lvl="1"/>
            <a:r>
              <a:rPr lang="en-US" dirty="0" smtClean="0"/>
              <a:t>Philosophy</a:t>
            </a:r>
          </a:p>
          <a:p>
            <a:pPr lvl="1"/>
            <a:r>
              <a:rPr lang="en-US" dirty="0" smtClean="0"/>
              <a:t>Organization</a:t>
            </a:r>
          </a:p>
          <a:p>
            <a:pPr lvl="1"/>
            <a:r>
              <a:rPr lang="en-US" dirty="0" smtClean="0"/>
              <a:t>Curriculum	</a:t>
            </a:r>
          </a:p>
          <a:p>
            <a:pPr lvl="1"/>
            <a:r>
              <a:rPr lang="en-US" dirty="0" smtClean="0"/>
              <a:t>Conclusion</a:t>
            </a:r>
          </a:p>
          <a:p>
            <a:pPr lvl="1"/>
            <a:r>
              <a:rPr lang="en-US" dirty="0" smtClean="0"/>
              <a:t>Supporting documents</a:t>
            </a:r>
          </a:p>
          <a:p>
            <a:pPr lvl="1"/>
            <a:r>
              <a:rPr lang="en-US" dirty="0" smtClean="0"/>
              <a:t>Charts/Action plan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469062"/>
            <a:ext cx="4718304" cy="576262"/>
          </a:xfrm>
        </p:spPr>
        <p:txBody>
          <a:bodyPr/>
          <a:lstStyle/>
          <a:p>
            <a:r>
              <a:rPr lang="en-US" dirty="0" smtClean="0"/>
              <a:t>What the Evaluation is NOT: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045324"/>
            <a:ext cx="4718304" cy="2632605"/>
          </a:xfrm>
        </p:spPr>
        <p:txBody>
          <a:bodyPr/>
          <a:lstStyle/>
          <a:p>
            <a:r>
              <a:rPr lang="en-US" dirty="0" err="1" smtClean="0"/>
              <a:t>Programme</a:t>
            </a:r>
            <a:r>
              <a:rPr lang="en-US" dirty="0" smtClean="0"/>
              <a:t> evaluation is NOT reauthorization!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745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the end, this is a good thing because </a:t>
            </a:r>
            <a:br>
              <a:rPr lang="en-US" dirty="0" smtClean="0"/>
            </a:br>
            <a:r>
              <a:rPr lang="en-US" dirty="0" smtClean="0"/>
              <a:t>it allows us…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1295400" y="2658534"/>
            <a:ext cx="4718304" cy="3217334"/>
          </a:xfrm>
        </p:spPr>
        <p:txBody>
          <a:bodyPr>
            <a:normAutofit fontScale="70000" lnSpcReduction="20000"/>
          </a:bodyPr>
          <a:lstStyle/>
          <a:p>
            <a:r>
              <a:rPr lang="es-ES_tradnl" dirty="0" smtClean="0">
                <a:solidFill>
                  <a:schemeClr val="tx2"/>
                </a:solidFill>
              </a:rPr>
              <a:t>To share</a:t>
            </a:r>
            <a:endParaRPr lang="es-ES_tradnl" dirty="0">
              <a:solidFill>
                <a:schemeClr val="tx2"/>
              </a:solidFill>
            </a:endParaRPr>
          </a:p>
          <a:p>
            <a:r>
              <a:rPr lang="es-ES_tradnl" dirty="0">
                <a:solidFill>
                  <a:schemeClr val="tx2"/>
                </a:solidFill>
              </a:rPr>
              <a:t>To </a:t>
            </a:r>
            <a:r>
              <a:rPr lang="es-ES_tradnl" dirty="0" err="1">
                <a:solidFill>
                  <a:schemeClr val="tx2"/>
                </a:solidFill>
              </a:rPr>
              <a:t>discuss</a:t>
            </a:r>
            <a:endParaRPr lang="es-ES_tradnl" dirty="0">
              <a:solidFill>
                <a:schemeClr val="tx2"/>
              </a:solidFill>
            </a:endParaRPr>
          </a:p>
          <a:p>
            <a:r>
              <a:rPr lang="es-ES_tradnl" dirty="0">
                <a:solidFill>
                  <a:schemeClr val="tx2"/>
                </a:solidFill>
              </a:rPr>
              <a:t>To </a:t>
            </a:r>
            <a:r>
              <a:rPr lang="es-ES_tradnl" dirty="0" err="1">
                <a:solidFill>
                  <a:schemeClr val="tx2"/>
                </a:solidFill>
              </a:rPr>
              <a:t>assess</a:t>
            </a:r>
            <a:r>
              <a:rPr lang="es-ES_tradnl" dirty="0">
                <a:solidFill>
                  <a:schemeClr val="tx2"/>
                </a:solidFill>
              </a:rPr>
              <a:t> </a:t>
            </a:r>
            <a:r>
              <a:rPr lang="es-ES_tradnl" dirty="0" err="1">
                <a:solidFill>
                  <a:schemeClr val="tx2"/>
                </a:solidFill>
              </a:rPr>
              <a:t>practices</a:t>
            </a:r>
            <a:endParaRPr lang="es-ES_tradnl" dirty="0">
              <a:solidFill>
                <a:schemeClr val="tx2"/>
              </a:solidFill>
            </a:endParaRPr>
          </a:p>
          <a:p>
            <a:r>
              <a:rPr lang="es-ES_tradnl" dirty="0">
                <a:solidFill>
                  <a:schemeClr val="tx2"/>
                </a:solidFill>
              </a:rPr>
              <a:t>To </a:t>
            </a:r>
            <a:r>
              <a:rPr lang="es-ES_tradnl" dirty="0" err="1">
                <a:solidFill>
                  <a:schemeClr val="tx2"/>
                </a:solidFill>
              </a:rPr>
              <a:t>assess</a:t>
            </a:r>
            <a:r>
              <a:rPr lang="es-ES_tradnl" dirty="0">
                <a:solidFill>
                  <a:schemeClr val="tx2"/>
                </a:solidFill>
              </a:rPr>
              <a:t> </a:t>
            </a:r>
            <a:r>
              <a:rPr lang="es-ES_tradnl" dirty="0" err="1">
                <a:solidFill>
                  <a:schemeClr val="tx2"/>
                </a:solidFill>
              </a:rPr>
              <a:t>results</a:t>
            </a:r>
            <a:endParaRPr lang="es-ES_tradnl" dirty="0">
              <a:solidFill>
                <a:schemeClr val="tx2"/>
              </a:solidFill>
            </a:endParaRPr>
          </a:p>
          <a:p>
            <a:r>
              <a:rPr lang="es-ES_tradnl" dirty="0">
                <a:solidFill>
                  <a:schemeClr val="tx2"/>
                </a:solidFill>
              </a:rPr>
              <a:t>To </a:t>
            </a:r>
            <a:r>
              <a:rPr lang="es-ES_tradnl" dirty="0" err="1">
                <a:solidFill>
                  <a:schemeClr val="tx2"/>
                </a:solidFill>
              </a:rPr>
              <a:t>reflect</a:t>
            </a:r>
            <a:endParaRPr lang="es-ES_tradnl" dirty="0">
              <a:solidFill>
                <a:schemeClr val="tx2"/>
              </a:solidFill>
            </a:endParaRPr>
          </a:p>
          <a:p>
            <a:r>
              <a:rPr lang="es-ES_tradnl" dirty="0">
                <a:solidFill>
                  <a:schemeClr val="tx2"/>
                </a:solidFill>
              </a:rPr>
              <a:t>To </a:t>
            </a:r>
            <a:r>
              <a:rPr lang="es-ES_tradnl" dirty="0" err="1">
                <a:solidFill>
                  <a:schemeClr val="tx2"/>
                </a:solidFill>
              </a:rPr>
              <a:t>identify</a:t>
            </a:r>
            <a:r>
              <a:rPr lang="es-ES_tradnl" dirty="0">
                <a:solidFill>
                  <a:schemeClr val="tx2"/>
                </a:solidFill>
              </a:rPr>
              <a:t> </a:t>
            </a:r>
            <a:r>
              <a:rPr lang="es-ES_tradnl" dirty="0" err="1">
                <a:solidFill>
                  <a:schemeClr val="tx2"/>
                </a:solidFill>
              </a:rPr>
              <a:t>strengths</a:t>
            </a:r>
            <a:endParaRPr lang="es-ES_tradnl" dirty="0">
              <a:solidFill>
                <a:schemeClr val="tx2"/>
              </a:solidFill>
            </a:endParaRPr>
          </a:p>
          <a:p>
            <a:r>
              <a:rPr lang="es-ES_tradnl" dirty="0">
                <a:solidFill>
                  <a:schemeClr val="tx2"/>
                </a:solidFill>
              </a:rPr>
              <a:t>To </a:t>
            </a:r>
            <a:r>
              <a:rPr lang="es-ES_tradnl" dirty="0" err="1">
                <a:solidFill>
                  <a:schemeClr val="tx2"/>
                </a:solidFill>
              </a:rPr>
              <a:t>propose</a:t>
            </a:r>
            <a:r>
              <a:rPr lang="es-ES_tradnl" dirty="0">
                <a:solidFill>
                  <a:schemeClr val="tx2"/>
                </a:solidFill>
              </a:rPr>
              <a:t> </a:t>
            </a:r>
            <a:r>
              <a:rPr lang="es-ES_tradnl" dirty="0" err="1">
                <a:solidFill>
                  <a:schemeClr val="tx2"/>
                </a:solidFill>
              </a:rPr>
              <a:t>improvements</a:t>
            </a:r>
            <a:endParaRPr lang="es-ES_tradnl" dirty="0">
              <a:solidFill>
                <a:schemeClr val="tx2"/>
              </a:solidFill>
            </a:endParaRPr>
          </a:p>
          <a:p>
            <a:r>
              <a:rPr lang="es-ES_tradnl" dirty="0">
                <a:solidFill>
                  <a:schemeClr val="tx2"/>
                </a:solidFill>
              </a:rPr>
              <a:t>To plan</a:t>
            </a:r>
          </a:p>
          <a:p>
            <a:r>
              <a:rPr lang="es-ES_tradnl" dirty="0">
                <a:solidFill>
                  <a:schemeClr val="tx2"/>
                </a:solidFill>
              </a:rPr>
              <a:t>To </a:t>
            </a:r>
            <a:r>
              <a:rPr lang="es-ES_tradnl" dirty="0" err="1">
                <a:solidFill>
                  <a:schemeClr val="tx2"/>
                </a:solidFill>
              </a:rPr>
              <a:t>serve</a:t>
            </a:r>
            <a:r>
              <a:rPr lang="es-ES_tradnl" dirty="0">
                <a:solidFill>
                  <a:schemeClr val="tx2"/>
                </a:solidFill>
              </a:rPr>
              <a:t> as </a:t>
            </a:r>
            <a:r>
              <a:rPr lang="es-ES_tradnl" dirty="0" err="1">
                <a:solidFill>
                  <a:schemeClr val="tx2"/>
                </a:solidFill>
              </a:rPr>
              <a:t>benchmarks</a:t>
            </a:r>
            <a:r>
              <a:rPr lang="es-ES_tradnl" dirty="0">
                <a:solidFill>
                  <a:schemeClr val="tx2"/>
                </a:solidFill>
              </a:rPr>
              <a:t> / </a:t>
            </a:r>
            <a:r>
              <a:rPr lang="es-ES_tradnl" dirty="0" err="1">
                <a:solidFill>
                  <a:schemeClr val="tx2"/>
                </a:solidFill>
              </a:rPr>
              <a:t>quality</a:t>
            </a:r>
            <a:r>
              <a:rPr lang="es-ES_tradnl" dirty="0">
                <a:solidFill>
                  <a:schemeClr val="tx2"/>
                </a:solidFill>
              </a:rPr>
              <a:t> </a:t>
            </a:r>
            <a:r>
              <a:rPr lang="es-ES_tradnl" dirty="0" err="1">
                <a:solidFill>
                  <a:schemeClr val="tx2"/>
                </a:solidFill>
              </a:rPr>
              <a:t>indicators</a:t>
            </a:r>
            <a:endParaRPr lang="es-MX" dirty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590069" y="2438873"/>
            <a:ext cx="4201499" cy="370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966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self-study questionnaire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your packets…</a:t>
            </a:r>
          </a:p>
          <a:p>
            <a:pPr lvl="1"/>
            <a:r>
              <a:rPr lang="en-US" dirty="0" smtClean="0"/>
              <a:t>Page 1 provides an outline of the self-study questionnaire</a:t>
            </a:r>
          </a:p>
          <a:p>
            <a:pPr lvl="1"/>
            <a:r>
              <a:rPr lang="en-US" dirty="0" smtClean="0"/>
              <a:t>Take a look at this in conjunction with the self-study you brought with you and the Standards and Practices Document from IB</a:t>
            </a:r>
          </a:p>
          <a:p>
            <a:pPr lvl="1"/>
            <a:r>
              <a:rPr lang="en-US" b="1" dirty="0" smtClean="0"/>
              <a:t>Highlight any part of the document that you feel will take considerable effort/data collection or that you don’t understand</a:t>
            </a:r>
          </a:p>
          <a:p>
            <a:pPr lvl="1"/>
            <a:endParaRPr lang="en-US" b="1" dirty="0"/>
          </a:p>
          <a:p>
            <a:pPr marL="457200" lvl="1" indent="0">
              <a:buNone/>
            </a:pPr>
            <a:r>
              <a:rPr lang="en-US" b="1" dirty="0" smtClean="0"/>
              <a:t>30 minutes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764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Supporting 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Complete the chart on pages 2-3</a:t>
            </a:r>
          </a:p>
          <a:p>
            <a:r>
              <a:rPr lang="en-US" dirty="0" smtClean="0"/>
              <a:t>For each item, is this something that needs to be created, revised or is it sufficient.</a:t>
            </a:r>
          </a:p>
          <a:p>
            <a:endParaRPr lang="en-US" dirty="0"/>
          </a:p>
          <a:p>
            <a:r>
              <a:rPr lang="en-US" dirty="0" smtClean="0"/>
              <a:t>Remember – perfection is not the key here!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30 min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142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checklist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75371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Chart on pages 4-6</a:t>
            </a:r>
          </a:p>
          <a:p>
            <a:r>
              <a:rPr lang="en-US" dirty="0" smtClean="0"/>
              <a:t>Place these 36 items in the order that you think will work best for your school</a:t>
            </a:r>
          </a:p>
          <a:p>
            <a:endParaRPr lang="en-US" dirty="0"/>
          </a:p>
          <a:p>
            <a:r>
              <a:rPr lang="en-US" dirty="0" smtClean="0"/>
              <a:t>Remember – this is just a guide and will look different based on your school!</a:t>
            </a:r>
          </a:p>
          <a:p>
            <a:endParaRPr lang="en-US" dirty="0"/>
          </a:p>
          <a:p>
            <a:r>
              <a:rPr lang="en-US" dirty="0" smtClean="0"/>
              <a:t>Page 7 offers some suggestions for how to organize the work of the self-study</a:t>
            </a:r>
          </a:p>
          <a:p>
            <a:pPr lvl="1"/>
            <a:r>
              <a:rPr lang="en-US" dirty="0" smtClean="0"/>
              <a:t>While as coordinators we try to take on everything, this is something that absolutely needs to be delegated.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45 minutes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629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Pages 8-9 offer a sample timeline </a:t>
            </a:r>
          </a:p>
          <a:p>
            <a:endParaRPr lang="en-US" dirty="0"/>
          </a:p>
          <a:p>
            <a:r>
              <a:rPr lang="en-US" dirty="0" smtClean="0"/>
              <a:t>Page 10 allows you to create your own timeline based on when your evaluation is due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30 min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550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matters to be addressed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all likely to have some negative feedback and issues that need to be addressed.</a:t>
            </a:r>
          </a:p>
          <a:p>
            <a:r>
              <a:rPr lang="en-US" dirty="0" smtClean="0"/>
              <a:t>Pages 12-15 offer some examples of what that might look like and how to correct them.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Which areas do you see as being problematic for your school?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7587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430</TotalTime>
  <Words>495</Words>
  <Application>Microsoft Office PowerPoint</Application>
  <PresentationFormat>Custom</PresentationFormat>
  <Paragraphs>85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Organic</vt:lpstr>
      <vt:lpstr>The DP Evaluation</vt:lpstr>
      <vt:lpstr>Today’s Agenda</vt:lpstr>
      <vt:lpstr>The Evaluation</vt:lpstr>
      <vt:lpstr>In the end, this is a good thing because  it allows us…</vt:lpstr>
      <vt:lpstr>The self-study questionnaire</vt:lpstr>
      <vt:lpstr>Supporting documentation</vt:lpstr>
      <vt:lpstr>Sample checklist</vt:lpstr>
      <vt:lpstr>Timeline </vt:lpstr>
      <vt:lpstr>Sample matters to be addressed</vt:lpstr>
      <vt:lpstr>What is an Action Plan? Hint- it’s new.</vt:lpstr>
      <vt:lpstr>International-mindedness</vt:lpstr>
      <vt:lpstr>Policies</vt:lpstr>
    </vt:vector>
  </TitlesOfParts>
  <Company>Harford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DP Evaluation</dc:title>
  <dc:creator>Woolf, Amy</dc:creator>
  <cp:lastModifiedBy>Administrator</cp:lastModifiedBy>
  <cp:revision>14</cp:revision>
  <dcterms:created xsi:type="dcterms:W3CDTF">2014-12-10T22:47:15Z</dcterms:created>
  <dcterms:modified xsi:type="dcterms:W3CDTF">2015-02-20T16:55:26Z</dcterms:modified>
</cp:coreProperties>
</file>