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handoutMasterIdLst>
    <p:handoutMasterId r:id="rId16"/>
  </p:handoutMasterIdLst>
  <p:sldIdLst>
    <p:sldId id="256" r:id="rId2"/>
    <p:sldId id="277" r:id="rId3"/>
    <p:sldId id="280" r:id="rId4"/>
    <p:sldId id="281" r:id="rId5"/>
    <p:sldId id="289" r:id="rId6"/>
    <p:sldId id="290" r:id="rId7"/>
    <p:sldId id="291" r:id="rId8"/>
    <p:sldId id="282" r:id="rId9"/>
    <p:sldId id="285" r:id="rId10"/>
    <p:sldId id="284" r:id="rId11"/>
    <p:sldId id="283" r:id="rId12"/>
    <p:sldId id="286" r:id="rId13"/>
    <p:sldId id="292" r:id="rId14"/>
    <p:sldId id="287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47571-C75E-48BB-BA85-E5A36E8E34D5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FB659-79C9-43E1-8EC5-0356D847E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26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1219200"/>
            <a:ext cx="8229600" cy="2057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New </a:t>
            </a:r>
            <a:r>
              <a:rPr lang="en-US" dirty="0">
                <a:effectLst/>
              </a:rPr>
              <a:t>Science </a:t>
            </a:r>
            <a:r>
              <a:rPr lang="en-US" dirty="0" smtClean="0">
                <a:effectLst/>
              </a:rPr>
              <a:t>Curriculum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and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External Assessment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9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Left Column (All Tested!)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0" y="762000"/>
            <a:ext cx="9144000" cy="601980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800" b="1" dirty="0"/>
              <a:t>Understandings:</a:t>
            </a:r>
          </a:p>
          <a:p>
            <a:pPr marL="68580" indent="0">
              <a:buNone/>
            </a:pPr>
            <a:r>
              <a:rPr lang="en-US" sz="2800" dirty="0"/>
              <a:t>• This section will provide specifics of </a:t>
            </a:r>
            <a:r>
              <a:rPr lang="en-US" sz="2800" dirty="0" smtClean="0"/>
              <a:t>the content </a:t>
            </a:r>
            <a:r>
              <a:rPr lang="en-US" sz="2800" dirty="0"/>
              <a:t>requirements for each sub-topic.</a:t>
            </a:r>
          </a:p>
          <a:p>
            <a:pPr marL="68580" indent="0">
              <a:buNone/>
            </a:pPr>
            <a:r>
              <a:rPr lang="en-US" sz="2800" b="1" dirty="0"/>
              <a:t>Applications and skills:</a:t>
            </a:r>
          </a:p>
          <a:p>
            <a:pPr marL="68580" indent="0">
              <a:buNone/>
            </a:pPr>
            <a:r>
              <a:rPr lang="en-US" sz="2800" dirty="0"/>
              <a:t>• The content of this section gives </a:t>
            </a:r>
            <a:r>
              <a:rPr lang="en-US" sz="2800" dirty="0" smtClean="0"/>
              <a:t>details of </a:t>
            </a:r>
            <a:r>
              <a:rPr lang="en-US" sz="2800" dirty="0"/>
              <a:t>how students are to apply </a:t>
            </a:r>
            <a:r>
              <a:rPr lang="en-US" sz="2800" dirty="0" smtClean="0"/>
              <a:t>the understandings</a:t>
            </a:r>
            <a:r>
              <a:rPr lang="en-US" sz="2800" dirty="0"/>
              <a:t>. For example, </a:t>
            </a:r>
            <a:r>
              <a:rPr lang="en-US" sz="2800" dirty="0" smtClean="0"/>
              <a:t>these applications </a:t>
            </a:r>
            <a:r>
              <a:rPr lang="en-US" sz="2800" dirty="0"/>
              <a:t>could involve </a:t>
            </a:r>
            <a:r>
              <a:rPr lang="en-US" sz="2800" dirty="0" smtClean="0"/>
              <a:t>demonstrating mathematical </a:t>
            </a:r>
            <a:r>
              <a:rPr lang="en-US" sz="2800" dirty="0"/>
              <a:t>calculations or practical skills.</a:t>
            </a:r>
          </a:p>
          <a:p>
            <a:pPr marL="68580" indent="0">
              <a:buNone/>
            </a:pPr>
            <a:r>
              <a:rPr lang="en-US" sz="2800" b="1" dirty="0"/>
              <a:t>Guidance</a:t>
            </a:r>
            <a:r>
              <a:rPr lang="en-US" sz="2800" b="1" dirty="0" smtClean="0"/>
              <a:t>:</a:t>
            </a:r>
          </a:p>
          <a:p>
            <a:pPr marL="68580" indent="0">
              <a:buNone/>
            </a:pPr>
            <a:r>
              <a:rPr lang="en-US" sz="2800" dirty="0" smtClean="0"/>
              <a:t>• </a:t>
            </a:r>
            <a:r>
              <a:rPr lang="en-US" sz="2800" dirty="0"/>
              <a:t>This section will provide specifics and </a:t>
            </a:r>
            <a:r>
              <a:rPr lang="en-US" sz="2800" dirty="0" smtClean="0"/>
              <a:t>give constraints </a:t>
            </a:r>
            <a:r>
              <a:rPr lang="en-US" sz="2800" dirty="0"/>
              <a:t>to the requirements for </a:t>
            </a:r>
            <a:r>
              <a:rPr lang="en-US" sz="2800" dirty="0" smtClean="0"/>
              <a:t>the understandings </a:t>
            </a:r>
            <a:r>
              <a:rPr lang="en-US" sz="2800" dirty="0"/>
              <a:t>and applications and skills.</a:t>
            </a:r>
          </a:p>
        </p:txBody>
      </p:sp>
    </p:spTree>
    <p:extLst>
      <p:ext uri="{BB962C8B-B14F-4D97-AF65-F5344CB8AC3E}">
        <p14:creationId xmlns:p14="http://schemas.microsoft.com/office/powerpoint/2010/main" val="3082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Right Column (None Tested!)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0" y="838200"/>
            <a:ext cx="9067800" cy="601980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800" b="1" dirty="0"/>
              <a:t>International-mindedness:</a:t>
            </a:r>
          </a:p>
          <a:p>
            <a:pPr marL="68580" indent="0">
              <a:buNone/>
            </a:pPr>
            <a:r>
              <a:rPr lang="en-US" sz="2800" dirty="0"/>
              <a:t>• Ideas that teachers can easily integrate </a:t>
            </a:r>
            <a:r>
              <a:rPr lang="en-US" sz="2800" dirty="0" smtClean="0"/>
              <a:t>into the </a:t>
            </a:r>
            <a:r>
              <a:rPr lang="en-US" sz="2800" dirty="0"/>
              <a:t>delivery of their lessons.</a:t>
            </a:r>
          </a:p>
          <a:p>
            <a:pPr marL="68580" indent="0">
              <a:buNone/>
            </a:pPr>
            <a:r>
              <a:rPr lang="en-US" sz="2800" b="1" dirty="0"/>
              <a:t>Theory of knowledge:</a:t>
            </a:r>
          </a:p>
          <a:p>
            <a:pPr marL="68580" indent="0">
              <a:buNone/>
            </a:pPr>
            <a:r>
              <a:rPr lang="en-US" sz="2800" dirty="0"/>
              <a:t>• Examples of TOK knowledge questions.</a:t>
            </a:r>
          </a:p>
          <a:p>
            <a:pPr marL="68580" indent="0">
              <a:buNone/>
            </a:pPr>
            <a:r>
              <a:rPr lang="en-US" sz="2800" b="1" dirty="0"/>
              <a:t>Utilization:</a:t>
            </a:r>
          </a:p>
          <a:p>
            <a:pPr marL="68580" indent="0">
              <a:buNone/>
            </a:pPr>
            <a:r>
              <a:rPr lang="en-US" sz="2800" dirty="0"/>
              <a:t>• Links to other topics within the </a:t>
            </a:r>
            <a:r>
              <a:rPr lang="en-US" sz="2800" dirty="0" smtClean="0"/>
              <a:t>biology guide</a:t>
            </a:r>
            <a:r>
              <a:rPr lang="en-US" sz="2800" dirty="0"/>
              <a:t>, to a variety of real-world </a:t>
            </a:r>
            <a:r>
              <a:rPr lang="en-US" sz="2800" dirty="0" smtClean="0"/>
              <a:t>applications and </a:t>
            </a:r>
            <a:r>
              <a:rPr lang="en-US" sz="2800" dirty="0"/>
              <a:t>to other Diploma </a:t>
            </a:r>
            <a:r>
              <a:rPr lang="en-US" sz="2800" dirty="0" err="1"/>
              <a:t>Programme</a:t>
            </a:r>
            <a:r>
              <a:rPr lang="en-US" sz="2800" dirty="0"/>
              <a:t> courses.</a:t>
            </a:r>
          </a:p>
          <a:p>
            <a:pPr marL="68580" indent="0">
              <a:buNone/>
            </a:pPr>
            <a:r>
              <a:rPr lang="en-US" sz="2800" b="1" dirty="0"/>
              <a:t>Aims:</a:t>
            </a:r>
          </a:p>
          <a:p>
            <a:pPr marL="68580" indent="0">
              <a:buNone/>
            </a:pPr>
            <a:r>
              <a:rPr lang="en-US" sz="2800" dirty="0"/>
              <a:t>• Links to the group 4 subject aims.</a:t>
            </a:r>
          </a:p>
        </p:txBody>
      </p:sp>
    </p:spTree>
    <p:extLst>
      <p:ext uri="{BB962C8B-B14F-4D97-AF65-F5344CB8AC3E}">
        <p14:creationId xmlns:p14="http://schemas.microsoft.com/office/powerpoint/2010/main" val="195440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762000"/>
          </a:xfrm>
        </p:spPr>
        <p:txBody>
          <a:bodyPr/>
          <a:lstStyle/>
          <a:p>
            <a:r>
              <a:rPr lang="en-US" dirty="0" smtClean="0"/>
              <a:t>Command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08914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Objective are NOT written with command terms  - questions can be written with any command term</a:t>
            </a:r>
          </a:p>
          <a:p>
            <a:r>
              <a:rPr lang="en-US" dirty="0" smtClean="0"/>
              <a:t>Papers are balanced with approximately </a:t>
            </a:r>
          </a:p>
          <a:p>
            <a:pPr lvl="1"/>
            <a:r>
              <a:rPr lang="en-US" dirty="0" smtClean="0"/>
              <a:t>50% Objective 1&amp;2</a:t>
            </a:r>
          </a:p>
          <a:p>
            <a:pPr lvl="1"/>
            <a:r>
              <a:rPr lang="en-US" dirty="0" smtClean="0"/>
              <a:t>50% Objective 3</a:t>
            </a:r>
          </a:p>
          <a:p>
            <a:r>
              <a:rPr lang="en-US" dirty="0" smtClean="0"/>
              <a:t>Be sure students are familiar with each term and expectations.</a:t>
            </a:r>
          </a:p>
          <a:p>
            <a:r>
              <a:rPr lang="en-US" dirty="0" smtClean="0"/>
              <a:t>New Objective 2 Term – Apply</a:t>
            </a:r>
          </a:p>
          <a:p>
            <a:r>
              <a:rPr lang="en-US" dirty="0" smtClean="0"/>
              <a:t>New Objective 3 Terms – Compare and Contrast, Derive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2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the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Core </a:t>
            </a:r>
          </a:p>
          <a:p>
            <a:pPr lvl="1"/>
            <a:r>
              <a:rPr lang="en-US" sz="2800" dirty="0" smtClean="0"/>
              <a:t>Topics 1-11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AHL</a:t>
            </a:r>
          </a:p>
          <a:p>
            <a:pPr lvl="1"/>
            <a:r>
              <a:rPr lang="en-US" sz="2800" dirty="0" smtClean="0"/>
              <a:t>Topics 12-20</a:t>
            </a:r>
          </a:p>
          <a:p>
            <a:pPr lvl="1"/>
            <a:r>
              <a:rPr lang="en-US" sz="2800" dirty="0" smtClean="0"/>
              <a:t>Paired with core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Options</a:t>
            </a:r>
          </a:p>
          <a:p>
            <a:pPr lvl="1"/>
            <a:r>
              <a:rPr lang="en-US" sz="2800" dirty="0" smtClean="0"/>
              <a:t>A-D</a:t>
            </a:r>
          </a:p>
          <a:p>
            <a:pPr lvl="1"/>
            <a:r>
              <a:rPr lang="en-US" sz="2800" dirty="0" smtClean="0"/>
              <a:t>One Option</a:t>
            </a:r>
          </a:p>
          <a:p>
            <a:pPr lvl="1"/>
            <a:r>
              <a:rPr lang="en-US" sz="2800" dirty="0" smtClean="0"/>
              <a:t>4 Strands in Every Option (all tested)</a:t>
            </a:r>
          </a:p>
          <a:p>
            <a:pPr lvl="2"/>
            <a:r>
              <a:rPr lang="en-US" sz="2400" dirty="0" smtClean="0"/>
              <a:t>Quantitative</a:t>
            </a:r>
          </a:p>
          <a:p>
            <a:pPr lvl="2"/>
            <a:r>
              <a:rPr lang="en-US" sz="2400" dirty="0" smtClean="0"/>
              <a:t>Analytical</a:t>
            </a:r>
          </a:p>
          <a:p>
            <a:pPr lvl="2"/>
            <a:r>
              <a:rPr lang="en-US" sz="2400" dirty="0" smtClean="0"/>
              <a:t>Organic</a:t>
            </a:r>
          </a:p>
          <a:p>
            <a:pPr lvl="2"/>
            <a:r>
              <a:rPr lang="en-US" sz="2400" dirty="0" smtClean="0"/>
              <a:t>Environmental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325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848600" cy="1066800"/>
          </a:xfrm>
        </p:spPr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686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Using the guide pages copied for your subject area and appropriate objective terms, write an Objective 1 or 2 and an Objective 3 question and </a:t>
            </a:r>
            <a:r>
              <a:rPr lang="en-US" dirty="0" err="1" smtClean="0"/>
              <a:t>Markscheme</a:t>
            </a:r>
            <a:r>
              <a:rPr lang="en-US" dirty="0" smtClean="0"/>
              <a:t> answer for the IB standards from:</a:t>
            </a:r>
          </a:p>
          <a:p>
            <a:endParaRPr lang="en-US" dirty="0" smtClean="0"/>
          </a:p>
          <a:p>
            <a:r>
              <a:rPr lang="en-US" dirty="0" smtClean="0"/>
              <a:t>Chemistry – 4.3 and 4.4 Covalent Structures and Intermolecular Forces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0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Command Terms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Approx. 50% of exam</a:t>
            </a:r>
          </a:p>
          <a:p>
            <a:r>
              <a:rPr lang="en-US" dirty="0" smtClean="0"/>
              <a:t>“Easier”</a:t>
            </a:r>
          </a:p>
          <a:p>
            <a:r>
              <a:rPr lang="en-US" dirty="0" smtClean="0"/>
              <a:t>Single step</a:t>
            </a:r>
          </a:p>
          <a:p>
            <a:r>
              <a:rPr lang="en-US" dirty="0" smtClean="0"/>
              <a:t>Less Depth</a:t>
            </a:r>
          </a:p>
          <a:p>
            <a:r>
              <a:rPr lang="en-US" dirty="0" smtClean="0"/>
              <a:t>For May 2016 curriculum – no longer assigned to objectives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0" y="2103437"/>
            <a:ext cx="4038600" cy="4068763"/>
          </a:xfrm>
        </p:spPr>
        <p:txBody>
          <a:bodyPr>
            <a:normAutofit/>
          </a:bodyPr>
          <a:lstStyle/>
          <a:p>
            <a:r>
              <a:rPr lang="en-US" dirty="0" smtClean="0"/>
              <a:t>Approx. </a:t>
            </a:r>
            <a:r>
              <a:rPr lang="en-US" dirty="0"/>
              <a:t>50% of </a:t>
            </a:r>
            <a:r>
              <a:rPr lang="en-US" dirty="0" smtClean="0"/>
              <a:t>exam</a:t>
            </a:r>
          </a:p>
          <a:p>
            <a:r>
              <a:rPr lang="en-US" dirty="0" smtClean="0"/>
              <a:t>“Harder”</a:t>
            </a:r>
          </a:p>
          <a:p>
            <a:r>
              <a:rPr lang="en-US" dirty="0" smtClean="0"/>
              <a:t>Multi step</a:t>
            </a:r>
          </a:p>
          <a:p>
            <a:r>
              <a:rPr lang="en-US" dirty="0" smtClean="0"/>
              <a:t>More Depth</a:t>
            </a:r>
            <a:endParaRPr lang="en-US" dirty="0"/>
          </a:p>
          <a:p>
            <a:r>
              <a:rPr lang="en-US" dirty="0"/>
              <a:t>For </a:t>
            </a:r>
            <a:r>
              <a:rPr lang="en-US" dirty="0" smtClean="0"/>
              <a:t>May 2016 </a:t>
            </a:r>
            <a:r>
              <a:rPr lang="en-US" dirty="0"/>
              <a:t>curriculum – no longer assigned to objectives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750887"/>
          </a:xfrm>
        </p:spPr>
        <p:txBody>
          <a:bodyPr/>
          <a:lstStyle/>
          <a:p>
            <a:r>
              <a:rPr lang="en-US" dirty="0" smtClean="0"/>
              <a:t>Objective  1 and 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5102225" y="1535113"/>
            <a:ext cx="4041775" cy="750887"/>
          </a:xfrm>
        </p:spPr>
        <p:txBody>
          <a:bodyPr/>
          <a:lstStyle/>
          <a:p>
            <a:r>
              <a:rPr lang="en-US" dirty="0" smtClean="0"/>
              <a:t>Objective 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1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 Assessment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727698"/>
              </p:ext>
            </p:extLst>
          </p:nvPr>
        </p:nvGraphicFramePr>
        <p:xfrm>
          <a:off x="0" y="1523998"/>
          <a:ext cx="9144000" cy="4648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524000"/>
                <a:gridCol w="1828800"/>
                <a:gridCol w="1828800"/>
                <a:gridCol w="1828800"/>
              </a:tblGrid>
              <a:tr h="756364"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Component</a:t>
                      </a:r>
                      <a:endParaRPr 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Weight</a:t>
                      </a:r>
                      <a:endParaRPr lang="en-US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Objectives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Duration</a:t>
                      </a:r>
                      <a:endParaRPr lang="en-US" sz="2800" dirty="0"/>
                    </a:p>
                  </a:txBody>
                  <a:tcPr/>
                </a:tc>
              </a:tr>
              <a:tr h="756364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1+2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63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Paper 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45</a:t>
                      </a:r>
                      <a:r>
                        <a:rPr lang="en-US" sz="2400" baseline="0" dirty="0" smtClean="0"/>
                        <a:t> min</a:t>
                      </a:r>
                      <a:endParaRPr lang="en-US" sz="2400" dirty="0"/>
                    </a:p>
                  </a:txBody>
                  <a:tcPr/>
                </a:tc>
              </a:tr>
              <a:tr h="7563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Paper 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1hr 15min</a:t>
                      </a:r>
                      <a:endParaRPr lang="en-US" sz="2400" dirty="0"/>
                    </a:p>
                  </a:txBody>
                  <a:tcPr/>
                </a:tc>
              </a:tr>
              <a:tr h="75636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Paper 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hr</a:t>
                      </a:r>
                      <a:endParaRPr lang="en-US" sz="2400" dirty="0"/>
                    </a:p>
                  </a:txBody>
                  <a:tcPr/>
                </a:tc>
              </a:tr>
              <a:tr h="86638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IA</a:t>
                      </a:r>
                    </a:p>
                    <a:p>
                      <a:pPr algn="ctr"/>
                      <a:r>
                        <a:rPr lang="en-US" sz="2400" dirty="0" smtClean="0"/>
                        <a:t>Investigation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Objectives 1-4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 </a:t>
                      </a:r>
                      <a:r>
                        <a:rPr lang="en-US" sz="2400" dirty="0" err="1" smtClean="0"/>
                        <a:t>hrs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73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L Assessment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151405"/>
              </p:ext>
            </p:extLst>
          </p:nvPr>
        </p:nvGraphicFramePr>
        <p:xfrm>
          <a:off x="0" y="1600199"/>
          <a:ext cx="9144000" cy="4800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524000"/>
                <a:gridCol w="1828800"/>
                <a:gridCol w="1828800"/>
                <a:gridCol w="1828800"/>
              </a:tblGrid>
              <a:tr h="781163"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Component</a:t>
                      </a:r>
                      <a:endParaRPr 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Weight</a:t>
                      </a:r>
                      <a:endParaRPr lang="en-US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Objectives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Duration</a:t>
                      </a:r>
                      <a:endParaRPr lang="en-US" sz="2800" dirty="0"/>
                    </a:p>
                  </a:txBody>
                  <a:tcPr/>
                </a:tc>
              </a:tr>
              <a:tr h="781163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1+2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8116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Paper 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</a:t>
                      </a:r>
                      <a:r>
                        <a:rPr lang="en-US" sz="2400" dirty="0" err="1" smtClean="0"/>
                        <a:t>hr</a:t>
                      </a:r>
                      <a:endParaRPr lang="en-US" sz="2400" dirty="0"/>
                    </a:p>
                  </a:txBody>
                  <a:tcPr/>
                </a:tc>
              </a:tr>
              <a:tr h="78116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Paper 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2hr 15min</a:t>
                      </a:r>
                      <a:endParaRPr lang="en-US" sz="2400" dirty="0"/>
                    </a:p>
                  </a:txBody>
                  <a:tcPr/>
                </a:tc>
              </a:tr>
              <a:tr h="78116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Paper 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24%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hr</a:t>
                      </a:r>
                      <a:r>
                        <a:rPr lang="en-US" sz="2400" baseline="0" dirty="0" smtClean="0"/>
                        <a:t> 15 min</a:t>
                      </a:r>
                      <a:endParaRPr lang="en-US" sz="2400" dirty="0"/>
                    </a:p>
                  </a:txBody>
                  <a:tcPr/>
                </a:tc>
              </a:tr>
              <a:tr h="89478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IA</a:t>
                      </a:r>
                    </a:p>
                    <a:p>
                      <a:pPr algn="ctr"/>
                      <a:r>
                        <a:rPr lang="en-US" sz="2400" dirty="0" smtClean="0"/>
                        <a:t>Investigation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Objectives 1-4</a:t>
                      </a:r>
                      <a:endParaRPr 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 </a:t>
                      </a:r>
                      <a:r>
                        <a:rPr lang="en-US" sz="2400" dirty="0" err="1" smtClean="0"/>
                        <a:t>hrs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9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52400"/>
            <a:ext cx="7024744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Paper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SL – 45 min, 30 MC – core</a:t>
            </a:r>
          </a:p>
          <a:p>
            <a:r>
              <a:rPr lang="en-US" dirty="0" smtClean="0"/>
              <a:t>HL – 1 </a:t>
            </a:r>
            <a:r>
              <a:rPr lang="en-US" dirty="0" err="1" smtClean="0"/>
              <a:t>hr</a:t>
            </a:r>
            <a:r>
              <a:rPr lang="en-US" dirty="0" smtClean="0"/>
              <a:t>, 40 MC – core &amp; AHL</a:t>
            </a:r>
          </a:p>
          <a:p>
            <a:r>
              <a:rPr lang="en-US" dirty="0" smtClean="0"/>
              <a:t>No major changes from current format</a:t>
            </a:r>
          </a:p>
          <a:p>
            <a:pPr lvl="0"/>
            <a:r>
              <a:rPr lang="en-GB" dirty="0" smtClean="0"/>
              <a:t>30/40 </a:t>
            </a:r>
            <a:r>
              <a:rPr lang="en-GB" dirty="0"/>
              <a:t>multiple-choice questions on </a:t>
            </a:r>
            <a:r>
              <a:rPr lang="en-GB" dirty="0" smtClean="0"/>
              <a:t>core/AHL, </a:t>
            </a:r>
            <a:r>
              <a:rPr lang="en-GB" dirty="0"/>
              <a:t>about 15 of which are common with HL. </a:t>
            </a:r>
            <a:endParaRPr lang="en-US" b="1" dirty="0"/>
          </a:p>
          <a:p>
            <a:pPr lvl="0"/>
            <a:r>
              <a:rPr lang="en-GB" dirty="0"/>
              <a:t>The questions on paper 1 test assessment objectives 1, </a:t>
            </a:r>
            <a:r>
              <a:rPr lang="en-GB" dirty="0" smtClean="0"/>
              <a:t>2 (50%) </a:t>
            </a:r>
            <a:r>
              <a:rPr lang="en-GB" dirty="0"/>
              <a:t>and </a:t>
            </a:r>
            <a:r>
              <a:rPr lang="en-GB" dirty="0" smtClean="0"/>
              <a:t>3 (50%)</a:t>
            </a:r>
            <a:endParaRPr lang="en-US" dirty="0"/>
          </a:p>
          <a:p>
            <a:pPr lvl="0"/>
            <a:r>
              <a:rPr lang="en-GB" dirty="0" smtClean="0"/>
              <a:t>No calculators.</a:t>
            </a:r>
            <a:endParaRPr lang="en-US" dirty="0"/>
          </a:p>
          <a:p>
            <a:pPr lvl="0"/>
            <a:r>
              <a:rPr lang="en-GB" dirty="0"/>
              <a:t>S</a:t>
            </a:r>
            <a:r>
              <a:rPr lang="en-GB" dirty="0" smtClean="0"/>
              <a:t>tudents </a:t>
            </a:r>
            <a:r>
              <a:rPr lang="en-GB" dirty="0"/>
              <a:t>will </a:t>
            </a:r>
            <a:r>
              <a:rPr lang="en-GB" dirty="0" smtClean="0"/>
              <a:t>receive </a:t>
            </a:r>
            <a:r>
              <a:rPr lang="en-GB" dirty="0" smtClean="0"/>
              <a:t>a </a:t>
            </a:r>
            <a:r>
              <a:rPr lang="en-GB" dirty="0"/>
              <a:t>periodic table.</a:t>
            </a:r>
          </a:p>
          <a:p>
            <a:pPr lvl="0"/>
            <a:r>
              <a:rPr lang="en-GB" dirty="0" smtClean="0"/>
              <a:t>No </a:t>
            </a:r>
            <a:r>
              <a:rPr lang="en-GB" dirty="0"/>
              <a:t>marks are deducted for incorrect answers.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59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1066800"/>
          </a:xfrm>
        </p:spPr>
        <p:txBody>
          <a:bodyPr/>
          <a:lstStyle/>
          <a:p>
            <a:r>
              <a:rPr lang="en-US" dirty="0" smtClean="0"/>
              <a:t>Paper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>
            <a:noAutofit/>
          </a:bodyPr>
          <a:lstStyle/>
          <a:p>
            <a:r>
              <a:rPr lang="en-US" dirty="0" smtClean="0"/>
              <a:t>SL – 1 </a:t>
            </a:r>
            <a:r>
              <a:rPr lang="en-US" dirty="0" err="1" smtClean="0"/>
              <a:t>hr</a:t>
            </a:r>
            <a:r>
              <a:rPr lang="en-US" dirty="0" smtClean="0"/>
              <a:t> 15 min, 50 marks - core</a:t>
            </a:r>
          </a:p>
          <a:p>
            <a:r>
              <a:rPr lang="en-US" dirty="0" smtClean="0"/>
              <a:t>HL – 2 </a:t>
            </a:r>
            <a:r>
              <a:rPr lang="en-US" dirty="0" err="1" smtClean="0"/>
              <a:t>hr</a:t>
            </a:r>
            <a:r>
              <a:rPr lang="en-US" dirty="0" smtClean="0"/>
              <a:t> 15 min, 95 marks – core and AHL</a:t>
            </a:r>
          </a:p>
          <a:p>
            <a:pPr lvl="0"/>
            <a:r>
              <a:rPr lang="en-GB" dirty="0"/>
              <a:t>Short-answer and extended-response questions on </a:t>
            </a:r>
            <a:r>
              <a:rPr lang="en-GB" dirty="0" smtClean="0"/>
              <a:t>core/AHL </a:t>
            </a:r>
            <a:r>
              <a:rPr lang="en-GB" dirty="0"/>
              <a:t>material.</a:t>
            </a:r>
            <a:endParaRPr lang="en-US" dirty="0"/>
          </a:p>
          <a:p>
            <a:pPr lvl="0"/>
            <a:r>
              <a:rPr lang="en-GB" dirty="0"/>
              <a:t>The questions on paper 2 test assessment objectives 1, 2 </a:t>
            </a:r>
            <a:r>
              <a:rPr lang="en-GB" dirty="0" smtClean="0"/>
              <a:t>(50%)and 3 (50%).</a:t>
            </a:r>
            <a:endParaRPr lang="en-US" dirty="0"/>
          </a:p>
          <a:p>
            <a:pPr lvl="0"/>
            <a:r>
              <a:rPr lang="en-GB" dirty="0" smtClean="0"/>
              <a:t>Students may use calculators and a data book.</a:t>
            </a:r>
            <a:endParaRPr lang="en-US" dirty="0"/>
          </a:p>
          <a:p>
            <a:r>
              <a:rPr lang="en-US" b="1" dirty="0" smtClean="0"/>
              <a:t>No part A and B – no choice of questions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0016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990600"/>
          </a:xfrm>
        </p:spPr>
        <p:txBody>
          <a:bodyPr/>
          <a:lstStyle/>
          <a:p>
            <a:r>
              <a:rPr lang="en-US" dirty="0" smtClean="0"/>
              <a:t>Paper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067800" cy="586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SL - 1hr, 35 marks – core and 1 Option</a:t>
            </a:r>
          </a:p>
          <a:p>
            <a:r>
              <a:rPr lang="en-US" dirty="0" smtClean="0"/>
              <a:t>HL - 1 </a:t>
            </a:r>
            <a:r>
              <a:rPr lang="en-US" dirty="0" err="1" smtClean="0"/>
              <a:t>hr</a:t>
            </a:r>
            <a:r>
              <a:rPr lang="en-US" dirty="0" smtClean="0"/>
              <a:t> 15min, 45 marks – core, AHL and 1 Option</a:t>
            </a:r>
          </a:p>
          <a:p>
            <a:r>
              <a:rPr lang="en-US" sz="2800" dirty="0" smtClean="0"/>
              <a:t>Section A – 15 marks</a:t>
            </a:r>
            <a:endParaRPr lang="en-US" dirty="0"/>
          </a:p>
          <a:p>
            <a:pPr lvl="1"/>
            <a:r>
              <a:rPr lang="en-US" sz="2400" dirty="0" smtClean="0"/>
              <a:t>Data Based Question</a:t>
            </a:r>
          </a:p>
          <a:p>
            <a:pPr lvl="1"/>
            <a:r>
              <a:rPr lang="en-US" sz="2400" dirty="0" smtClean="0"/>
              <a:t>Short answer Questions on Data Processing and Experimental Data Work (Required Labs)</a:t>
            </a:r>
          </a:p>
          <a:p>
            <a:r>
              <a:rPr lang="en-US" sz="2800" dirty="0" smtClean="0"/>
              <a:t>Section B – Short answer and Extend Response from 1 Option</a:t>
            </a:r>
          </a:p>
          <a:p>
            <a:pPr lvl="0"/>
            <a:r>
              <a:rPr lang="en-GB" dirty="0"/>
              <a:t>This paper will have questions on option material </a:t>
            </a:r>
            <a:r>
              <a:rPr lang="en-GB" dirty="0" smtClean="0"/>
              <a:t>and related core/AHL. </a:t>
            </a:r>
            <a:endParaRPr lang="en-US" dirty="0"/>
          </a:p>
          <a:p>
            <a:pPr lvl="0"/>
            <a:r>
              <a:rPr lang="en-GB" dirty="0" smtClean="0"/>
              <a:t>The </a:t>
            </a:r>
            <a:r>
              <a:rPr lang="en-GB" dirty="0"/>
              <a:t>questions on paper 3 test assessment objectives 1, 2 </a:t>
            </a:r>
            <a:r>
              <a:rPr lang="en-GB" dirty="0" smtClean="0"/>
              <a:t>(50%) and 3 (50%)</a:t>
            </a:r>
            <a:endParaRPr lang="en-US" dirty="0"/>
          </a:p>
          <a:p>
            <a:pPr lvl="0"/>
            <a:r>
              <a:rPr lang="en-GB" dirty="0" smtClean="0"/>
              <a:t>Student may use calculators and a data book.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1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0668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effectLst/>
              </a:rPr>
              <a:t>Format of the Guide</a:t>
            </a:r>
            <a:br>
              <a:rPr lang="en-US" sz="3200" dirty="0" smtClean="0">
                <a:effectLst/>
              </a:rPr>
            </a:br>
            <a:r>
              <a:rPr lang="en-US" sz="2800" dirty="0" smtClean="0">
                <a:effectLst/>
              </a:rPr>
              <a:t>Topic #: &lt;Title&gt;</a:t>
            </a:r>
            <a:br>
              <a:rPr lang="en-US" sz="2800" dirty="0" smtClean="0">
                <a:effectLst/>
              </a:rPr>
            </a:br>
            <a:r>
              <a:rPr lang="en-US" sz="2800" dirty="0" smtClean="0">
                <a:effectLst/>
              </a:rPr>
              <a:t>Essential Idea: This lists the essential idea for each sub topic</a:t>
            </a:r>
            <a:endParaRPr lang="en-US" sz="2800" dirty="0">
              <a:effectLst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0" y="1981200"/>
            <a:ext cx="8991600" cy="685800"/>
          </a:xfrm>
          <a:solidFill>
            <a:schemeClr val="accent1">
              <a:alpha val="55000"/>
            </a:schemeClr>
          </a:solidFill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#.</a:t>
            </a:r>
            <a:r>
              <a:rPr lang="en-US" sz="2800" dirty="0">
                <a:solidFill>
                  <a:schemeClr val="bg1"/>
                </a:solidFill>
              </a:rPr>
              <a:t>#</a:t>
            </a:r>
            <a:r>
              <a:rPr lang="en-US" sz="2800" dirty="0" smtClean="0">
                <a:solidFill>
                  <a:schemeClr val="bg1"/>
                </a:solidFill>
              </a:rPr>
              <a:t> Sub Topic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0" y="2819400"/>
            <a:ext cx="8991600" cy="1676400"/>
          </a:xfrm>
        </p:spPr>
        <p:txBody>
          <a:bodyPr>
            <a:noAutofit/>
          </a:bodyPr>
          <a:lstStyle/>
          <a:p>
            <a:r>
              <a:rPr lang="en-US" dirty="0" smtClean="0"/>
              <a:t>Nature of Science: Relates the sub topic to the overarching theme of the Nature of Science</a:t>
            </a:r>
          </a:p>
          <a:p>
            <a:endParaRPr lang="en-US" dirty="0" smtClean="0"/>
          </a:p>
          <a:p>
            <a:r>
              <a:rPr lang="en-US" cap="none" dirty="0" smtClean="0">
                <a:latin typeface="Book Antiqua" panose="02040602050305030304" pitchFamily="18" charset="0"/>
              </a:rPr>
              <a:t>Nature of Science will be tested</a:t>
            </a:r>
            <a:endParaRPr lang="en-US" cap="none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69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024744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Nature of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19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Overarching theme between biology, chemistry and physics courses.</a:t>
            </a:r>
          </a:p>
          <a:p>
            <a:r>
              <a:rPr lang="en-US" sz="3000" dirty="0"/>
              <a:t>The NOS statement(s) above every sub-topic outline </a:t>
            </a:r>
            <a:r>
              <a:rPr lang="en-US" sz="3000" dirty="0" smtClean="0"/>
              <a:t>are not </a:t>
            </a:r>
            <a:r>
              <a:rPr lang="en-US" sz="3000" dirty="0"/>
              <a:t>a repeat of the </a:t>
            </a:r>
            <a:r>
              <a:rPr lang="en-US" sz="3000" dirty="0" smtClean="0"/>
              <a:t>general NOS </a:t>
            </a:r>
            <a:r>
              <a:rPr lang="en-US" sz="3000" dirty="0"/>
              <a:t>statements </a:t>
            </a:r>
            <a:r>
              <a:rPr lang="en-US" sz="3000" dirty="0" smtClean="0"/>
              <a:t>but </a:t>
            </a:r>
            <a:r>
              <a:rPr lang="en-US" sz="3000" dirty="0"/>
              <a:t>an elaboration of them in a specific context.</a:t>
            </a:r>
            <a:endParaRPr lang="en-US" sz="3000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600" dirty="0" smtClean="0"/>
              <a:t>What </a:t>
            </a:r>
            <a:r>
              <a:rPr lang="en-US" sz="2600" dirty="0"/>
              <a:t>is science and what is the </a:t>
            </a:r>
            <a:r>
              <a:rPr lang="en-US" sz="2600" dirty="0" smtClean="0"/>
              <a:t>scientific </a:t>
            </a:r>
            <a:r>
              <a:rPr lang="en-US" sz="2600" dirty="0" err="1" smtClean="0"/>
              <a:t>endeavour</a:t>
            </a:r>
            <a:r>
              <a:rPr lang="en-US" sz="2600" dirty="0" smtClean="0"/>
              <a:t>?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600" dirty="0" smtClean="0"/>
              <a:t>The </a:t>
            </a:r>
            <a:r>
              <a:rPr lang="en-US" sz="2600" dirty="0"/>
              <a:t>understanding of </a:t>
            </a:r>
            <a:r>
              <a:rPr lang="en-US" sz="2600" dirty="0" smtClean="0"/>
              <a:t>science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600" dirty="0" smtClean="0"/>
              <a:t>The </a:t>
            </a:r>
            <a:r>
              <a:rPr lang="en-US" sz="2600" dirty="0"/>
              <a:t>objectivity of </a:t>
            </a:r>
            <a:r>
              <a:rPr lang="en-US" sz="2600" dirty="0" smtClean="0"/>
              <a:t>science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600" dirty="0" smtClean="0"/>
              <a:t>The </a:t>
            </a:r>
            <a:r>
              <a:rPr lang="en-US" sz="2600" dirty="0"/>
              <a:t>human face of </a:t>
            </a:r>
            <a:r>
              <a:rPr lang="en-US" sz="2600" dirty="0" smtClean="0"/>
              <a:t>science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600" dirty="0" smtClean="0"/>
              <a:t>Scientific </a:t>
            </a:r>
            <a:r>
              <a:rPr lang="en-US" sz="2600" dirty="0"/>
              <a:t>literacy and the public </a:t>
            </a:r>
            <a:r>
              <a:rPr lang="en-US" sz="2600" dirty="0" smtClean="0"/>
              <a:t>understanding of </a:t>
            </a:r>
            <a:r>
              <a:rPr lang="en-US" sz="2600" dirty="0"/>
              <a:t>science</a:t>
            </a:r>
          </a:p>
        </p:txBody>
      </p:sp>
    </p:spTree>
    <p:extLst>
      <p:ext uri="{BB962C8B-B14F-4D97-AF65-F5344CB8AC3E}">
        <p14:creationId xmlns:p14="http://schemas.microsoft.com/office/powerpoint/2010/main" val="41143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1267</TotalTime>
  <Words>789</Words>
  <Application>Microsoft Office PowerPoint</Application>
  <PresentationFormat>On-screen Show (4:3)</PresentationFormat>
  <Paragraphs>150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New Science Curriculum and External Assessment </vt:lpstr>
      <vt:lpstr>Command Terms </vt:lpstr>
      <vt:lpstr>SL Assessment Outline</vt:lpstr>
      <vt:lpstr>HL Assessment Outline</vt:lpstr>
      <vt:lpstr>Paper 1</vt:lpstr>
      <vt:lpstr>Paper 2</vt:lpstr>
      <vt:lpstr>Paper 3</vt:lpstr>
      <vt:lpstr>Format of the Guide Topic #: &lt;Title&gt; Essential Idea: This lists the essential idea for each sub topic</vt:lpstr>
      <vt:lpstr>Nature of Science</vt:lpstr>
      <vt:lpstr>Left Column (All Tested!)</vt:lpstr>
      <vt:lpstr>Right Column (None Tested!)</vt:lpstr>
      <vt:lpstr>Command Terms</vt:lpstr>
      <vt:lpstr>Changes to the Guide</vt:lpstr>
      <vt:lpstr>Practice</vt:lpstr>
    </vt:vector>
  </TitlesOfParts>
  <Company>Fairfax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Confessions of an IB Examiner</dc:title>
  <dc:creator>Karen H. McLean</dc:creator>
  <cp:lastModifiedBy>Karen H McLean</cp:lastModifiedBy>
  <cp:revision>38</cp:revision>
  <cp:lastPrinted>2014-08-05T15:35:57Z</cp:lastPrinted>
  <dcterms:created xsi:type="dcterms:W3CDTF">2013-12-12T17:26:42Z</dcterms:created>
  <dcterms:modified xsi:type="dcterms:W3CDTF">2015-01-13T18:25:50Z</dcterms:modified>
</cp:coreProperties>
</file>