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3" r:id="rId4"/>
    <p:sldId id="264" r:id="rId5"/>
    <p:sldId id="266" r:id="rId6"/>
    <p:sldId id="267" r:id="rId7"/>
    <p:sldId id="269" r:id="rId8"/>
    <p:sldId id="260" r:id="rId9"/>
    <p:sldId id="270" r:id="rId10"/>
    <p:sldId id="271" r:id="rId11"/>
    <p:sldId id="26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9C844C4-3A26-44CF-BD04-0633CBB39B33}" type="datetimeFigureOut">
              <a:rPr lang="en-US" smtClean="0"/>
              <a:t>1/13/2015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4E579E3-0630-4BAC-96F9-E2B5178E4C3E}"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844C4-3A26-44CF-BD04-0633CBB39B33}" type="datetimeFigureOut">
              <a:rPr lang="en-US" smtClean="0"/>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C844C4-3A26-44CF-BD04-0633CBB39B33}" type="datetimeFigureOut">
              <a:rPr lang="en-US" smtClean="0"/>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C844C4-3A26-44CF-BD04-0633CBB39B33}" type="datetimeFigureOut">
              <a:rPr lang="en-US" smtClean="0"/>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C844C4-3A26-44CF-BD04-0633CBB39B33}" type="datetimeFigureOut">
              <a:rPr lang="en-US" smtClean="0"/>
              <a:t>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9C844C4-3A26-44CF-BD04-0633CBB39B33}" type="datetimeFigureOut">
              <a:rPr lang="en-US" smtClean="0"/>
              <a:t>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E579E3-0630-4BAC-96F9-E2B5178E4C3E}"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9C844C4-3A26-44CF-BD04-0633CBB39B33}" type="datetimeFigureOut">
              <a:rPr lang="en-US" smtClean="0"/>
              <a:t>1/13/2015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C844C4-3A26-44CF-BD04-0633CBB39B33}" type="datetimeFigureOut">
              <a:rPr lang="en-US" smtClean="0"/>
              <a:t>1/13/2015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C844C4-3A26-44CF-BD04-0633CBB39B33}" type="datetimeFigureOut">
              <a:rPr lang="en-US" smtClean="0"/>
              <a:t>1/13/2015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9C844C4-3A26-44CF-BD04-0633CBB39B33}" type="datetimeFigureOut">
              <a:rPr lang="en-US" smtClean="0"/>
              <a:t>1/13/2015</a:t>
            </a:fld>
            <a:endParaRPr lang="en-US"/>
          </a:p>
        </p:txBody>
      </p:sp>
      <p:sp>
        <p:nvSpPr>
          <p:cNvPr id="7" name="Slide Number Placeholder 6"/>
          <p:cNvSpPr>
            <a:spLocks noGrp="1"/>
          </p:cNvSpPr>
          <p:nvPr>
            <p:ph type="sldNum" sz="quarter" idx="12"/>
          </p:nvPr>
        </p:nvSpPr>
        <p:spPr/>
        <p:txBody>
          <a:bodyPr/>
          <a:lstStyle/>
          <a:p>
            <a:fld id="{D4E579E3-0630-4BAC-96F9-E2B5178E4C3E}"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C844C4-3A26-44CF-BD04-0633CBB39B33}" type="datetimeFigureOut">
              <a:rPr lang="en-US" smtClean="0"/>
              <a:t>1/13/2015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D4E579E3-0630-4BAC-96F9-E2B5178E4C3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9C844C4-3A26-44CF-BD04-0633CBB39B33}" type="datetimeFigureOut">
              <a:rPr lang="en-US" smtClean="0"/>
              <a:t>1/13/2015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4E579E3-0630-4BAC-96F9-E2B5178E4C3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Internal Assessment</a:t>
            </a:r>
            <a:endParaRPr lang="en-US" dirty="0"/>
          </a:p>
        </p:txBody>
      </p:sp>
      <p:sp>
        <p:nvSpPr>
          <p:cNvPr id="3" name="Subtitle 2"/>
          <p:cNvSpPr>
            <a:spLocks noGrp="1"/>
          </p:cNvSpPr>
          <p:nvPr>
            <p:ph type="subTitle" idx="1"/>
          </p:nvPr>
        </p:nvSpPr>
        <p:spPr/>
        <p:txBody>
          <a:bodyPr>
            <a:normAutofit/>
          </a:bodyPr>
          <a:lstStyle/>
          <a:p>
            <a:r>
              <a:rPr lang="en-US" sz="2800" dirty="0" smtClean="0"/>
              <a:t>First Exam 2016</a:t>
            </a:r>
            <a:endParaRPr lang="en-US" sz="2800" dirty="0"/>
          </a:p>
        </p:txBody>
      </p:sp>
    </p:spTree>
    <p:extLst>
      <p:ext uri="{BB962C8B-B14F-4D97-AF65-F5344CB8AC3E}">
        <p14:creationId xmlns:p14="http://schemas.microsoft.com/office/powerpoint/2010/main" val="789303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848600" cy="990600"/>
          </a:xfrm>
        </p:spPr>
        <p:txBody>
          <a:bodyPr>
            <a:normAutofit fontScale="90000"/>
          </a:bodyPr>
          <a:lstStyle/>
          <a:p>
            <a:r>
              <a:rPr lang="en-US" dirty="0" smtClean="0"/>
              <a:t>Mandated Labs </a:t>
            </a:r>
            <a:br>
              <a:rPr lang="en-US" dirty="0" smtClean="0"/>
            </a:br>
            <a:r>
              <a:rPr lang="en-US" dirty="0" smtClean="0"/>
              <a:t>in the New Curriculum </a:t>
            </a:r>
            <a:endParaRPr lang="en-US" dirty="0"/>
          </a:p>
        </p:txBody>
      </p:sp>
      <p:sp>
        <p:nvSpPr>
          <p:cNvPr id="3" name="Content Placeholder 2"/>
          <p:cNvSpPr>
            <a:spLocks noGrp="1"/>
          </p:cNvSpPr>
          <p:nvPr>
            <p:ph idx="1"/>
          </p:nvPr>
        </p:nvSpPr>
        <p:spPr>
          <a:xfrm>
            <a:off x="457200" y="1371600"/>
            <a:ext cx="8229600" cy="5181600"/>
          </a:xfrm>
        </p:spPr>
        <p:txBody>
          <a:bodyPr>
            <a:noAutofit/>
          </a:bodyPr>
          <a:lstStyle/>
          <a:p>
            <a:r>
              <a:rPr lang="en-US" sz="2500" dirty="0"/>
              <a:t>Topic 8.2	</a:t>
            </a:r>
            <a:r>
              <a:rPr lang="en-US" sz="2500" dirty="0" smtClean="0"/>
              <a:t>Candidates </a:t>
            </a:r>
            <a:r>
              <a:rPr lang="en-US" sz="2500" dirty="0"/>
              <a:t>should have experience of acid-base titrations with different </a:t>
            </a:r>
            <a:r>
              <a:rPr lang="en-US" sz="2500" dirty="0" smtClean="0"/>
              <a:t>indicators.</a:t>
            </a:r>
            <a:endParaRPr lang="en-US" sz="2500" dirty="0"/>
          </a:p>
          <a:p>
            <a:r>
              <a:rPr lang="en-US" sz="2500" dirty="0" smtClean="0"/>
              <a:t>Topic 8.3	Students should be familiar with the use of a pH meter and universal indicator.</a:t>
            </a:r>
          </a:p>
          <a:p>
            <a:r>
              <a:rPr lang="en-US" sz="2500" dirty="0" smtClean="0"/>
              <a:t>Topic 9.2	Performance of laboratory experiments involving a typical voltaic cell using two metal/metal-ion half-cells.</a:t>
            </a:r>
          </a:p>
          <a:p>
            <a:r>
              <a:rPr lang="en-US" sz="2500" dirty="0" smtClean="0"/>
              <a:t>Topic 10.1 Construction of 3D models (real of virtual) of organic models.</a:t>
            </a:r>
          </a:p>
          <a:p>
            <a:r>
              <a:rPr lang="en-US" sz="2500" dirty="0" smtClean="0"/>
              <a:t>Topic 15.1(19.1)	Perform lab experiments which could include single replacement reactions in aqueous solutions</a:t>
            </a:r>
            <a:endParaRPr lang="en-US" sz="2500" dirty="0"/>
          </a:p>
        </p:txBody>
      </p:sp>
    </p:spTree>
    <p:extLst>
      <p:ext uri="{BB962C8B-B14F-4D97-AF65-F5344CB8AC3E}">
        <p14:creationId xmlns:p14="http://schemas.microsoft.com/office/powerpoint/2010/main" val="3664547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724936"/>
          </a:xfrm>
        </p:spPr>
        <p:txBody>
          <a:bodyPr>
            <a:normAutofit/>
          </a:bodyPr>
          <a:lstStyle/>
          <a:p>
            <a:r>
              <a:rPr lang="en-US" dirty="0" smtClean="0"/>
              <a:t>PSOW Syllabus coverage</a:t>
            </a:r>
            <a:endParaRPr lang="en-US" dirty="0"/>
          </a:p>
        </p:txBody>
      </p:sp>
      <p:sp>
        <p:nvSpPr>
          <p:cNvPr id="3" name="Content Placeholder 2"/>
          <p:cNvSpPr>
            <a:spLocks noGrp="1"/>
          </p:cNvSpPr>
          <p:nvPr>
            <p:ph idx="1"/>
          </p:nvPr>
        </p:nvSpPr>
        <p:spPr>
          <a:xfrm>
            <a:off x="609600" y="1295400"/>
            <a:ext cx="7924800" cy="4648200"/>
          </a:xfrm>
        </p:spPr>
        <p:txBody>
          <a:bodyPr>
            <a:normAutofit/>
          </a:bodyPr>
          <a:lstStyle/>
          <a:p>
            <a:pPr marL="0" indent="0">
              <a:buNone/>
            </a:pPr>
            <a:r>
              <a:rPr lang="en-US" sz="3200" dirty="0" smtClean="0"/>
              <a:t>The </a:t>
            </a:r>
            <a:r>
              <a:rPr lang="en-US" sz="3200" dirty="0"/>
              <a:t>range of practical work carried out should reflect the breadth and depth of the subject syllabus at each level, but </a:t>
            </a:r>
            <a:r>
              <a:rPr lang="en-US" sz="3200" b="1" i="1" u="sng" dirty="0"/>
              <a:t>it is </a:t>
            </a:r>
            <a:r>
              <a:rPr lang="en-US" sz="3200" b="1" i="1" u="sng" dirty="0" smtClean="0"/>
              <a:t>not necessary </a:t>
            </a:r>
            <a:r>
              <a:rPr lang="en-US" sz="3200" b="1" i="1" u="sng" dirty="0"/>
              <a:t>to carry out an investigation for every syllabus topic</a:t>
            </a:r>
            <a:r>
              <a:rPr lang="en-US" sz="3200" dirty="0"/>
              <a:t>. However, all students must participate in the group </a:t>
            </a:r>
            <a:r>
              <a:rPr lang="en-US" sz="3200" dirty="0" smtClean="0"/>
              <a:t>4 </a:t>
            </a:r>
            <a:r>
              <a:rPr lang="en-US" sz="3200" dirty="0"/>
              <a:t>project </a:t>
            </a:r>
            <a:r>
              <a:rPr lang="en-US" sz="3200" dirty="0" smtClean="0"/>
              <a:t>and the </a:t>
            </a:r>
            <a:r>
              <a:rPr lang="en-US" sz="3200" dirty="0"/>
              <a:t>IA investigation</a:t>
            </a:r>
            <a:r>
              <a:rPr lang="en-US" sz="3200" dirty="0" smtClean="0"/>
              <a:t>. (</a:t>
            </a:r>
            <a:r>
              <a:rPr lang="en-US" sz="3200" dirty="0" err="1" smtClean="0"/>
              <a:t>pg</a:t>
            </a:r>
            <a:r>
              <a:rPr lang="en-US" sz="3200" dirty="0" smtClean="0"/>
              <a:t> 182 Chemistry Syllabus)</a:t>
            </a:r>
            <a:endParaRPr lang="en-US" sz="3200" dirty="0"/>
          </a:p>
        </p:txBody>
      </p:sp>
    </p:spTree>
    <p:extLst>
      <p:ext uri="{BB962C8B-B14F-4D97-AF65-F5344CB8AC3E}">
        <p14:creationId xmlns:p14="http://schemas.microsoft.com/office/powerpoint/2010/main" val="36496133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724936"/>
          </a:xfrm>
        </p:spPr>
        <p:txBody>
          <a:bodyPr/>
          <a:lstStyle/>
          <a:p>
            <a:r>
              <a:rPr lang="en-US" dirty="0" smtClean="0"/>
              <a:t>Mandated Lab Ideas</a:t>
            </a:r>
            <a:endParaRPr lang="en-US" dirty="0"/>
          </a:p>
        </p:txBody>
      </p:sp>
      <p:sp>
        <p:nvSpPr>
          <p:cNvPr id="3" name="Content Placeholder 2"/>
          <p:cNvSpPr>
            <a:spLocks noGrp="1"/>
          </p:cNvSpPr>
          <p:nvPr>
            <p:ph idx="1"/>
          </p:nvPr>
        </p:nvSpPr>
        <p:spPr>
          <a:xfrm>
            <a:off x="685800" y="1524001"/>
            <a:ext cx="7848600" cy="4038600"/>
          </a:xfrm>
        </p:spPr>
        <p:txBody>
          <a:bodyPr>
            <a:normAutofit/>
          </a:bodyPr>
          <a:lstStyle/>
          <a:p>
            <a:r>
              <a:rPr lang="en-US" sz="2800" dirty="0" smtClean="0"/>
              <a:t>What are some specific lab activities you are already doing that will qualify for the mandated labs? (by lab/topic)</a:t>
            </a:r>
          </a:p>
          <a:p>
            <a:r>
              <a:rPr lang="en-US" sz="2800" dirty="0" smtClean="0"/>
              <a:t>How will you balance mandated lab work load write ups with Group 4 and IAI?</a:t>
            </a:r>
          </a:p>
          <a:p>
            <a:r>
              <a:rPr lang="en-US" sz="2800" dirty="0" smtClean="0"/>
              <a:t>How can you use mandated labs to help teach portions of the IAI in a 1</a:t>
            </a:r>
            <a:r>
              <a:rPr lang="en-US" sz="2800" baseline="30000" dirty="0" smtClean="0"/>
              <a:t>st</a:t>
            </a:r>
            <a:r>
              <a:rPr lang="en-US" sz="2800" dirty="0" smtClean="0"/>
              <a:t> year HL  (SL) course?</a:t>
            </a:r>
          </a:p>
          <a:p>
            <a:endParaRPr lang="en-US" dirty="0" smtClean="0"/>
          </a:p>
        </p:txBody>
      </p:sp>
    </p:spTree>
    <p:extLst>
      <p:ext uri="{BB962C8B-B14F-4D97-AF65-F5344CB8AC3E}">
        <p14:creationId xmlns:p14="http://schemas.microsoft.com/office/powerpoint/2010/main" val="77955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Internal Assessment </a:t>
            </a:r>
            <a:br>
              <a:rPr lang="en-US" dirty="0" smtClean="0"/>
            </a:br>
            <a:r>
              <a:rPr lang="en-US" dirty="0" smtClean="0"/>
              <a:t>Hours expected</a:t>
            </a:r>
            <a:endParaRPr lang="en-US" dirty="0"/>
          </a:p>
        </p:txBody>
      </p:sp>
      <p:sp>
        <p:nvSpPr>
          <p:cNvPr id="4" name="Text Placeholder 3"/>
          <p:cNvSpPr>
            <a:spLocks noGrp="1"/>
          </p:cNvSpPr>
          <p:nvPr>
            <p:ph type="body" idx="1"/>
          </p:nvPr>
        </p:nvSpPr>
        <p:spPr/>
        <p:txBody>
          <a:bodyPr>
            <a:normAutofit/>
          </a:bodyPr>
          <a:lstStyle/>
          <a:p>
            <a:r>
              <a:rPr lang="en-US" sz="3200" dirty="0" smtClean="0"/>
              <a:t>HL Courses</a:t>
            </a:r>
            <a:endParaRPr lang="en-US" sz="3200" dirty="0"/>
          </a:p>
        </p:txBody>
      </p:sp>
      <p:sp>
        <p:nvSpPr>
          <p:cNvPr id="5" name="Content Placeholder 4"/>
          <p:cNvSpPr>
            <a:spLocks noGrp="1"/>
          </p:cNvSpPr>
          <p:nvPr>
            <p:ph sz="half" idx="2"/>
          </p:nvPr>
        </p:nvSpPr>
        <p:spPr>
          <a:xfrm>
            <a:off x="609600" y="2974694"/>
            <a:ext cx="3962400" cy="2835797"/>
          </a:xfrm>
        </p:spPr>
        <p:txBody>
          <a:bodyPr>
            <a:normAutofit lnSpcReduction="10000"/>
          </a:bodyPr>
          <a:lstStyle/>
          <a:p>
            <a:pPr marL="1195388" indent="-1195388">
              <a:buNone/>
            </a:pPr>
            <a:r>
              <a:rPr lang="en-US" sz="2800" dirty="0" smtClean="0"/>
              <a:t>10 </a:t>
            </a:r>
            <a:r>
              <a:rPr lang="en-US" sz="2800" dirty="0" err="1" smtClean="0"/>
              <a:t>hr</a:t>
            </a:r>
            <a:r>
              <a:rPr lang="en-US" sz="2800" dirty="0" smtClean="0"/>
              <a:t> – Group 4 Project</a:t>
            </a:r>
          </a:p>
          <a:p>
            <a:pPr marL="1195388" indent="-1195388">
              <a:buNone/>
            </a:pPr>
            <a:r>
              <a:rPr lang="en-US" sz="2800" dirty="0" smtClean="0"/>
              <a:t>10 </a:t>
            </a:r>
            <a:r>
              <a:rPr lang="en-US" sz="2800" dirty="0" err="1" smtClean="0"/>
              <a:t>hr</a:t>
            </a:r>
            <a:r>
              <a:rPr lang="en-US" sz="2800" dirty="0" smtClean="0"/>
              <a:t> – IA Investigation</a:t>
            </a:r>
          </a:p>
          <a:p>
            <a:pPr marL="0" indent="0">
              <a:buNone/>
            </a:pPr>
            <a:r>
              <a:rPr lang="en-US" sz="2800" u="sng" dirty="0" smtClean="0"/>
              <a:t>40 </a:t>
            </a:r>
            <a:r>
              <a:rPr lang="en-US" sz="2800" u="sng" dirty="0" err="1" smtClean="0"/>
              <a:t>hr</a:t>
            </a:r>
            <a:r>
              <a:rPr lang="en-US" sz="2800" u="sng" dirty="0" smtClean="0"/>
              <a:t> – Other Labs</a:t>
            </a:r>
          </a:p>
          <a:p>
            <a:pPr marL="0" indent="0">
              <a:buNone/>
            </a:pPr>
            <a:r>
              <a:rPr lang="en-US" sz="2800" dirty="0" smtClean="0"/>
              <a:t>60 </a:t>
            </a:r>
            <a:r>
              <a:rPr lang="en-US" sz="2800" dirty="0" err="1" smtClean="0"/>
              <a:t>hr</a:t>
            </a:r>
            <a:r>
              <a:rPr lang="en-US" sz="2800" dirty="0" smtClean="0"/>
              <a:t> –  Total</a:t>
            </a:r>
            <a:endParaRPr lang="en-US" sz="2800" dirty="0"/>
          </a:p>
        </p:txBody>
      </p:sp>
      <p:sp>
        <p:nvSpPr>
          <p:cNvPr id="6" name="Text Placeholder 5"/>
          <p:cNvSpPr>
            <a:spLocks noGrp="1"/>
          </p:cNvSpPr>
          <p:nvPr>
            <p:ph type="body" sz="quarter" idx="3"/>
          </p:nvPr>
        </p:nvSpPr>
        <p:spPr/>
        <p:txBody>
          <a:bodyPr>
            <a:normAutofit/>
          </a:bodyPr>
          <a:lstStyle/>
          <a:p>
            <a:r>
              <a:rPr lang="en-US" sz="3200" dirty="0" smtClean="0"/>
              <a:t>SL Courses</a:t>
            </a:r>
            <a:endParaRPr lang="en-US" sz="3200" dirty="0"/>
          </a:p>
        </p:txBody>
      </p:sp>
      <p:sp>
        <p:nvSpPr>
          <p:cNvPr id="7" name="Content Placeholder 6"/>
          <p:cNvSpPr>
            <a:spLocks noGrp="1"/>
          </p:cNvSpPr>
          <p:nvPr>
            <p:ph sz="quarter" idx="4"/>
          </p:nvPr>
        </p:nvSpPr>
        <p:spPr>
          <a:xfrm>
            <a:off x="4645152" y="2974694"/>
            <a:ext cx="3965448" cy="2835797"/>
          </a:xfrm>
        </p:spPr>
        <p:txBody>
          <a:bodyPr>
            <a:normAutofit lnSpcReduction="10000"/>
          </a:bodyPr>
          <a:lstStyle/>
          <a:p>
            <a:pPr marL="1254125" indent="-1254125">
              <a:buNone/>
            </a:pPr>
            <a:r>
              <a:rPr lang="en-US" sz="2800" dirty="0" smtClean="0"/>
              <a:t>10 </a:t>
            </a:r>
            <a:r>
              <a:rPr lang="en-US" sz="2800" dirty="0" err="1" smtClean="0"/>
              <a:t>hr</a:t>
            </a:r>
            <a:r>
              <a:rPr lang="en-US" sz="2800" dirty="0" smtClean="0"/>
              <a:t> – Group 4 Project</a:t>
            </a:r>
          </a:p>
          <a:p>
            <a:pPr marL="1195388" indent="-1195388">
              <a:buNone/>
            </a:pPr>
            <a:r>
              <a:rPr lang="en-US" sz="2800" dirty="0" smtClean="0"/>
              <a:t>10 </a:t>
            </a:r>
            <a:r>
              <a:rPr lang="en-US" sz="2800" dirty="0" err="1" smtClean="0"/>
              <a:t>hr</a:t>
            </a:r>
            <a:r>
              <a:rPr lang="en-US" sz="2800" dirty="0" smtClean="0"/>
              <a:t> – IA Investigation</a:t>
            </a:r>
          </a:p>
          <a:p>
            <a:pPr marL="0" indent="0">
              <a:buNone/>
            </a:pPr>
            <a:r>
              <a:rPr lang="en-US" sz="2800" u="sng" dirty="0"/>
              <a:t>2</a:t>
            </a:r>
            <a:r>
              <a:rPr lang="en-US" sz="2800" u="sng" dirty="0" smtClean="0"/>
              <a:t>0 </a:t>
            </a:r>
            <a:r>
              <a:rPr lang="en-US" sz="2800" u="sng" dirty="0" err="1" smtClean="0"/>
              <a:t>hr</a:t>
            </a:r>
            <a:r>
              <a:rPr lang="en-US" sz="2800" u="sng" dirty="0" smtClean="0"/>
              <a:t> – Other Labs</a:t>
            </a:r>
          </a:p>
          <a:p>
            <a:pPr marL="0" indent="0">
              <a:buNone/>
            </a:pPr>
            <a:r>
              <a:rPr lang="en-US" sz="2800" dirty="0"/>
              <a:t>4</a:t>
            </a:r>
            <a:r>
              <a:rPr lang="en-US" sz="2800" dirty="0" smtClean="0"/>
              <a:t>0 </a:t>
            </a:r>
            <a:r>
              <a:rPr lang="en-US" sz="2800" dirty="0" err="1" smtClean="0"/>
              <a:t>hr</a:t>
            </a:r>
            <a:r>
              <a:rPr lang="en-US" sz="2800" dirty="0" smtClean="0"/>
              <a:t> –  Total</a:t>
            </a:r>
          </a:p>
          <a:p>
            <a:pPr marL="0" indent="0">
              <a:buNone/>
            </a:pPr>
            <a:endParaRPr lang="en-US" dirty="0"/>
          </a:p>
        </p:txBody>
      </p:sp>
    </p:spTree>
    <p:extLst>
      <p:ext uri="{BB962C8B-B14F-4D97-AF65-F5344CB8AC3E}">
        <p14:creationId xmlns:p14="http://schemas.microsoft.com/office/powerpoint/2010/main" val="2658127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43490" y="381000"/>
            <a:ext cx="7024744" cy="801136"/>
          </a:xfrm>
        </p:spPr>
        <p:txBody>
          <a:bodyPr/>
          <a:lstStyle/>
          <a:p>
            <a:r>
              <a:rPr lang="en-US" dirty="0" smtClean="0"/>
              <a:t>Group 4 Project</a:t>
            </a:r>
            <a:endParaRPr lang="en-US" dirty="0"/>
          </a:p>
        </p:txBody>
      </p:sp>
      <p:sp>
        <p:nvSpPr>
          <p:cNvPr id="8" name="Content Placeholder 7"/>
          <p:cNvSpPr>
            <a:spLocks noGrp="1"/>
          </p:cNvSpPr>
          <p:nvPr>
            <p:ph idx="1"/>
          </p:nvPr>
        </p:nvSpPr>
        <p:spPr>
          <a:xfrm>
            <a:off x="457200" y="990600"/>
            <a:ext cx="8229600" cy="5867400"/>
          </a:xfrm>
        </p:spPr>
        <p:txBody>
          <a:bodyPr>
            <a:noAutofit/>
          </a:bodyPr>
          <a:lstStyle/>
          <a:p>
            <a:endParaRPr lang="en-US" sz="2700" dirty="0" smtClean="0"/>
          </a:p>
          <a:p>
            <a:r>
              <a:rPr lang="en-US" sz="2800" dirty="0" smtClean="0"/>
              <a:t>No significant changes</a:t>
            </a:r>
          </a:p>
          <a:p>
            <a:r>
              <a:rPr lang="en-US" sz="2800" dirty="0"/>
              <a:t>A reflective statement written by each student on their involvement in the group 4 project </a:t>
            </a:r>
            <a:r>
              <a:rPr lang="en-US" sz="2800" b="1" i="1" u="sng" dirty="0" smtClean="0"/>
              <a:t>MUST</a:t>
            </a:r>
            <a:r>
              <a:rPr lang="en-US" sz="2800" dirty="0" smtClean="0"/>
              <a:t> </a:t>
            </a:r>
            <a:r>
              <a:rPr lang="en-US" sz="2800" dirty="0"/>
              <a:t>be </a:t>
            </a:r>
            <a:r>
              <a:rPr lang="en-US" sz="2800" dirty="0" smtClean="0"/>
              <a:t>included on </a:t>
            </a:r>
            <a:r>
              <a:rPr lang="en-US" sz="2800" dirty="0"/>
              <a:t>the coversheet for each internal assessment investigation.</a:t>
            </a:r>
            <a:endParaRPr lang="en-US" sz="2800" dirty="0" smtClean="0"/>
          </a:p>
          <a:p>
            <a:r>
              <a:rPr lang="en-US" sz="2800" dirty="0" smtClean="0"/>
              <a:t>10 hours of IA</a:t>
            </a:r>
          </a:p>
          <a:p>
            <a:r>
              <a:rPr lang="en-US" sz="2800" dirty="0" smtClean="0"/>
              <a:t>Students </a:t>
            </a:r>
            <a:r>
              <a:rPr lang="en-US" sz="2800" b="1" i="1" u="sng" dirty="0" smtClean="0"/>
              <a:t>MUST</a:t>
            </a:r>
            <a:r>
              <a:rPr lang="en-US" sz="2800" i="1" dirty="0" smtClean="0"/>
              <a:t> </a:t>
            </a:r>
            <a:r>
              <a:rPr lang="en-US" sz="2800" dirty="0" smtClean="0"/>
              <a:t>work in groups – should be interdisciplinary groups</a:t>
            </a:r>
          </a:p>
        </p:txBody>
      </p:sp>
    </p:spTree>
    <p:extLst>
      <p:ext uri="{BB962C8B-B14F-4D97-AF65-F5344CB8AC3E}">
        <p14:creationId xmlns:p14="http://schemas.microsoft.com/office/powerpoint/2010/main" val="2918283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43490" y="381000"/>
            <a:ext cx="7024744" cy="801136"/>
          </a:xfrm>
        </p:spPr>
        <p:txBody>
          <a:bodyPr/>
          <a:lstStyle/>
          <a:p>
            <a:r>
              <a:rPr lang="en-US" dirty="0" smtClean="0"/>
              <a:t>Group 4 Project</a:t>
            </a:r>
            <a:endParaRPr lang="en-US" dirty="0"/>
          </a:p>
        </p:txBody>
      </p:sp>
      <p:sp>
        <p:nvSpPr>
          <p:cNvPr id="8" name="Content Placeholder 7"/>
          <p:cNvSpPr>
            <a:spLocks noGrp="1"/>
          </p:cNvSpPr>
          <p:nvPr>
            <p:ph idx="1"/>
          </p:nvPr>
        </p:nvSpPr>
        <p:spPr>
          <a:xfrm>
            <a:off x="457200" y="990600"/>
            <a:ext cx="8229600" cy="5867400"/>
          </a:xfrm>
        </p:spPr>
        <p:txBody>
          <a:bodyPr>
            <a:noAutofit/>
          </a:bodyPr>
          <a:lstStyle/>
          <a:p>
            <a:endParaRPr lang="en-US" sz="2700" dirty="0" smtClean="0"/>
          </a:p>
          <a:p>
            <a:r>
              <a:rPr lang="en-US" sz="2800" dirty="0" smtClean="0"/>
              <a:t>Students in more than one science class </a:t>
            </a:r>
            <a:r>
              <a:rPr lang="en-US" sz="2800" b="1" i="1" u="sng" dirty="0" smtClean="0"/>
              <a:t>ARE NOT</a:t>
            </a:r>
            <a:r>
              <a:rPr lang="en-US" sz="2800" dirty="0" smtClean="0"/>
              <a:t> required to complete more than one Group 4 project.</a:t>
            </a:r>
          </a:p>
          <a:p>
            <a:r>
              <a:rPr lang="en-US" sz="2800" dirty="0" smtClean="0"/>
              <a:t>The Group 4 project </a:t>
            </a:r>
            <a:r>
              <a:rPr lang="en-US" sz="2800" b="1" i="1" u="sng" dirty="0" smtClean="0"/>
              <a:t>MUST</a:t>
            </a:r>
            <a:r>
              <a:rPr lang="en-US" sz="2800" dirty="0" smtClean="0"/>
              <a:t> address:</a:t>
            </a:r>
          </a:p>
          <a:p>
            <a:pPr lvl="1"/>
            <a:r>
              <a:rPr lang="en-US" sz="2600" dirty="0" smtClean="0"/>
              <a:t>Aim 7 – develop and apply 21</a:t>
            </a:r>
            <a:r>
              <a:rPr lang="en-US" sz="2600" baseline="30000" dirty="0" smtClean="0"/>
              <a:t>st</a:t>
            </a:r>
            <a:r>
              <a:rPr lang="en-US" sz="2600" dirty="0" smtClean="0"/>
              <a:t> century communication skills in the study of science</a:t>
            </a:r>
          </a:p>
          <a:p>
            <a:pPr lvl="1"/>
            <a:r>
              <a:rPr lang="en-US" sz="2600" dirty="0" smtClean="0"/>
              <a:t>Aim 8 – become critically aware of ethical implications of using science an technology</a:t>
            </a:r>
          </a:p>
          <a:p>
            <a:pPr lvl="1"/>
            <a:r>
              <a:rPr lang="en-US" sz="2600" dirty="0" smtClean="0"/>
              <a:t>International</a:t>
            </a:r>
            <a:r>
              <a:rPr lang="en-US" sz="2600" dirty="0"/>
              <a:t> </a:t>
            </a:r>
            <a:r>
              <a:rPr lang="en-US" sz="2600" dirty="0" smtClean="0"/>
              <a:t>Dimension</a:t>
            </a:r>
          </a:p>
        </p:txBody>
      </p:sp>
    </p:spTree>
    <p:extLst>
      <p:ext uri="{BB962C8B-B14F-4D97-AF65-F5344CB8AC3E}">
        <p14:creationId xmlns:p14="http://schemas.microsoft.com/office/powerpoint/2010/main" val="3353905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77200" cy="877336"/>
          </a:xfrm>
        </p:spPr>
        <p:txBody>
          <a:bodyPr>
            <a:normAutofit fontScale="90000"/>
          </a:bodyPr>
          <a:lstStyle/>
          <a:p>
            <a:r>
              <a:rPr lang="en-US" dirty="0" smtClean="0"/>
              <a:t>Internal Assessment Investigation</a:t>
            </a:r>
            <a:endParaRPr lang="en-US" dirty="0"/>
          </a:p>
        </p:txBody>
      </p:sp>
      <p:sp>
        <p:nvSpPr>
          <p:cNvPr id="3" name="Content Placeholder 2"/>
          <p:cNvSpPr>
            <a:spLocks noGrp="1"/>
          </p:cNvSpPr>
          <p:nvPr>
            <p:ph idx="1"/>
          </p:nvPr>
        </p:nvSpPr>
        <p:spPr>
          <a:xfrm>
            <a:off x="609600" y="1295400"/>
            <a:ext cx="7924800" cy="5105400"/>
          </a:xfrm>
        </p:spPr>
        <p:txBody>
          <a:bodyPr>
            <a:normAutofit/>
          </a:bodyPr>
          <a:lstStyle/>
          <a:p>
            <a:r>
              <a:rPr lang="en-US" sz="3200" b="1" i="1" u="sng" dirty="0" smtClean="0"/>
              <a:t>NEW</a:t>
            </a:r>
            <a:r>
              <a:rPr lang="en-US" sz="3200" dirty="0" smtClean="0"/>
              <a:t> experimental project – 6-12 pages</a:t>
            </a:r>
          </a:p>
          <a:p>
            <a:r>
              <a:rPr lang="en-US" sz="3200" dirty="0" smtClean="0"/>
              <a:t>Can </a:t>
            </a:r>
            <a:r>
              <a:rPr lang="en-US" sz="3200" b="1" i="1" u="sng" dirty="0" smtClean="0"/>
              <a:t>NOT</a:t>
            </a:r>
            <a:r>
              <a:rPr lang="en-US" sz="3200" dirty="0" smtClean="0"/>
              <a:t> also be used as their Extended Essay (can be Science Fair)</a:t>
            </a:r>
          </a:p>
          <a:p>
            <a:r>
              <a:rPr lang="en-US" sz="3200" dirty="0" smtClean="0"/>
              <a:t>Must be connected to IB Objective in new guide</a:t>
            </a:r>
          </a:p>
          <a:p>
            <a:r>
              <a:rPr lang="en-US" sz="3200" dirty="0" smtClean="0"/>
              <a:t>Students in more than one science class must complete one IAI in each class</a:t>
            </a:r>
          </a:p>
          <a:p>
            <a:endParaRPr lang="en-US" b="1" dirty="0" smtClean="0"/>
          </a:p>
          <a:p>
            <a:endParaRPr lang="en-US" b="1" dirty="0" smtClean="0"/>
          </a:p>
          <a:p>
            <a:endParaRPr lang="en-US" b="1" dirty="0" smtClean="0"/>
          </a:p>
          <a:p>
            <a:endParaRPr lang="en-US" dirty="0" smtClean="0"/>
          </a:p>
          <a:p>
            <a:endParaRPr lang="en-US" dirty="0"/>
          </a:p>
        </p:txBody>
      </p:sp>
    </p:spTree>
    <p:extLst>
      <p:ext uri="{BB962C8B-B14F-4D97-AF65-F5344CB8AC3E}">
        <p14:creationId xmlns:p14="http://schemas.microsoft.com/office/powerpoint/2010/main" val="1938094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77200" cy="877336"/>
          </a:xfrm>
        </p:spPr>
        <p:txBody>
          <a:bodyPr>
            <a:normAutofit fontScale="90000"/>
          </a:bodyPr>
          <a:lstStyle/>
          <a:p>
            <a:r>
              <a:rPr lang="en-US" dirty="0" smtClean="0"/>
              <a:t>Internal Assessment Investigation</a:t>
            </a:r>
            <a:endParaRPr lang="en-US" dirty="0"/>
          </a:p>
        </p:txBody>
      </p:sp>
      <p:sp>
        <p:nvSpPr>
          <p:cNvPr id="3" name="Content Placeholder 2"/>
          <p:cNvSpPr>
            <a:spLocks noGrp="1"/>
          </p:cNvSpPr>
          <p:nvPr>
            <p:ph idx="1"/>
          </p:nvPr>
        </p:nvSpPr>
        <p:spPr>
          <a:xfrm>
            <a:off x="609600" y="1447800"/>
            <a:ext cx="7924800" cy="4953000"/>
          </a:xfrm>
        </p:spPr>
        <p:txBody>
          <a:bodyPr>
            <a:normAutofit/>
          </a:bodyPr>
          <a:lstStyle/>
          <a:p>
            <a:r>
              <a:rPr lang="en-US" sz="3200" dirty="0" smtClean="0"/>
              <a:t>10 hours of IA</a:t>
            </a:r>
          </a:p>
          <a:p>
            <a:r>
              <a:rPr lang="en-US" sz="3200" dirty="0" smtClean="0"/>
              <a:t>Must use all aspects of rubric</a:t>
            </a:r>
          </a:p>
          <a:p>
            <a:pPr lvl="1"/>
            <a:r>
              <a:rPr lang="en-US" sz="2800" dirty="0"/>
              <a:t>Personal </a:t>
            </a:r>
            <a:r>
              <a:rPr lang="en-US" sz="2800" dirty="0" smtClean="0"/>
              <a:t>Engagement – 0-2</a:t>
            </a:r>
          </a:p>
          <a:p>
            <a:pPr lvl="1"/>
            <a:r>
              <a:rPr lang="en-US" sz="2800" dirty="0" smtClean="0"/>
              <a:t>Exploration – 0-6</a:t>
            </a:r>
          </a:p>
          <a:p>
            <a:pPr lvl="1"/>
            <a:r>
              <a:rPr lang="en-US" sz="2800" dirty="0" smtClean="0"/>
              <a:t>Analysis – 0-6</a:t>
            </a:r>
          </a:p>
          <a:p>
            <a:pPr lvl="1"/>
            <a:r>
              <a:rPr lang="en-US" sz="2800" dirty="0" smtClean="0"/>
              <a:t>Evaluation – 0-6</a:t>
            </a:r>
          </a:p>
          <a:p>
            <a:pPr lvl="1"/>
            <a:r>
              <a:rPr lang="en-US" sz="2800" dirty="0" smtClean="0"/>
              <a:t>Communication – 0-4</a:t>
            </a:r>
          </a:p>
          <a:p>
            <a:endParaRPr lang="en-US" b="1" dirty="0" smtClean="0"/>
          </a:p>
          <a:p>
            <a:endParaRPr lang="en-US" b="1" dirty="0" smtClean="0"/>
          </a:p>
          <a:p>
            <a:endParaRPr lang="en-US" b="1" dirty="0" smtClean="0"/>
          </a:p>
          <a:p>
            <a:endParaRPr lang="en-US" dirty="0" smtClean="0"/>
          </a:p>
          <a:p>
            <a:endParaRPr lang="en-US" dirty="0"/>
          </a:p>
        </p:txBody>
      </p:sp>
    </p:spTree>
    <p:extLst>
      <p:ext uri="{BB962C8B-B14F-4D97-AF65-F5344CB8AC3E}">
        <p14:creationId xmlns:p14="http://schemas.microsoft.com/office/powerpoint/2010/main" val="3018462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772400" cy="724936"/>
          </a:xfrm>
        </p:spPr>
        <p:txBody>
          <a:bodyPr>
            <a:normAutofit fontScale="90000"/>
          </a:bodyPr>
          <a:lstStyle/>
          <a:p>
            <a:r>
              <a:rPr lang="en-US" dirty="0"/>
              <a:t>Internal Assessment Investigation</a:t>
            </a:r>
          </a:p>
        </p:txBody>
      </p:sp>
      <p:sp>
        <p:nvSpPr>
          <p:cNvPr id="3" name="Content Placeholder 2"/>
          <p:cNvSpPr>
            <a:spLocks noGrp="1"/>
          </p:cNvSpPr>
          <p:nvPr>
            <p:ph idx="1"/>
          </p:nvPr>
        </p:nvSpPr>
        <p:spPr>
          <a:xfrm>
            <a:off x="457200" y="1143000"/>
            <a:ext cx="8229600" cy="5410200"/>
          </a:xfrm>
        </p:spPr>
        <p:txBody>
          <a:bodyPr>
            <a:noAutofit/>
          </a:bodyPr>
          <a:lstStyle/>
          <a:p>
            <a:r>
              <a:rPr lang="en-US" sz="2800" dirty="0" smtClean="0"/>
              <a:t>Share some ideas how you will modify your HL/SL lab program to incorporate the new IAI.</a:t>
            </a:r>
          </a:p>
          <a:p>
            <a:pPr lvl="1"/>
            <a:r>
              <a:rPr lang="en-US" sz="2400" dirty="0" smtClean="0"/>
              <a:t>Consider what current labs or lab hours you will remove or reduce to give students the time required (10 hours) to complete the new IA.</a:t>
            </a:r>
          </a:p>
          <a:p>
            <a:pPr lvl="1"/>
            <a:r>
              <a:rPr lang="en-US" sz="2400" dirty="0" smtClean="0"/>
              <a:t>How will your science program help students balance the science IA with all of their other IB assignments? (combined IA calendar gathered by IB coordinators or Google Calendar for all major assignments)</a:t>
            </a:r>
          </a:p>
          <a:p>
            <a:pPr lvl="1"/>
            <a:r>
              <a:rPr lang="en-US" sz="2400" dirty="0" smtClean="0"/>
              <a:t>How will you work with students taking more than one IB Science? (extended time, 2</a:t>
            </a:r>
            <a:r>
              <a:rPr lang="en-US" sz="2400" baseline="30000" dirty="0" smtClean="0"/>
              <a:t>nd</a:t>
            </a:r>
            <a:r>
              <a:rPr lang="en-US" sz="2400" dirty="0" smtClean="0"/>
              <a:t> due date)</a:t>
            </a:r>
            <a:endParaRPr lang="en-US" sz="2400" dirty="0"/>
          </a:p>
        </p:txBody>
      </p:sp>
    </p:spTree>
    <p:extLst>
      <p:ext uri="{BB962C8B-B14F-4D97-AF65-F5344CB8AC3E}">
        <p14:creationId xmlns:p14="http://schemas.microsoft.com/office/powerpoint/2010/main" val="4275776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27664"/>
            <a:ext cx="8077200" cy="1143000"/>
          </a:xfrm>
        </p:spPr>
        <p:txBody>
          <a:bodyPr>
            <a:normAutofit fontScale="90000"/>
          </a:bodyPr>
          <a:lstStyle/>
          <a:p>
            <a:r>
              <a:rPr lang="en-US" dirty="0" smtClean="0"/>
              <a:t>Balance of lab hours after Group 4 and IAI:</a:t>
            </a:r>
            <a:endParaRPr lang="en-US" dirty="0"/>
          </a:p>
        </p:txBody>
      </p:sp>
      <p:sp>
        <p:nvSpPr>
          <p:cNvPr id="3" name="Content Placeholder 2"/>
          <p:cNvSpPr>
            <a:spLocks noGrp="1"/>
          </p:cNvSpPr>
          <p:nvPr>
            <p:ph idx="1"/>
          </p:nvPr>
        </p:nvSpPr>
        <p:spPr/>
        <p:txBody>
          <a:bodyPr>
            <a:normAutofit/>
          </a:bodyPr>
          <a:lstStyle/>
          <a:p>
            <a:r>
              <a:rPr lang="en-US" sz="3200" dirty="0" smtClean="0"/>
              <a:t>40 hours in HL</a:t>
            </a:r>
          </a:p>
          <a:p>
            <a:r>
              <a:rPr lang="en-US" sz="3200" dirty="0" smtClean="0"/>
              <a:t>20 hours in SL</a:t>
            </a:r>
          </a:p>
          <a:p>
            <a:r>
              <a:rPr lang="en-US" sz="3000" dirty="0" smtClean="0"/>
              <a:t>New Mandated Labs for some topics</a:t>
            </a:r>
          </a:p>
        </p:txBody>
      </p:sp>
    </p:spTree>
    <p:extLst>
      <p:ext uri="{BB962C8B-B14F-4D97-AF65-F5344CB8AC3E}">
        <p14:creationId xmlns:p14="http://schemas.microsoft.com/office/powerpoint/2010/main" val="1781790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dirty="0" smtClean="0"/>
              <a:t>Mandated Labs </a:t>
            </a:r>
            <a:br>
              <a:rPr lang="en-US" dirty="0" smtClean="0"/>
            </a:br>
            <a:r>
              <a:rPr lang="en-US" dirty="0" smtClean="0"/>
              <a:t>in the New Curriculum </a:t>
            </a:r>
            <a:endParaRPr lang="en-US" dirty="0"/>
          </a:p>
        </p:txBody>
      </p:sp>
      <p:sp>
        <p:nvSpPr>
          <p:cNvPr id="3" name="Content Placeholder 2"/>
          <p:cNvSpPr>
            <a:spLocks noGrp="1"/>
          </p:cNvSpPr>
          <p:nvPr>
            <p:ph idx="1"/>
          </p:nvPr>
        </p:nvSpPr>
        <p:spPr>
          <a:xfrm>
            <a:off x="457200" y="1371600"/>
            <a:ext cx="8229600" cy="5257800"/>
          </a:xfrm>
        </p:spPr>
        <p:txBody>
          <a:bodyPr>
            <a:noAutofit/>
          </a:bodyPr>
          <a:lstStyle/>
          <a:p>
            <a:r>
              <a:rPr lang="en-US" sz="2500" dirty="0" smtClean="0"/>
              <a:t>Topic 1.2	The obtaining and use of experimental data for deriving empirical formulas from reactions involving mass changes</a:t>
            </a:r>
          </a:p>
          <a:p>
            <a:r>
              <a:rPr lang="en-US" sz="2500" dirty="0" smtClean="0"/>
              <a:t>Topic 1.3	Use of the experimental method of titration to calculate the concentration of a solution by reference to a standard solution</a:t>
            </a:r>
          </a:p>
          <a:p>
            <a:r>
              <a:rPr lang="en-US" sz="2500" dirty="0" smtClean="0"/>
              <a:t>Topic 1.3	Obtaining and the use of experimental values to calculate the molar mass of a gas from the ideal gas law equation</a:t>
            </a:r>
          </a:p>
          <a:p>
            <a:r>
              <a:rPr lang="en-US" sz="2500" dirty="0" smtClean="0"/>
              <a:t>Topic 5.1	A calorimetry experiment for an enthalpy of reaction should be covered and the results evaluated</a:t>
            </a:r>
          </a:p>
        </p:txBody>
      </p:sp>
    </p:spTree>
    <p:extLst>
      <p:ext uri="{BB962C8B-B14F-4D97-AF65-F5344CB8AC3E}">
        <p14:creationId xmlns:p14="http://schemas.microsoft.com/office/powerpoint/2010/main" val="37783511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326</TotalTime>
  <Words>495</Words>
  <Application>Microsoft Office PowerPoint</Application>
  <PresentationFormat>On-screen Show (4:3)</PresentationFormat>
  <Paragraphs>71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Austin</vt:lpstr>
      <vt:lpstr>Internal Assessment</vt:lpstr>
      <vt:lpstr>Internal Assessment  Hours expected</vt:lpstr>
      <vt:lpstr>Group 4 Project</vt:lpstr>
      <vt:lpstr>Group 4 Project</vt:lpstr>
      <vt:lpstr>Internal Assessment Investigation</vt:lpstr>
      <vt:lpstr>Internal Assessment Investigation</vt:lpstr>
      <vt:lpstr>Internal Assessment Investigation</vt:lpstr>
      <vt:lpstr>Balance of lab hours after Group 4 and IAI:</vt:lpstr>
      <vt:lpstr>Mandated Labs  in the New Curriculum </vt:lpstr>
      <vt:lpstr>Mandated Labs  in the New Curriculum </vt:lpstr>
      <vt:lpstr>PSOW Syllabus coverage</vt:lpstr>
      <vt:lpstr>Mandated Lab Ideas</vt:lpstr>
    </vt:vector>
  </TitlesOfParts>
  <Company>Fairfax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 Internal Assessment</dc:title>
  <dc:creator>Karen H. McLean</dc:creator>
  <cp:lastModifiedBy>Karen H McLean</cp:lastModifiedBy>
  <cp:revision>16</cp:revision>
  <dcterms:created xsi:type="dcterms:W3CDTF">2013-12-18T14:51:30Z</dcterms:created>
  <dcterms:modified xsi:type="dcterms:W3CDTF">2015-01-13T15:07:45Z</dcterms:modified>
</cp:coreProperties>
</file>