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handoutMasterIdLst>
    <p:handoutMasterId r:id="rId12"/>
  </p:handoutMasterIdLst>
  <p:sldIdLst>
    <p:sldId id="256" r:id="rId2"/>
    <p:sldId id="258" r:id="rId3"/>
    <p:sldId id="257" r:id="rId4"/>
    <p:sldId id="260" r:id="rId5"/>
    <p:sldId id="261" r:id="rId6"/>
    <p:sldId id="262" r:id="rId7"/>
    <p:sldId id="279" r:id="rId8"/>
    <p:sldId id="282" r:id="rId9"/>
    <p:sldId id="280" r:id="rId10"/>
    <p:sldId id="28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47571-C75E-48BB-BA85-E5A36E8E34D5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FB659-79C9-43E1-8EC5-0356D847E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26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E6A5CD7-1F1D-4A5E-9363-8E92E2949520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2FDB285-C36F-429B-BD73-40BA0997E0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315200" cy="2667000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Reflections on being an IB </a:t>
            </a:r>
            <a:r>
              <a:rPr lang="en-US" dirty="0" smtClean="0">
                <a:effectLst/>
              </a:rPr>
              <a:t>Examiner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9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8600"/>
            <a:ext cx="8183880" cy="838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Common Mistakes</a:t>
            </a:r>
            <a:endParaRPr lang="en-US" sz="4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953000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Underlined words in common definitions </a:t>
            </a:r>
            <a:r>
              <a:rPr lang="en-US" sz="3200" dirty="0" smtClean="0"/>
              <a:t>and certain descriptions MUST </a:t>
            </a:r>
            <a:r>
              <a:rPr lang="en-US" sz="3200" dirty="0"/>
              <a:t>be </a:t>
            </a:r>
            <a:r>
              <a:rPr lang="en-US" sz="3200" dirty="0" smtClean="0"/>
              <a:t>present</a:t>
            </a:r>
          </a:p>
          <a:p>
            <a:pPr lvl="1"/>
            <a:r>
              <a:rPr lang="en-US" sz="2800" dirty="0" smtClean="0"/>
              <a:t>Review these with students throughout the year and test them as indicated on MS</a:t>
            </a:r>
          </a:p>
          <a:p>
            <a:pPr lvl="1"/>
            <a:endParaRPr lang="en-US" sz="2800" dirty="0"/>
          </a:p>
          <a:p>
            <a:r>
              <a:rPr lang="en-US" sz="3200" dirty="0"/>
              <a:t>Show work for math problems</a:t>
            </a:r>
          </a:p>
          <a:p>
            <a:pPr lvl="1"/>
            <a:r>
              <a:rPr lang="en-US" sz="2800" dirty="0"/>
              <a:t>Many times it is part of </a:t>
            </a:r>
            <a:r>
              <a:rPr lang="en-US" sz="2800" dirty="0" smtClean="0"/>
              <a:t>MS – partial marks, ECF</a:t>
            </a:r>
            <a:endParaRPr lang="en-US" sz="2800" dirty="0"/>
          </a:p>
          <a:p>
            <a:pPr lvl="1"/>
            <a:r>
              <a:rPr lang="en-US" sz="2800" dirty="0" smtClean="0"/>
              <a:t>Final answer with significant figures and units</a:t>
            </a:r>
            <a:endParaRPr lang="en-US" sz="2800" dirty="0"/>
          </a:p>
          <a:p>
            <a:pPr lvl="1"/>
            <a:r>
              <a:rPr lang="en-US" sz="2800" dirty="0"/>
              <a:t>Balanced equations WITH </a:t>
            </a:r>
            <a:r>
              <a:rPr lang="en-US" sz="2800" dirty="0" smtClean="0"/>
              <a:t>states of matter</a:t>
            </a:r>
            <a:endParaRPr lang="en-US" sz="2800" dirty="0"/>
          </a:p>
          <a:p>
            <a:pPr lvl="1"/>
            <a:r>
              <a:rPr lang="en-US" sz="2800" dirty="0" smtClean="0"/>
              <a:t>Non-bonding </a:t>
            </a:r>
            <a:r>
              <a:rPr lang="en-US" sz="2800" dirty="0"/>
              <a:t>pairs of </a:t>
            </a:r>
            <a:r>
              <a:rPr lang="en-US" sz="2800" dirty="0" smtClean="0"/>
              <a:t>electrons in structures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456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991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How students see us - Scrooge</a:t>
            </a:r>
            <a:endParaRPr lang="en-US" sz="4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7800" y="1219200"/>
            <a:ext cx="6269107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1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229600" cy="838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How teachers see us</a:t>
            </a:r>
            <a:endParaRPr lang="en-US" sz="4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66800"/>
            <a:ext cx="5616885" cy="571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3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err="1" smtClean="0"/>
              <a:t>Scoris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56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Online Marking with SCORIS</a:t>
            </a:r>
          </a:p>
          <a:p>
            <a:r>
              <a:rPr lang="en-US" sz="3200" dirty="0" smtClean="0"/>
              <a:t>Practice Papers</a:t>
            </a:r>
          </a:p>
          <a:p>
            <a:pPr lvl="1"/>
            <a:r>
              <a:rPr lang="en-US" sz="2800" dirty="0" smtClean="0"/>
              <a:t>3 papers marked with detailed explanation</a:t>
            </a:r>
          </a:p>
          <a:p>
            <a:r>
              <a:rPr lang="en-US" sz="3200" dirty="0" smtClean="0"/>
              <a:t>Qualification</a:t>
            </a:r>
          </a:p>
          <a:p>
            <a:pPr lvl="1"/>
            <a:r>
              <a:rPr lang="en-US" sz="2800" dirty="0" smtClean="0"/>
              <a:t>5 papers must be marked within tolerance</a:t>
            </a:r>
          </a:p>
          <a:p>
            <a:pPr lvl="1"/>
            <a:r>
              <a:rPr lang="en-US" sz="2800" dirty="0" smtClean="0"/>
              <a:t>second qualification needed (5 more papers) if original qualification not met</a:t>
            </a:r>
          </a:p>
          <a:p>
            <a:r>
              <a:rPr lang="en-US" sz="3200" dirty="0" smtClean="0"/>
              <a:t>Seed Papers – approximately 1/10</a:t>
            </a:r>
          </a:p>
          <a:p>
            <a:r>
              <a:rPr lang="en-US" sz="3200" dirty="0" smtClean="0"/>
              <a:t>Score is tallied automatically</a:t>
            </a:r>
          </a:p>
          <a:p>
            <a:pPr indent="0">
              <a:buNone/>
            </a:pPr>
            <a:endParaRPr lang="en-US" dirty="0"/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26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What students see</a:t>
            </a:r>
            <a:endParaRPr lang="en-US" sz="4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3174"/>
            <a:ext cx="7467600" cy="576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08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What I see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543800" cy="4267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 can’t see the entire question</a:t>
            </a:r>
          </a:p>
          <a:p>
            <a:r>
              <a:rPr lang="en-US" sz="3600" dirty="0" smtClean="0"/>
              <a:t>I can’t see above the box…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3200" dirty="0" smtClean="0"/>
          </a:p>
          <a:p>
            <a:r>
              <a:rPr lang="en-US" sz="3200" dirty="0" smtClean="0"/>
              <a:t>I can’t see below the box.</a:t>
            </a:r>
          </a:p>
          <a:p>
            <a:pPr marL="137160" indent="0"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910683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34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382000" cy="990600"/>
          </a:xfrm>
        </p:spPr>
        <p:txBody>
          <a:bodyPr>
            <a:noAutofit/>
          </a:bodyPr>
          <a:lstStyle/>
          <a:p>
            <a:r>
              <a:rPr lang="en-US" sz="4800" dirty="0" smtClean="0"/>
              <a:t>Tips for students (and teachers)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95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Use regular pen, some ball points bleed through making </a:t>
            </a:r>
            <a:r>
              <a:rPr lang="en-US" sz="3200" dirty="0" smtClean="0"/>
              <a:t>paper and are </a:t>
            </a:r>
            <a:r>
              <a:rPr lang="en-US" sz="3200" dirty="0" smtClean="0"/>
              <a:t>hard to read. Smudges and bleeding makes papers very hard to read.</a:t>
            </a:r>
          </a:p>
          <a:p>
            <a:endParaRPr lang="en-US" sz="3200" dirty="0" smtClean="0"/>
          </a:p>
          <a:p>
            <a:r>
              <a:rPr lang="en-US" sz="3200" dirty="0" smtClean="0"/>
              <a:t>Write clearly, print if necessary.</a:t>
            </a:r>
          </a:p>
          <a:p>
            <a:endParaRPr lang="en-US" sz="3200" dirty="0" smtClean="0"/>
          </a:p>
          <a:p>
            <a:r>
              <a:rPr lang="en-US" sz="3200" dirty="0" smtClean="0"/>
              <a:t>Darker is better than lighter, paper is being scanned.</a:t>
            </a:r>
          </a:p>
        </p:txBody>
      </p:sp>
    </p:spTree>
    <p:extLst>
      <p:ext uri="{BB962C8B-B14F-4D97-AF65-F5344CB8AC3E}">
        <p14:creationId xmlns:p14="http://schemas.microsoft.com/office/powerpoint/2010/main" val="216706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382000" cy="1219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Tips for students (and teachers)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4267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If you use extra sheets for anything, tell me in the problem when to go to extra papers.  I can see you have used extra sheets but I don’t always know when you used them.</a:t>
            </a:r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Don’t write outside the box.  I </a:t>
            </a:r>
            <a:r>
              <a:rPr lang="en-US" sz="3200" b="1" u="sng" dirty="0" smtClean="0"/>
              <a:t>can’t</a:t>
            </a:r>
            <a:r>
              <a:rPr lang="en-US" sz="3200" dirty="0" smtClean="0"/>
              <a:t> see it so I </a:t>
            </a:r>
            <a:r>
              <a:rPr lang="en-US" sz="3200" b="1" u="sng" dirty="0" smtClean="0"/>
              <a:t>won’t</a:t>
            </a:r>
            <a:r>
              <a:rPr lang="en-US" sz="3200" dirty="0" smtClean="0"/>
              <a:t> mark it.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196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28600"/>
            <a:ext cx="8183880" cy="9144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Common Mistakes</a:t>
            </a:r>
            <a:endParaRPr lang="en-US" sz="4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sz="3900" dirty="0" smtClean="0"/>
              <a:t>Read the question</a:t>
            </a:r>
          </a:p>
          <a:p>
            <a:pPr lvl="1"/>
            <a:r>
              <a:rPr lang="en-US" sz="3300" dirty="0" smtClean="0"/>
              <a:t>Students frequently don’t follow command terms, answer their own question, or restate the question as their answer.</a:t>
            </a:r>
          </a:p>
          <a:p>
            <a:pPr lvl="1"/>
            <a:endParaRPr lang="en-US" sz="3300" dirty="0" smtClean="0"/>
          </a:p>
          <a:p>
            <a:r>
              <a:rPr lang="en-US" sz="3900" dirty="0" smtClean="0"/>
              <a:t>Compare/Contrast  (Advantage/Disadvantage)</a:t>
            </a:r>
          </a:p>
          <a:p>
            <a:pPr lvl="1"/>
            <a:r>
              <a:rPr lang="en-US" sz="3300" dirty="0" smtClean="0"/>
              <a:t>No double dipping – can’t use the same answer twice in a single problem</a:t>
            </a:r>
          </a:p>
          <a:p>
            <a:pPr lvl="1"/>
            <a:endParaRPr lang="en-US" sz="3300" dirty="0" smtClean="0"/>
          </a:p>
          <a:p>
            <a:r>
              <a:rPr lang="en-US" sz="3900" dirty="0" smtClean="0"/>
              <a:t>Give an answer…any answer</a:t>
            </a:r>
            <a:endParaRPr lang="en-US" sz="3900" dirty="0"/>
          </a:p>
          <a:p>
            <a:pPr lvl="1"/>
            <a:r>
              <a:rPr lang="en-US" sz="3300" dirty="0" smtClean="0"/>
              <a:t>Try, you might get something right – unless you contradict yourself, being wrong doesn’t count against you, write down something related to the topic.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59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1110</TotalTime>
  <Words>336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Reflections on being an IB Examiner</vt:lpstr>
      <vt:lpstr>How students see us - Scrooge</vt:lpstr>
      <vt:lpstr>How teachers see us</vt:lpstr>
      <vt:lpstr>Scoris</vt:lpstr>
      <vt:lpstr>What students see</vt:lpstr>
      <vt:lpstr>What I see</vt:lpstr>
      <vt:lpstr>Tips for students (and teachers)</vt:lpstr>
      <vt:lpstr>Tips for students (and teachers)</vt:lpstr>
      <vt:lpstr>Common Mistakes</vt:lpstr>
      <vt:lpstr>Common Mistakes</vt:lpstr>
    </vt:vector>
  </TitlesOfParts>
  <Company>Fairfax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Confessions of an IB Examiner</dc:title>
  <dc:creator>Karen H. McLean</dc:creator>
  <cp:lastModifiedBy>Karen H McLean</cp:lastModifiedBy>
  <cp:revision>42</cp:revision>
  <cp:lastPrinted>2014-08-05T15:35:57Z</cp:lastPrinted>
  <dcterms:created xsi:type="dcterms:W3CDTF">2013-12-12T17:26:42Z</dcterms:created>
  <dcterms:modified xsi:type="dcterms:W3CDTF">2015-01-13T18:25:46Z</dcterms:modified>
</cp:coreProperties>
</file>