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2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</p:sldIdLst>
  <p:sldSz cx="9144000" cy="5143500" type="screen16x9"/>
  <p:notesSz cx="6858000" cy="9144000"/>
  <p:embeddedFontLst>
    <p:embeddedFont>
      <p:font typeface="Roboto" panose="020B0604020202020204" charset="0"/>
      <p:regular r:id="rId21"/>
      <p:bold r:id="rId22"/>
      <p:italic r:id="rId23"/>
      <p:boldItalic r:id="rId24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6" d="100"/>
          <a:sy n="86" d="100"/>
        </p:scale>
        <p:origin x="58" y="317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font" Target="fonts/font1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font" Target="fonts/font4.fntdata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font" Target="fonts/font3.fntdata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font" Target="fonts/font2.fntdata"/><Relationship Id="rId27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g50e69cac44_0_13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5" name="Google Shape;135;g50e69cac44_0_13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50e69cac44_0_1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50e69cac44_0_1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g50e69cac44_0_8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6" name="Google Shape;146;g50e69cac44_0_8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g50e69cac44_0_1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2" name="Google Shape;152;g50e69cac44_0_1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g50e69cac44_0_8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7" name="Google Shape;157;g50e69cac44_0_8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55e4f4153f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55e4f4153f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Assign your works to the assessment tasks.  </a:t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" name="Google Shape;168;g50e69cac44_0_12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9" name="Google Shape;169;g50e69cac44_0_12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3" name="Google Shape;173;g50e69cac44_0_12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4" name="Google Shape;174;g50e69cac44_0_12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Google Shape;179;g55e4f4153f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0" name="Google Shape;180;g55e4f4153f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50e69cac44_0_13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50e69cac44_0_13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g50e69cac44_0_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5" name="Google Shape;95;g50e69cac44_0_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50e69cac44_0_9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50e69cac44_0_9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55e4f4153f_0_2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55e4f4153f_0_2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g55e4f4153f_0_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Google Shape;112;g55e4f4153f_0_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55e4f4153f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55e4f4153f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Google Shape;123;g50e69cac44_0_10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4" name="Google Shape;124;g50e69cac44_0_10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g55e4f4153f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Google Shape;129;g55e4f4153f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bg>
      <p:bgPr>
        <a:solidFill>
          <a:schemeClr val="dk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11" name="Google Shape;11;p2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rot="10800000" flipH="1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6" name="Google Shape;16;p2"/>
          <p:cNvSpPr txBox="1">
            <a:spLocks noGrp="1"/>
          </p:cNvSpPr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7" name="Google Shape;17;p2"/>
          <p:cNvSpPr txBox="1">
            <a:spLocks noGrp="1"/>
          </p:cNvSpPr>
          <p:nvPr>
            <p:ph type="subTitle" idx="1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18" name="Google Shape;18;p2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bg>
      <p:bgPr>
        <a:solidFill>
          <a:schemeClr val="dk1"/>
        </a:solidFill>
        <a:effectLst/>
      </p:bgPr>
    </p:bg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oogle Shape;70;p11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71" name="Google Shape;71;p11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" name="Google Shape;72;p11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" name="Google Shape;73;p11"/>
            <p:cNvSpPr/>
            <p:nvPr/>
          </p:nvSpPr>
          <p:spPr>
            <a:xfrm rot="10800000" flipH="1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" name="Google Shape;74;p11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5" name="Google Shape;75;p11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76" name="Google Shape;76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256050"/>
            <a:ext cx="8520600" cy="20307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7" name="Google Shape;77;p11"/>
          <p:cNvSpPr txBox="1">
            <a:spLocks noGrp="1"/>
          </p:cNvSpPr>
          <p:nvPr>
            <p:ph type="body" idx="1"/>
          </p:nvPr>
        </p:nvSpPr>
        <p:spPr>
          <a:xfrm>
            <a:off x="311700" y="3369225"/>
            <a:ext cx="8520600" cy="12819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78" name="Google Shape;78;p11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2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bg>
      <p:bgPr>
        <a:solidFill>
          <a:schemeClr val="dk1"/>
        </a:solidFill>
        <a:effectLst/>
      </p:bgPr>
    </p:bg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oogle Shape;20;p3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21" name="Google Shape;21;p3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2" name="Google Shape;22;p3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" name="Google Shape;23;p3"/>
            <p:cNvSpPr/>
            <p:nvPr/>
          </p:nvSpPr>
          <p:spPr>
            <a:xfrm rot="10800000" flipH="1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" name="Google Shape;24;p3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5" name="Google Shape;25;p3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6" name="Google Shape;26;p3"/>
          <p:cNvSpPr txBox="1">
            <a:spLocks noGrp="1"/>
          </p:cNvSpPr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27" name="Google Shape;27;p3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oogle Shape;29;p4"/>
          <p:cNvGrpSpPr/>
          <p:nvPr/>
        </p:nvGrpSpPr>
        <p:grpSpPr>
          <a:xfrm>
            <a:off x="0" y="3903669"/>
            <a:ext cx="9144000" cy="1239925"/>
            <a:chOff x="0" y="3903669"/>
            <a:chExt cx="9144000" cy="1239925"/>
          </a:xfrm>
        </p:grpSpPr>
        <p:sp>
          <p:nvSpPr>
            <p:cNvPr id="30" name="Google Shape;30;p4"/>
            <p:cNvSpPr/>
            <p:nvPr/>
          </p:nvSpPr>
          <p:spPr>
            <a:xfrm>
              <a:off x="8154895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1" name="Google Shape;31;p4"/>
            <p:cNvSpPr/>
            <p:nvPr/>
          </p:nvSpPr>
          <p:spPr>
            <a:xfrm flipH="1">
              <a:off x="6181163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2" name="Google Shape;32;p4"/>
            <p:cNvSpPr/>
            <p:nvPr/>
          </p:nvSpPr>
          <p:spPr>
            <a:xfrm>
              <a:off x="7170274" y="3903669"/>
              <a:ext cx="989100" cy="9879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3" name="Google Shape;33;p4"/>
            <p:cNvSpPr/>
            <p:nvPr/>
          </p:nvSpPr>
          <p:spPr>
            <a:xfrm rot="10800000">
              <a:off x="8154757" y="3903682"/>
              <a:ext cx="989100" cy="9879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" name="Google Shape;34;p4"/>
            <p:cNvSpPr/>
            <p:nvPr/>
          </p:nvSpPr>
          <p:spPr>
            <a:xfrm>
              <a:off x="0" y="4891594"/>
              <a:ext cx="9144000" cy="2520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5" name="Google Shape;35;p4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36" name="Google Shape;36;p4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37" name="Google Shape;37;p4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5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40" name="Google Shape;40;p5"/>
          <p:cNvSpPr txBox="1">
            <a:spLocks noGrp="1"/>
          </p:cNvSpPr>
          <p:nvPr>
            <p:ph type="body" idx="1"/>
          </p:nvPr>
        </p:nvSpPr>
        <p:spPr>
          <a:xfrm>
            <a:off x="311700" y="1229975"/>
            <a:ext cx="39999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41" name="Google Shape;41;p5"/>
          <p:cNvSpPr txBox="1">
            <a:spLocks noGrp="1"/>
          </p:cNvSpPr>
          <p:nvPr>
            <p:ph type="body" idx="2"/>
          </p:nvPr>
        </p:nvSpPr>
        <p:spPr>
          <a:xfrm>
            <a:off x="4832400" y="1229975"/>
            <a:ext cx="39999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42" name="Google Shape;42;p5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>
            <a:endParaRPr/>
          </a:p>
        </p:txBody>
      </p:sp>
      <p:sp>
        <p:nvSpPr>
          <p:cNvPr id="45" name="Google Shape;45;p6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48" name="Google Shape;48;p7"/>
          <p:cNvSpPr txBox="1">
            <a:spLocks noGrp="1"/>
          </p:cNvSpPr>
          <p:nvPr>
            <p:ph type="body" idx="1"/>
          </p:nvPr>
        </p:nvSpPr>
        <p:spPr>
          <a:xfrm>
            <a:off x="311700" y="1465804"/>
            <a:ext cx="2808000" cy="31032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49" name="Google Shape;49;p7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bg>
      <p:bgPr>
        <a:solidFill>
          <a:schemeClr val="accent4"/>
        </a:solidFill>
        <a:effectLst/>
      </p:bgPr>
    </p:bg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oogle Shape;51;p8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52" name="Google Shape;52;p8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3" name="Google Shape;53;p8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4" name="Google Shape;54;p8"/>
            <p:cNvSpPr/>
            <p:nvPr/>
          </p:nvSpPr>
          <p:spPr>
            <a:xfrm rot="10800000" flipH="1">
              <a:off x="7113588" y="107"/>
              <a:ext cx="1015200" cy="10152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5" name="Google Shape;55;p8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6" name="Google Shape;56;p8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57" name="Google Shape;57;p8"/>
          <p:cNvSpPr txBox="1">
            <a:spLocks noGrp="1"/>
          </p:cNvSpPr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58" name="Google Shape;58;p8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9"/>
          <p:cNvSpPr/>
          <p:nvPr/>
        </p:nvSpPr>
        <p:spPr>
          <a:xfrm>
            <a:off x="4572000" y="-1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cxnSp>
        <p:nvCxnSpPr>
          <p:cNvPr id="61" name="Google Shape;6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2" name="Google Shape;62;p9"/>
          <p:cNvSpPr txBox="1">
            <a:spLocks noGrp="1"/>
          </p:cNvSpPr>
          <p:nvPr>
            <p:ph type="title"/>
          </p:nvPr>
        </p:nvSpPr>
        <p:spPr>
          <a:xfrm>
            <a:off x="265500" y="1151100"/>
            <a:ext cx="4045200" cy="15645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63" name="Google Shape;63;p9"/>
          <p:cNvSpPr txBox="1">
            <a:spLocks noGrp="1"/>
          </p:cNvSpPr>
          <p:nvPr>
            <p:ph type="subTitle" idx="1"/>
          </p:nvPr>
        </p:nvSpPr>
        <p:spPr>
          <a:xfrm>
            <a:off x="265500" y="2769001"/>
            <a:ext cx="4045200" cy="12693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64" name="Google Shape;64;p9"/>
          <p:cNvSpPr txBox="1">
            <a:spLocks noGrp="1"/>
          </p:cNvSpPr>
          <p:nvPr>
            <p:ph type="body" idx="2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65" name="Google Shape;65;p9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0"/>
          <p:cNvSpPr txBox="1">
            <a:spLocks noGrp="1"/>
          </p:cNvSpPr>
          <p:nvPr>
            <p:ph type="body" idx="1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68" name="Google Shape;68;p10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geometric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Roboto"/>
              <a:buChar char="●"/>
              <a:defRPr sz="18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s://ibpublishing.ibo.org/prl/?lang=en" TargetMode="External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3.xml"/><Relationship Id="rId4" Type="http://schemas.openxmlformats.org/officeDocument/2006/relationships/hyperlink" Target="https://docs.google.com/spreadsheets/d/106msJNTs3tz25CnXPmEXAuuR_lRxrXG5D0avXctXHzU/edit#gid=1254263145" TargetMode="Externa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3"/>
          <p:cNvSpPr txBox="1">
            <a:spLocks noGrp="1"/>
          </p:cNvSpPr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English A:  Literature</a:t>
            </a:r>
            <a:endParaRPr/>
          </a:p>
        </p:txBody>
      </p:sp>
      <p:sp>
        <p:nvSpPr>
          <p:cNvPr id="86" name="Google Shape;86;p13"/>
          <p:cNvSpPr txBox="1">
            <a:spLocks noGrp="1"/>
          </p:cNvSpPr>
          <p:nvPr>
            <p:ph type="subTitle" idx="1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First Assessment 2021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p22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new syllabus...</a:t>
            </a:r>
            <a:endParaRPr/>
          </a:p>
        </p:txBody>
      </p:sp>
      <p:sp>
        <p:nvSpPr>
          <p:cNvPr id="138" name="Google Shape;138;p22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What questions do you have?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What anxieties do you have?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What is exciting about the new syllabus?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23"/>
          <p:cNvSpPr txBox="1">
            <a:spLocks noGrp="1"/>
          </p:cNvSpPr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Selecting Works</a:t>
            </a:r>
            <a:endParaRPr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24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Selecting Works</a:t>
            </a:r>
            <a:endParaRPr/>
          </a:p>
        </p:txBody>
      </p:sp>
      <p:sp>
        <p:nvSpPr>
          <p:cNvPr id="149" name="Google Shape;149;p24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u="sng">
                <a:solidFill>
                  <a:schemeClr val="hlink"/>
                </a:solidFill>
                <a:hlinkClick r:id="rId3"/>
              </a:rPr>
              <a:t>New PRL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Recommended Authors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Removal of “overused” authors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Addition of new authors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Evolving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No mistakes in terms of additions or deletions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u="sng">
                <a:solidFill>
                  <a:schemeClr val="hlink"/>
                </a:solidFill>
                <a:hlinkClick r:id="rId4"/>
              </a:rPr>
              <a:t>Our Template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Food for thought:  Multiple works in the same class?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25"/>
          <p:cNvSpPr txBox="1">
            <a:spLocks noGrp="1"/>
          </p:cNvSpPr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Planning for Assessment</a:t>
            </a:r>
            <a:endParaRPr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26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Structuring Assessments</a:t>
            </a:r>
            <a:endParaRPr/>
          </a:p>
        </p:txBody>
      </p:sp>
      <p:sp>
        <p:nvSpPr>
          <p:cNvPr id="160" name="Google Shape;160;p26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Work Choice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Work Placement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Learner Portfolio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Managing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Practicing</a:t>
            </a:r>
            <a:endParaRPr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Google Shape;165;p27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Possible New Assessment Model</a:t>
            </a:r>
            <a:endParaRPr/>
          </a:p>
        </p:txBody>
      </p:sp>
      <p:sp>
        <p:nvSpPr>
          <p:cNvPr id="166" name="Google Shape;166;p27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Individual Oral:  End of Junior Year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Essay:  End of 1st Semester Senior Year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Paper 1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Paper 2</a:t>
            </a:r>
            <a:endParaRPr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p28"/>
          <p:cNvSpPr txBox="1">
            <a:spLocks noGrp="1"/>
          </p:cNvSpPr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Structuring the Course</a:t>
            </a:r>
            <a:endParaRPr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Google Shape;176;p29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Points of Consideration</a:t>
            </a:r>
            <a:endParaRPr/>
          </a:p>
        </p:txBody>
      </p:sp>
      <p:sp>
        <p:nvSpPr>
          <p:cNvPr id="177" name="Google Shape;177;p29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The </a:t>
            </a:r>
            <a:r>
              <a:rPr lang="en" b="1"/>
              <a:t>three areas of exploration (pp. 21-25)</a:t>
            </a:r>
            <a:r>
              <a:rPr lang="en"/>
              <a:t> and inquiry-based learning</a:t>
            </a:r>
            <a:endParaRPr/>
          </a:p>
          <a:p>
            <a:pPr marL="45720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The </a:t>
            </a:r>
            <a:r>
              <a:rPr lang="en" b="1"/>
              <a:t>seven concepts (pp. 27-28) </a:t>
            </a:r>
            <a:r>
              <a:rPr lang="en"/>
              <a:t> and conceptual learning</a:t>
            </a:r>
            <a:endParaRPr/>
          </a:p>
          <a:p>
            <a:pPr marL="45720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The requirements of the Prescribed reading list</a:t>
            </a:r>
            <a:endParaRPr/>
          </a:p>
          <a:p>
            <a:pPr marL="45720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International-mindedness</a:t>
            </a:r>
            <a:endParaRPr/>
          </a:p>
          <a:p>
            <a:pPr marL="45720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The learner portfolio</a:t>
            </a:r>
            <a:endParaRPr/>
          </a:p>
          <a:p>
            <a:pPr marL="45720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ATL (Approaches to Teaching and Learning)</a:t>
            </a:r>
            <a:endParaRPr/>
          </a:p>
          <a:p>
            <a:pPr marL="45720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Links with TOK and the DP Core</a:t>
            </a:r>
            <a:endParaRPr/>
          </a:p>
          <a:p>
            <a:pPr marL="457200" lvl="0" indent="-3429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External and internal assessment</a:t>
            </a:r>
            <a:endParaRPr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Google Shape;182;p30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Learner Portfolio</a:t>
            </a:r>
            <a:endParaRPr/>
          </a:p>
        </p:txBody>
      </p:sp>
      <p:sp>
        <p:nvSpPr>
          <p:cNvPr id="183" name="Google Shape;183;p30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The Debate:  Physical or Digital	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What we plan on including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Practice Paper 1s and 2s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Running record of works (study guide)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Connecting works to global issues</a:t>
            </a:r>
            <a:endParaRPr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4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Introductions</a:t>
            </a:r>
            <a:endParaRPr/>
          </a:p>
        </p:txBody>
      </p:sp>
      <p:sp>
        <p:nvSpPr>
          <p:cNvPr id="92" name="Google Shape;92;p14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Name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School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Years of DP English Experience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Favorite Work to Teach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5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Introduction</a:t>
            </a:r>
            <a:endParaRPr/>
          </a:p>
        </p:txBody>
      </p:sp>
      <p:sp>
        <p:nvSpPr>
          <p:cNvPr id="98" name="Google Shape;98;p15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646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Andy Hall</a:t>
            </a:r>
            <a:endParaRPr/>
          </a:p>
          <a:p>
            <a:pPr marL="457200" lvl="0" indent="-342900" algn="l" rtl="0">
              <a:spcBef>
                <a:spcPts val="16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CP/DP Coordinator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Lehigh Valley Academy in Bethlehem, PA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Taught DP English for 14 Years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i="1"/>
              <a:t>The House of the Spirits 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Lehigh Valley Academy</a:t>
            </a:r>
            <a:endParaRPr/>
          </a:p>
          <a:p>
            <a:pPr marL="457200" lvl="0" indent="-342900" algn="l" rtl="0">
              <a:spcBef>
                <a:spcPts val="16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IB For All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All Four Programmes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Charter School (Lottery based enrollment)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9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98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9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98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98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98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98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98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1000"/>
                                        <p:tgtEl>
                                          <p:spTgt spid="98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16"/>
          <p:cNvSpPr txBox="1">
            <a:spLocks noGrp="1"/>
          </p:cNvSpPr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Current Syllabus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7"/>
          <p:cNvSpPr txBox="1">
            <a:spLocks noGrp="1"/>
          </p:cNvSpPr>
          <p:nvPr>
            <p:ph type="title"/>
          </p:nvPr>
        </p:nvSpPr>
        <p:spPr>
          <a:xfrm>
            <a:off x="311700" y="243950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Our Current Outline (HL Only)</a:t>
            </a:r>
            <a:endParaRPr/>
          </a:p>
        </p:txBody>
      </p:sp>
      <p:sp>
        <p:nvSpPr>
          <p:cNvPr id="109" name="Google Shape;109;p17"/>
          <p:cNvSpPr txBox="1">
            <a:spLocks noGrp="1"/>
          </p:cNvSpPr>
          <p:nvPr>
            <p:ph type="body" idx="1"/>
          </p:nvPr>
        </p:nvSpPr>
        <p:spPr>
          <a:xfrm>
            <a:off x="311700" y="863550"/>
            <a:ext cx="8520600" cy="3872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Part One--Literature in Translation</a:t>
            </a:r>
            <a:endParaRPr/>
          </a:p>
          <a:p>
            <a:pPr marL="457200" lvl="0" indent="-342900" algn="l" rtl="0">
              <a:spcBef>
                <a:spcPts val="16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1st Semester of Junior Year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Poetry of Neruda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Short Stories of Murakami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i="1"/>
              <a:t>A Doll’s House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Part Two--Detailed Study</a:t>
            </a:r>
            <a:endParaRPr/>
          </a:p>
          <a:p>
            <a:pPr marL="457200" lvl="0" indent="-342900" algn="l" rtl="0">
              <a:spcBef>
                <a:spcPts val="16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2nd Semester of Junior Year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Poetry of Plath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Short Stories of Faulkner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i="1"/>
              <a:t>Jane Eyre</a:t>
            </a:r>
            <a:endParaRPr i="1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18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Our Current Outline Continued</a:t>
            </a:r>
            <a:endParaRPr/>
          </a:p>
        </p:txBody>
      </p:sp>
      <p:sp>
        <p:nvSpPr>
          <p:cNvPr id="115" name="Google Shape;115;p18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Part Four--School’s Free Choice</a:t>
            </a:r>
            <a:endParaRPr/>
          </a:p>
          <a:p>
            <a:pPr marL="457200" lvl="0" indent="-342900" algn="l" rtl="0">
              <a:spcBef>
                <a:spcPts val="1600"/>
              </a:spcBef>
              <a:spcAft>
                <a:spcPts val="0"/>
              </a:spcAft>
              <a:buSzPts val="1800"/>
              <a:buChar char="●"/>
            </a:pPr>
            <a:r>
              <a:rPr lang="en" i="1"/>
              <a:t>The Curious Incident of the Dog in the Nighttime </a:t>
            </a:r>
            <a:r>
              <a:rPr lang="en"/>
              <a:t>(Play)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Essays of bell hooks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i="1"/>
              <a:t>The House of the Spirits</a:t>
            </a:r>
            <a:endParaRPr i="1"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Part Three--Genre Study</a:t>
            </a:r>
            <a:endParaRPr/>
          </a:p>
          <a:p>
            <a:pPr marL="457200" lvl="0" indent="-342900" algn="l" rtl="0">
              <a:spcBef>
                <a:spcPts val="1600"/>
              </a:spcBef>
              <a:spcAft>
                <a:spcPts val="0"/>
              </a:spcAft>
              <a:buSzPts val="1800"/>
              <a:buChar char="●"/>
            </a:pPr>
            <a:r>
              <a:rPr lang="en" i="1"/>
              <a:t>Hamlet</a:t>
            </a:r>
            <a:endParaRPr i="1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i="1"/>
              <a:t>Fences</a:t>
            </a:r>
            <a:endParaRPr i="1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i="1"/>
              <a:t>True West</a:t>
            </a:r>
            <a:endParaRPr i="1"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 i="1"/>
              <a:t>The Crucible</a:t>
            </a:r>
            <a:endParaRPr i="1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19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Our Current Assessment Model</a:t>
            </a:r>
            <a:endParaRPr/>
          </a:p>
        </p:txBody>
      </p:sp>
      <p:sp>
        <p:nvSpPr>
          <p:cNvPr id="121" name="Google Shape;121;p19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Written Assignment:  End of 1st Semester Junior Year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Oral Commentary/Discussion:  End of 2nd Semester Junior Year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Individual Oral Presentation:  End of 1st Semester Senior Year</a:t>
            </a:r>
            <a:endParaRPr/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r>
              <a:rPr lang="en"/>
              <a:t>Paper 1 and Paper 2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20"/>
          <p:cNvSpPr txBox="1">
            <a:spLocks noGrp="1"/>
          </p:cNvSpPr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New Syllabus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21"/>
          <p:cNvSpPr txBox="1">
            <a:spLocks noGrp="1"/>
          </p:cNvSpPr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What’s changed?</a:t>
            </a:r>
            <a:endParaRPr/>
          </a:p>
        </p:txBody>
      </p:sp>
      <p:sp>
        <p:nvSpPr>
          <p:cNvPr id="132" name="Google Shape;132;p21"/>
          <p:cNvSpPr txBox="1">
            <a:spLocks noGrp="1"/>
          </p:cNvSpPr>
          <p:nvPr>
            <p:ph type="body" idx="1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Structure of Course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Assessment Model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Requirements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SL/HL</a:t>
            </a:r>
            <a:endParaRPr/>
          </a:p>
          <a:p>
            <a:pPr marL="457200" lvl="0" indent="-342900" algn="l" rtl="0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Works</a:t>
            </a:r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3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13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13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3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3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Geometric">
  <a:themeElements>
    <a:clrScheme name="Geometric">
      <a:dk1>
        <a:srgbClr val="2A3990"/>
      </a:dk1>
      <a:lt1>
        <a:srgbClr val="FFFFFF"/>
      </a:lt1>
      <a:dk2>
        <a:srgbClr val="434343"/>
      </a:dk2>
      <a:lt2>
        <a:srgbClr val="999999"/>
      </a:lt2>
      <a:accent1>
        <a:srgbClr val="212D74"/>
      </a:accent1>
      <a:accent2>
        <a:srgbClr val="3949AB"/>
      </a:accent2>
      <a:accent3>
        <a:srgbClr val="9C254D"/>
      </a:accent3>
      <a:accent4>
        <a:srgbClr val="D23369"/>
      </a:accent4>
      <a:accent5>
        <a:srgbClr val="F06292"/>
      </a:accent5>
      <a:accent6>
        <a:srgbClr val="7890CD"/>
      </a:accent6>
      <a:hlink>
        <a:srgbClr val="F06292"/>
      </a:hlink>
      <a:folHlink>
        <a:srgbClr val="F0629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383</Words>
  <Application>Microsoft Office PowerPoint</Application>
  <PresentationFormat>On-screen Show (16:9)</PresentationFormat>
  <Paragraphs>94</Paragraphs>
  <Slides>18</Slides>
  <Notes>18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1" baseType="lpstr">
      <vt:lpstr>Roboto</vt:lpstr>
      <vt:lpstr>Arial</vt:lpstr>
      <vt:lpstr>Geometric</vt:lpstr>
      <vt:lpstr>English A:  Literature</vt:lpstr>
      <vt:lpstr>Introductions</vt:lpstr>
      <vt:lpstr>Introduction</vt:lpstr>
      <vt:lpstr>The Current Syllabus</vt:lpstr>
      <vt:lpstr>Our Current Outline (HL Only)</vt:lpstr>
      <vt:lpstr>Our Current Outline Continued</vt:lpstr>
      <vt:lpstr>Our Current Assessment Model</vt:lpstr>
      <vt:lpstr>The New Syllabus</vt:lpstr>
      <vt:lpstr>What’s changed?</vt:lpstr>
      <vt:lpstr>The new syllabus...</vt:lpstr>
      <vt:lpstr>Selecting Works</vt:lpstr>
      <vt:lpstr>Selecting Works</vt:lpstr>
      <vt:lpstr>Planning for Assessment</vt:lpstr>
      <vt:lpstr>Structuring Assessments</vt:lpstr>
      <vt:lpstr>Possible New Assessment Model</vt:lpstr>
      <vt:lpstr>Structuring the Course</vt:lpstr>
      <vt:lpstr>Points of Consideration</vt:lpstr>
      <vt:lpstr>Learner Portfolio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English A:  Literature</dc:title>
  <dc:creator>Smart-Smith, Ndaneh</dc:creator>
  <cp:lastModifiedBy>Smart-Smith, Ndaneh</cp:lastModifiedBy>
  <cp:revision>1</cp:revision>
  <dcterms:modified xsi:type="dcterms:W3CDTF">2019-04-08T14:34:09Z</dcterms:modified>
</cp:coreProperties>
</file>