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1" r:id="rId8"/>
    <p:sldId id="266" r:id="rId9"/>
    <p:sldId id="273" r:id="rId10"/>
    <p:sldId id="267" r:id="rId11"/>
    <p:sldId id="268" r:id="rId12"/>
    <p:sldId id="269" r:id="rId13"/>
    <p:sldId id="270"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2/10/2017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5307" y="2910625"/>
            <a:ext cx="8668696" cy="1668245"/>
          </a:xfrm>
        </p:spPr>
        <p:txBody>
          <a:bodyPr/>
          <a:lstStyle/>
          <a:p>
            <a:r>
              <a:rPr lang="en-US" b="1" dirty="0" smtClean="0">
                <a:solidFill>
                  <a:schemeClr val="accent1">
                    <a:lumMod val="50000"/>
                  </a:schemeClr>
                </a:solidFill>
                <a:latin typeface="Britannic Bold" panose="020B0903060703020204" pitchFamily="34" charset="0"/>
              </a:rPr>
              <a:t>IBMA Coordinator Meeting:</a:t>
            </a:r>
            <a:br>
              <a:rPr lang="en-US" b="1" dirty="0" smtClean="0">
                <a:solidFill>
                  <a:schemeClr val="accent1">
                    <a:lumMod val="50000"/>
                  </a:schemeClr>
                </a:solidFill>
                <a:latin typeface="Britannic Bold" panose="020B0903060703020204" pitchFamily="34" charset="0"/>
              </a:rPr>
            </a:br>
            <a:r>
              <a:rPr lang="en-US" b="1" dirty="0" smtClean="0">
                <a:solidFill>
                  <a:schemeClr val="accent1">
                    <a:lumMod val="50000"/>
                  </a:schemeClr>
                </a:solidFill>
                <a:latin typeface="Britannic Bold" panose="020B0903060703020204" pitchFamily="34" charset="0"/>
              </a:rPr>
              <a:t>A Focus on the Approaches to Learning Across the Continuum</a:t>
            </a:r>
            <a:endParaRPr lang="en-US" b="1" dirty="0">
              <a:solidFill>
                <a:schemeClr val="accent1">
                  <a:lumMod val="50000"/>
                </a:schemeClr>
              </a:solidFill>
              <a:latin typeface="Britannic Bold" panose="020B0903060703020204" pitchFamily="34" charset="0"/>
            </a:endParaRPr>
          </a:p>
        </p:txBody>
      </p:sp>
      <p:sp>
        <p:nvSpPr>
          <p:cNvPr id="3" name="Subtitle 2"/>
          <p:cNvSpPr>
            <a:spLocks noGrp="1"/>
          </p:cNvSpPr>
          <p:nvPr>
            <p:ph type="subTitle" idx="1"/>
          </p:nvPr>
        </p:nvSpPr>
        <p:spPr>
          <a:xfrm>
            <a:off x="1507067" y="4694777"/>
            <a:ext cx="7766936" cy="1096899"/>
          </a:xfrm>
        </p:spPr>
        <p:txBody>
          <a:bodyPr>
            <a:normAutofit/>
          </a:bodyPr>
          <a:lstStyle/>
          <a:p>
            <a:r>
              <a:rPr lang="en-US" sz="2800" b="1" dirty="0" smtClean="0">
                <a:solidFill>
                  <a:schemeClr val="tx1">
                    <a:lumMod val="85000"/>
                    <a:lumOff val="15000"/>
                  </a:schemeClr>
                </a:solidFill>
                <a:latin typeface="Britannic Bold" panose="020B0903060703020204" pitchFamily="34" charset="0"/>
              </a:rPr>
              <a:t>Seneca Valley High School</a:t>
            </a:r>
          </a:p>
          <a:p>
            <a:r>
              <a:rPr lang="en-US" sz="2800" b="1" dirty="0" smtClean="0">
                <a:solidFill>
                  <a:schemeClr val="tx1">
                    <a:lumMod val="85000"/>
                    <a:lumOff val="15000"/>
                  </a:schemeClr>
                </a:solidFill>
                <a:latin typeface="Britannic Bold" panose="020B0903060703020204" pitchFamily="34" charset="0"/>
              </a:rPr>
              <a:t>February 10, 2017</a:t>
            </a:r>
            <a:endParaRPr lang="en-US" sz="2800" b="1" dirty="0">
              <a:solidFill>
                <a:schemeClr val="tx1">
                  <a:lumMod val="85000"/>
                  <a:lumOff val="15000"/>
                </a:schemeClr>
              </a:solidFill>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034" y="4279723"/>
            <a:ext cx="2419318" cy="2410852"/>
          </a:xfrm>
          <a:prstGeom prst="rect">
            <a:avLst/>
          </a:prstGeom>
        </p:spPr>
      </p:pic>
    </p:spTree>
    <p:extLst>
      <p:ext uri="{BB962C8B-B14F-4D97-AF65-F5344CB8AC3E}">
        <p14:creationId xmlns:p14="http://schemas.microsoft.com/office/powerpoint/2010/main" val="74763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latin typeface="Britannic Bold" panose="020B0903060703020204" pitchFamily="34" charset="0"/>
              </a:rPr>
              <a:t>IBMA Summer Academy 2017</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1508761"/>
            <a:ext cx="8596668" cy="4532602"/>
          </a:xfrm>
        </p:spPr>
        <p:txBody>
          <a:bodyPr>
            <a:normAutofit/>
          </a:bodyPr>
          <a:lstStyle/>
          <a:p>
            <a:pPr marL="0" indent="0" algn="r">
              <a:buNone/>
            </a:pPr>
            <a:r>
              <a:rPr lang="en-US" sz="3200" dirty="0" smtClean="0">
                <a:latin typeface="Britannic Bold" panose="020B0903060703020204" pitchFamily="34" charset="0"/>
              </a:rPr>
              <a:t>Marshall High School in Falls Church, Virginia</a:t>
            </a:r>
            <a:endParaRPr lang="en-US" sz="3200" dirty="0">
              <a:latin typeface="Britannic Bold" panose="020B0903060703020204" pitchFamily="34" charset="0"/>
            </a:endParaRPr>
          </a:p>
          <a:p>
            <a:pPr algn="r"/>
            <a:r>
              <a:rPr lang="en-US" sz="3200" dirty="0" smtClean="0">
                <a:latin typeface="Britannic Bold" panose="020B0903060703020204" pitchFamily="34" charset="0"/>
              </a:rPr>
              <a:t>Thursday, July 27</a:t>
            </a:r>
            <a:r>
              <a:rPr lang="en-US" sz="3200" baseline="30000" dirty="0" smtClean="0">
                <a:latin typeface="Britannic Bold" panose="020B0903060703020204" pitchFamily="34" charset="0"/>
              </a:rPr>
              <a:t>th</a:t>
            </a:r>
            <a:r>
              <a:rPr lang="en-US" sz="3200" dirty="0" smtClean="0">
                <a:latin typeface="Britannic Bold" panose="020B0903060703020204" pitchFamily="34" charset="0"/>
              </a:rPr>
              <a:t> for Experienced Teachers</a:t>
            </a:r>
          </a:p>
          <a:p>
            <a:pPr algn="r"/>
            <a:r>
              <a:rPr lang="en-US" sz="3200" dirty="0" smtClean="0">
                <a:latin typeface="Britannic Bold" panose="020B0903060703020204" pitchFamily="34" charset="0"/>
              </a:rPr>
              <a:t>Friday, July 28</a:t>
            </a:r>
            <a:r>
              <a:rPr lang="en-US" sz="3200" baseline="30000" dirty="0" smtClean="0">
                <a:latin typeface="Britannic Bold" panose="020B0903060703020204" pitchFamily="34" charset="0"/>
              </a:rPr>
              <a:t>th</a:t>
            </a:r>
            <a:r>
              <a:rPr lang="en-US" sz="3200" dirty="0" smtClean="0">
                <a:latin typeface="Britannic Bold" panose="020B0903060703020204" pitchFamily="34" charset="0"/>
              </a:rPr>
              <a:t>: Subject Bootcamp for new teachers to your building or for those teachers interested in bringing in a new subject (DP)</a:t>
            </a:r>
            <a:endParaRPr lang="en-US" sz="3200" dirty="0">
              <a:latin typeface="Britannic Bold" panose="020B090306070302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655" y="4702175"/>
            <a:ext cx="1888113" cy="1881505"/>
          </a:xfrm>
          <a:prstGeom prst="rect">
            <a:avLst/>
          </a:prstGeom>
        </p:spPr>
      </p:pic>
    </p:spTree>
    <p:extLst>
      <p:ext uri="{BB962C8B-B14F-4D97-AF65-F5344CB8AC3E}">
        <p14:creationId xmlns:p14="http://schemas.microsoft.com/office/powerpoint/2010/main" val="378715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136" y="175260"/>
            <a:ext cx="8596668" cy="1320800"/>
          </a:xfrm>
        </p:spPr>
        <p:txBody>
          <a:bodyPr/>
          <a:lstStyle/>
          <a:p>
            <a:r>
              <a:rPr lang="en-US" dirty="0" smtClean="0">
                <a:solidFill>
                  <a:schemeClr val="accent1">
                    <a:lumMod val="50000"/>
                  </a:schemeClr>
                </a:solidFill>
                <a:latin typeface="Britannic Bold" panose="020B0903060703020204" pitchFamily="34" charset="0"/>
              </a:rPr>
              <a:t>IBMA Summer Academy: July 27th</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396305" y="835660"/>
            <a:ext cx="9258300" cy="5104103"/>
          </a:xfrm>
        </p:spPr>
        <p:txBody>
          <a:bodyPr>
            <a:noAutofit/>
          </a:bodyPr>
          <a:lstStyle/>
          <a:p>
            <a:pPr algn="r"/>
            <a:r>
              <a:rPr lang="en-US" sz="2200" dirty="0" smtClean="0">
                <a:latin typeface="Britannic Bold" panose="020B0903060703020204" pitchFamily="34" charset="0"/>
              </a:rPr>
              <a:t>PYP: Teaching Math Through Inquiry with Monica Hasan and Amy Quinn</a:t>
            </a:r>
          </a:p>
          <a:p>
            <a:pPr algn="r"/>
            <a:r>
              <a:rPr lang="en-US" sz="2200" dirty="0" smtClean="0">
                <a:latin typeface="Britannic Bold" panose="020B0903060703020204" pitchFamily="34" charset="0"/>
              </a:rPr>
              <a:t>PYP: Building Literacy Skills in the PYP Classroom with Mary </a:t>
            </a:r>
            <a:r>
              <a:rPr lang="en-US" sz="2200" dirty="0" err="1" smtClean="0">
                <a:latin typeface="Britannic Bold" panose="020B0903060703020204" pitchFamily="34" charset="0"/>
              </a:rPr>
              <a:t>Ehrenworth</a:t>
            </a:r>
            <a:r>
              <a:rPr lang="en-US" sz="2200" dirty="0" smtClean="0">
                <a:latin typeface="Britannic Bold" panose="020B0903060703020204" pitchFamily="34" charset="0"/>
              </a:rPr>
              <a:t> (TENTATIVE)</a:t>
            </a:r>
          </a:p>
          <a:p>
            <a:pPr algn="r"/>
            <a:r>
              <a:rPr lang="en-US" sz="2200" dirty="0" smtClean="0">
                <a:latin typeface="Britannic Bold" panose="020B0903060703020204" pitchFamily="34" charset="0"/>
              </a:rPr>
              <a:t>MYP Personal and Community Projects with Angela Wilcox and Todd </a:t>
            </a:r>
            <a:r>
              <a:rPr lang="en-US" sz="2200" dirty="0" err="1" smtClean="0">
                <a:latin typeface="Britannic Bold" panose="020B0903060703020204" pitchFamily="34" charset="0"/>
              </a:rPr>
              <a:t>Roadabush</a:t>
            </a:r>
            <a:endParaRPr lang="en-US" sz="2200" dirty="0" smtClean="0">
              <a:latin typeface="Britannic Bold" panose="020B0903060703020204" pitchFamily="34" charset="0"/>
            </a:endParaRPr>
          </a:p>
          <a:p>
            <a:pPr algn="r"/>
            <a:r>
              <a:rPr lang="en-US" sz="2200" dirty="0" smtClean="0">
                <a:latin typeface="Britannic Bold" panose="020B0903060703020204" pitchFamily="34" charset="0"/>
              </a:rPr>
              <a:t>MYP: Integrating Global Contexts into the MYP Classroom with Debbie </a:t>
            </a:r>
            <a:r>
              <a:rPr lang="en-US" sz="2200" dirty="0" err="1" smtClean="0">
                <a:latin typeface="Britannic Bold" panose="020B0903060703020204" pitchFamily="34" charset="0"/>
              </a:rPr>
              <a:t>Getzel</a:t>
            </a:r>
            <a:endParaRPr lang="en-US" sz="2200" dirty="0" smtClean="0">
              <a:latin typeface="Britannic Bold" panose="020B0903060703020204" pitchFamily="34" charset="0"/>
            </a:endParaRPr>
          </a:p>
          <a:p>
            <a:pPr algn="r"/>
            <a:r>
              <a:rPr lang="en-US" sz="2200" dirty="0" smtClean="0">
                <a:latin typeface="Britannic Bold" panose="020B0903060703020204" pitchFamily="34" charset="0"/>
              </a:rPr>
              <a:t>DP/CP: Technology integration strategies to Extend Learning in the high school classroom with Vicki Quinn and Amy </a:t>
            </a:r>
            <a:r>
              <a:rPr lang="en-US" sz="2200" dirty="0" err="1" smtClean="0">
                <a:latin typeface="Britannic Bold" panose="020B0903060703020204" pitchFamily="34" charset="0"/>
              </a:rPr>
              <a:t>Heusterberg</a:t>
            </a:r>
            <a:r>
              <a:rPr lang="en-US" sz="2200" dirty="0" smtClean="0">
                <a:latin typeface="Britannic Bold" panose="020B0903060703020204" pitchFamily="34" charset="0"/>
              </a:rPr>
              <a:t>-Richards</a:t>
            </a:r>
          </a:p>
          <a:p>
            <a:pPr algn="r"/>
            <a:r>
              <a:rPr lang="en-US" sz="2200" dirty="0" smtClean="0">
                <a:latin typeface="Britannic Bold" panose="020B0903060703020204" pitchFamily="34" charset="0"/>
              </a:rPr>
              <a:t>DP: Elevating the Extended Essay Experience with Doreen </a:t>
            </a:r>
            <a:r>
              <a:rPr lang="en-US" sz="2200" dirty="0" err="1" smtClean="0">
                <a:latin typeface="Britannic Bold" panose="020B0903060703020204" pitchFamily="34" charset="0"/>
              </a:rPr>
              <a:t>Chonko</a:t>
            </a:r>
            <a:r>
              <a:rPr lang="en-US" sz="2200" dirty="0" smtClean="0">
                <a:latin typeface="Britannic Bold" panose="020B0903060703020204" pitchFamily="34" charset="0"/>
              </a:rPr>
              <a:t>  </a:t>
            </a:r>
            <a:endParaRPr lang="en-US" sz="2200" dirty="0">
              <a:latin typeface="Britannic Bold" panose="020B090306070302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305" y="5663795"/>
            <a:ext cx="1084766" cy="1080970"/>
          </a:xfrm>
          <a:prstGeom prst="rect">
            <a:avLst/>
          </a:prstGeom>
        </p:spPr>
      </p:pic>
    </p:spTree>
    <p:extLst>
      <p:ext uri="{BB962C8B-B14F-4D97-AF65-F5344CB8AC3E}">
        <p14:creationId xmlns:p14="http://schemas.microsoft.com/office/powerpoint/2010/main" val="59186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436" y="243840"/>
            <a:ext cx="8596668" cy="1320800"/>
          </a:xfrm>
        </p:spPr>
        <p:txBody>
          <a:bodyPr/>
          <a:lstStyle/>
          <a:p>
            <a:r>
              <a:rPr lang="en-US" dirty="0">
                <a:solidFill>
                  <a:schemeClr val="accent1">
                    <a:lumMod val="50000"/>
                  </a:schemeClr>
                </a:solidFill>
                <a:latin typeface="Britannic Bold" panose="020B0903060703020204" pitchFamily="34" charset="0"/>
              </a:rPr>
              <a:t>IBMA Summer Academy: July </a:t>
            </a:r>
            <a:r>
              <a:rPr lang="en-US" dirty="0" smtClean="0">
                <a:solidFill>
                  <a:schemeClr val="accent1">
                    <a:lumMod val="50000"/>
                  </a:schemeClr>
                </a:solidFill>
                <a:latin typeface="Britannic Bold" panose="020B0903060703020204" pitchFamily="34" charset="0"/>
              </a:rPr>
              <a:t>28th</a:t>
            </a:r>
            <a:endParaRPr lang="en-US" dirty="0"/>
          </a:p>
        </p:txBody>
      </p:sp>
      <p:sp>
        <p:nvSpPr>
          <p:cNvPr id="3" name="Content Placeholder 2"/>
          <p:cNvSpPr>
            <a:spLocks noGrp="1"/>
          </p:cNvSpPr>
          <p:nvPr>
            <p:ph idx="1"/>
          </p:nvPr>
        </p:nvSpPr>
        <p:spPr>
          <a:xfrm>
            <a:off x="434340" y="904240"/>
            <a:ext cx="9166860" cy="4846319"/>
          </a:xfrm>
        </p:spPr>
        <p:txBody>
          <a:bodyPr>
            <a:normAutofit fontScale="92500" lnSpcReduction="10000"/>
          </a:bodyPr>
          <a:lstStyle/>
          <a:p>
            <a:pPr marL="0" indent="0">
              <a:buNone/>
            </a:pPr>
            <a:r>
              <a:rPr lang="en-US" sz="3200" u="sng" dirty="0" smtClean="0">
                <a:solidFill>
                  <a:schemeClr val="tx2">
                    <a:lumMod val="75000"/>
                  </a:schemeClr>
                </a:solidFill>
                <a:latin typeface="Britannic Bold" panose="020B0903060703020204" pitchFamily="34" charset="0"/>
              </a:rPr>
              <a:t>Subject Specific Boot Camp</a:t>
            </a:r>
          </a:p>
          <a:p>
            <a:pPr algn="r"/>
            <a:r>
              <a:rPr lang="en-US" sz="3200" dirty="0" smtClean="0">
                <a:solidFill>
                  <a:schemeClr val="tx2">
                    <a:lumMod val="75000"/>
                  </a:schemeClr>
                </a:solidFill>
                <a:latin typeface="Britannic Bold" panose="020B0903060703020204" pitchFamily="34" charset="0"/>
              </a:rPr>
              <a:t>Just like the October Boot Camp, this will be an opportunity for you to send new teachers to get a one-day overview of the expectations of IB teaching philosophies and expectations</a:t>
            </a:r>
          </a:p>
          <a:p>
            <a:pPr algn="r"/>
            <a:r>
              <a:rPr lang="en-US" sz="3200" dirty="0" smtClean="0">
                <a:solidFill>
                  <a:schemeClr val="tx2">
                    <a:lumMod val="75000"/>
                  </a:schemeClr>
                </a:solidFill>
                <a:latin typeface="Britannic Bold" panose="020B0903060703020204" pitchFamily="34" charset="0"/>
              </a:rPr>
              <a:t>An opportunity to get a quick exposure before official training is available </a:t>
            </a:r>
          </a:p>
          <a:p>
            <a:pPr algn="r"/>
            <a:r>
              <a:rPr lang="en-US" sz="3200" dirty="0" smtClean="0">
                <a:solidFill>
                  <a:schemeClr val="tx2">
                    <a:lumMod val="75000"/>
                  </a:schemeClr>
                </a:solidFill>
                <a:latin typeface="Britannic Bold" panose="020B0903060703020204" pitchFamily="34" charset="0"/>
              </a:rPr>
              <a:t>DP coordinators interested in bringing a new subject to their school can also send teachers to find out if that subject would be a good fit</a:t>
            </a:r>
            <a:endParaRPr lang="en-US" sz="3200" dirty="0">
              <a:solidFill>
                <a:schemeClr val="tx2">
                  <a:lumMod val="75000"/>
                </a:schemeClr>
              </a:solidFill>
              <a:latin typeface="Britannic Bold" panose="020B090306070302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 y="5075320"/>
            <a:ext cx="1355221" cy="1350478"/>
          </a:xfrm>
          <a:prstGeom prst="rect">
            <a:avLst/>
          </a:prstGeom>
        </p:spPr>
      </p:pic>
    </p:spTree>
    <p:extLst>
      <p:ext uri="{BB962C8B-B14F-4D97-AF65-F5344CB8AC3E}">
        <p14:creationId xmlns:p14="http://schemas.microsoft.com/office/powerpoint/2010/main" val="759015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latin typeface="Britannic Bold" panose="020B0903060703020204" pitchFamily="34" charset="0"/>
              </a:rPr>
              <a:t>DP Coordinators: Free 15 hour PD Event at Georgetown University</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2148841"/>
            <a:ext cx="8878146" cy="3892522"/>
          </a:xfrm>
        </p:spPr>
        <p:txBody>
          <a:bodyPr>
            <a:normAutofit lnSpcReduction="10000"/>
          </a:bodyPr>
          <a:lstStyle/>
          <a:p>
            <a:pPr algn="r"/>
            <a:r>
              <a:rPr lang="en-US" sz="2800" dirty="0" smtClean="0">
                <a:latin typeface="Britannic Bold" panose="020B0903060703020204" pitchFamily="34" charset="0"/>
              </a:rPr>
              <a:t>Presented by faculty at the Kennedy Institute of Ethics</a:t>
            </a:r>
          </a:p>
          <a:p>
            <a:pPr algn="r"/>
            <a:r>
              <a:rPr lang="en-US" sz="2800" dirty="0" smtClean="0">
                <a:latin typeface="Britannic Bold" panose="020B0903060703020204" pitchFamily="34" charset="0"/>
              </a:rPr>
              <a:t>March 17th-18</a:t>
            </a:r>
            <a:r>
              <a:rPr lang="en-US" sz="2800" baseline="30000" dirty="0" smtClean="0">
                <a:latin typeface="Britannic Bold" panose="020B0903060703020204" pitchFamily="34" charset="0"/>
              </a:rPr>
              <a:t>th</a:t>
            </a:r>
            <a:endParaRPr lang="en-US" sz="2800" dirty="0" smtClean="0">
              <a:latin typeface="Britannic Bold" panose="020B0903060703020204" pitchFamily="34" charset="0"/>
            </a:endParaRPr>
          </a:p>
          <a:p>
            <a:pPr algn="r"/>
            <a:r>
              <a:rPr lang="en-US" sz="2800" dirty="0" smtClean="0">
                <a:latin typeface="Britannic Bold" panose="020B0903060703020204" pitchFamily="34" charset="0"/>
              </a:rPr>
              <a:t>A free pilot event for teachers to gather some tools about how to infuse ethical concepts and terminology into the classroom</a:t>
            </a:r>
          </a:p>
          <a:p>
            <a:pPr algn="r"/>
            <a:r>
              <a:rPr lang="en-US" sz="2800" dirty="0" smtClean="0">
                <a:latin typeface="Britannic Bold" panose="020B0903060703020204" pitchFamily="34" charset="0"/>
              </a:rPr>
              <a:t>Registration deadline: March 3</a:t>
            </a:r>
          </a:p>
          <a:p>
            <a:pPr algn="r"/>
            <a:r>
              <a:rPr lang="en-US" sz="2800" dirty="0" smtClean="0">
                <a:latin typeface="Britannic Bold" panose="020B0903060703020204" pitchFamily="34" charset="0"/>
              </a:rPr>
              <a:t>See handout for more details</a:t>
            </a:r>
            <a:endParaRPr lang="en-US" sz="2800" dirty="0">
              <a:latin typeface="Britannic Bold" panose="020B090306070302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 y="4603398"/>
            <a:ext cx="1828800" cy="1822400"/>
          </a:xfrm>
          <a:prstGeom prst="rect">
            <a:avLst/>
          </a:prstGeom>
        </p:spPr>
      </p:pic>
    </p:spTree>
    <p:extLst>
      <p:ext uri="{BB962C8B-B14F-4D97-AF65-F5344CB8AC3E}">
        <p14:creationId xmlns:p14="http://schemas.microsoft.com/office/powerpoint/2010/main" val="3393244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latin typeface="Britannic Bold" panose="020B0903060703020204" pitchFamily="34" charset="0"/>
              </a:rPr>
              <a:t>Our Schedule for the day:</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1474789"/>
            <a:ext cx="8596668" cy="4171631"/>
          </a:xfrm>
        </p:spPr>
        <p:txBody>
          <a:bodyPr>
            <a:normAutofit lnSpcReduction="10000"/>
          </a:bodyPr>
          <a:lstStyle/>
          <a:p>
            <a:pPr algn="r"/>
            <a:r>
              <a:rPr lang="en-US" sz="2800" dirty="0" smtClean="0">
                <a:latin typeface="Britannic Bold" panose="020B0903060703020204" pitchFamily="34" charset="0"/>
              </a:rPr>
              <a:t>9:30-10:15: Introduction Approaches to Teaching and Learning</a:t>
            </a:r>
          </a:p>
          <a:p>
            <a:pPr algn="r"/>
            <a:r>
              <a:rPr lang="en-US" sz="2800" dirty="0" smtClean="0">
                <a:latin typeface="Britannic Bold" panose="020B0903060703020204" pitchFamily="34" charset="0"/>
              </a:rPr>
              <a:t>10:30-11:30: ATTL: Sharing of Strategies</a:t>
            </a:r>
          </a:p>
          <a:p>
            <a:pPr algn="r"/>
            <a:r>
              <a:rPr lang="en-US" sz="2800" dirty="0" smtClean="0">
                <a:latin typeface="Britannic Bold" panose="020B0903060703020204" pitchFamily="34" charset="0"/>
              </a:rPr>
              <a:t>11:45-12:30: </a:t>
            </a:r>
            <a:r>
              <a:rPr lang="en-US" sz="2800" dirty="0" err="1" smtClean="0">
                <a:latin typeface="Britannic Bold" panose="020B0903060703020204" pitchFamily="34" charset="0"/>
              </a:rPr>
              <a:t>Programme</a:t>
            </a:r>
            <a:r>
              <a:rPr lang="en-US" sz="2800" dirty="0" smtClean="0">
                <a:latin typeface="Britannic Bold" panose="020B0903060703020204" pitchFamily="34" charset="0"/>
              </a:rPr>
              <a:t> Break-Out Sessions</a:t>
            </a:r>
          </a:p>
          <a:p>
            <a:pPr marL="0" indent="0" algn="ctr">
              <a:buNone/>
            </a:pPr>
            <a:endParaRPr lang="en-US" sz="2800" dirty="0" smtClean="0">
              <a:latin typeface="Britannic Bold" panose="020B0903060703020204" pitchFamily="34" charset="0"/>
            </a:endParaRPr>
          </a:p>
          <a:p>
            <a:pPr marL="0" indent="0" algn="ctr">
              <a:buNone/>
            </a:pPr>
            <a:r>
              <a:rPr lang="en-US" sz="2800" dirty="0" smtClean="0">
                <a:latin typeface="Britannic Bold" panose="020B0903060703020204" pitchFamily="34" charset="0"/>
              </a:rPr>
              <a:t>PYP will meet in Room 239</a:t>
            </a:r>
          </a:p>
          <a:p>
            <a:pPr marL="0" indent="0" algn="ctr">
              <a:buNone/>
            </a:pPr>
            <a:r>
              <a:rPr lang="en-US" sz="2800" dirty="0" smtClean="0">
                <a:latin typeface="Britannic Bold" panose="020B0903060703020204" pitchFamily="34" charset="0"/>
              </a:rPr>
              <a:t>MYP will meet in Room 235/234</a:t>
            </a:r>
          </a:p>
          <a:p>
            <a:pPr marL="0" indent="0" algn="ctr">
              <a:buNone/>
            </a:pPr>
            <a:r>
              <a:rPr lang="en-US" sz="2800" dirty="0" smtClean="0">
                <a:latin typeface="Britannic Bold" panose="020B0903060703020204" pitchFamily="34" charset="0"/>
              </a:rPr>
              <a:t>DP/CP will remain in the library</a:t>
            </a:r>
            <a:endParaRPr lang="en-US" sz="2800" dirty="0">
              <a:latin typeface="Britannic Bold" panose="020B090306070302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874" y="4810122"/>
            <a:ext cx="1828800" cy="1822400"/>
          </a:xfrm>
          <a:prstGeom prst="rect">
            <a:avLst/>
          </a:prstGeom>
        </p:spPr>
      </p:pic>
    </p:spTree>
    <p:extLst>
      <p:ext uri="{BB962C8B-B14F-4D97-AF65-F5344CB8AC3E}">
        <p14:creationId xmlns:p14="http://schemas.microsoft.com/office/powerpoint/2010/main" val="368866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lumMod val="50000"/>
                  </a:schemeClr>
                </a:solidFill>
                <a:latin typeface="Britannic Bold" panose="020B0903060703020204" pitchFamily="34" charset="0"/>
              </a:rPr>
              <a:t>A special </a:t>
            </a:r>
            <a:r>
              <a:rPr lang="en-US" sz="4400" dirty="0">
                <a:solidFill>
                  <a:schemeClr val="accent1">
                    <a:lumMod val="50000"/>
                  </a:schemeClr>
                </a:solidFill>
                <a:latin typeface="Britannic Bold" panose="020B0903060703020204" pitchFamily="34" charset="0"/>
              </a:rPr>
              <a:t>t</a:t>
            </a:r>
            <a:r>
              <a:rPr lang="en-US" sz="4400" dirty="0" smtClean="0">
                <a:solidFill>
                  <a:schemeClr val="accent1">
                    <a:lumMod val="50000"/>
                  </a:schemeClr>
                </a:solidFill>
                <a:latin typeface="Britannic Bold" panose="020B0903060703020204" pitchFamily="34" charset="0"/>
              </a:rPr>
              <a:t>hank you to our hosts:</a:t>
            </a:r>
            <a:endParaRPr lang="en-US" sz="4400"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p:txBody>
          <a:bodyPr>
            <a:normAutofit/>
          </a:bodyPr>
          <a:lstStyle/>
          <a:p>
            <a:pPr marL="0" indent="0" algn="r">
              <a:buNone/>
            </a:pPr>
            <a:r>
              <a:rPr lang="en-US" sz="4000" dirty="0" smtClean="0">
                <a:latin typeface="Britannic Bold" panose="020B0903060703020204" pitchFamily="34" charset="0"/>
              </a:rPr>
              <a:t>Jeannie Awono, DP Coordinator, Seneca Valley High School</a:t>
            </a:r>
          </a:p>
          <a:p>
            <a:pPr marL="0" indent="0" algn="r">
              <a:buNone/>
            </a:pPr>
            <a:r>
              <a:rPr lang="en-US" sz="4000" dirty="0" smtClean="0">
                <a:latin typeface="Britannic Bold" panose="020B0903060703020204" pitchFamily="34" charset="0"/>
              </a:rPr>
              <a:t>Dr. Marc Cohen, Principal, Seneca Valley High School</a:t>
            </a:r>
            <a:endParaRPr lang="en-US" sz="4000" dirty="0">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341251"/>
            <a:ext cx="1937077" cy="1930299"/>
          </a:xfrm>
          <a:prstGeom prst="rect">
            <a:avLst/>
          </a:prstGeom>
        </p:spPr>
      </p:pic>
    </p:spTree>
    <p:extLst>
      <p:ext uri="{BB962C8B-B14F-4D97-AF65-F5344CB8AC3E}">
        <p14:creationId xmlns:p14="http://schemas.microsoft.com/office/powerpoint/2010/main" val="1980512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94" y="381000"/>
            <a:ext cx="8596668" cy="1320800"/>
          </a:xfrm>
        </p:spPr>
        <p:txBody>
          <a:bodyPr>
            <a:normAutofit/>
          </a:bodyPr>
          <a:lstStyle/>
          <a:p>
            <a:r>
              <a:rPr lang="en-US" sz="4800" dirty="0" smtClean="0">
                <a:solidFill>
                  <a:schemeClr val="accent1">
                    <a:lumMod val="50000"/>
                  </a:schemeClr>
                </a:solidFill>
                <a:latin typeface="Britannic Bold" panose="020B0903060703020204" pitchFamily="34" charset="0"/>
              </a:rPr>
              <a:t>Upcoming </a:t>
            </a:r>
            <a:r>
              <a:rPr lang="en-US" sz="4800" dirty="0" err="1" smtClean="0">
                <a:solidFill>
                  <a:schemeClr val="accent1">
                    <a:lumMod val="50000"/>
                  </a:schemeClr>
                </a:solidFill>
                <a:latin typeface="Britannic Bold" panose="020B0903060703020204" pitchFamily="34" charset="0"/>
              </a:rPr>
              <a:t>Networkings</a:t>
            </a:r>
            <a:r>
              <a:rPr lang="en-US" sz="4800" dirty="0" smtClean="0">
                <a:solidFill>
                  <a:schemeClr val="accent1">
                    <a:lumMod val="50000"/>
                  </a:schemeClr>
                </a:solidFill>
                <a:latin typeface="Britannic Bold" panose="020B0903060703020204" pitchFamily="34" charset="0"/>
              </a:rPr>
              <a:t>: PYP</a:t>
            </a:r>
            <a:endParaRPr lang="en-US" sz="4800"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997374" y="1474789"/>
            <a:ext cx="8596668" cy="3880773"/>
          </a:xfrm>
        </p:spPr>
        <p:txBody>
          <a:bodyPr>
            <a:normAutofit/>
          </a:bodyPr>
          <a:lstStyle/>
          <a:p>
            <a:pPr marL="0" indent="0" algn="r">
              <a:buNone/>
            </a:pPr>
            <a:r>
              <a:rPr lang="en-US" sz="4800" dirty="0" smtClean="0">
                <a:latin typeface="Britannic Bold" panose="020B0903060703020204" pitchFamily="34" charset="0"/>
              </a:rPr>
              <a:t>Integrating Reading and Writing into the Units of Inquiry with Ellen </a:t>
            </a:r>
            <a:r>
              <a:rPr lang="en-US" sz="4800" dirty="0" err="1" smtClean="0">
                <a:latin typeface="Britannic Bold" panose="020B0903060703020204" pitchFamily="34" charset="0"/>
              </a:rPr>
              <a:t>Alquist</a:t>
            </a:r>
            <a:endParaRPr lang="en-US" sz="4800" dirty="0" smtClean="0">
              <a:latin typeface="Britannic Bold" panose="020B0903060703020204" pitchFamily="34" charset="0"/>
            </a:endParaRPr>
          </a:p>
          <a:p>
            <a:pPr algn="r">
              <a:buFont typeface="Arial" panose="020B0604020202020204" pitchFamily="34" charset="0"/>
              <a:buChar char="•"/>
            </a:pPr>
            <a:r>
              <a:rPr lang="en-US" sz="2800" dirty="0" smtClean="0">
                <a:latin typeface="Britannic Bold" panose="020B0903060703020204" pitchFamily="34" charset="0"/>
              </a:rPr>
              <a:t>Friday, February 24 at Gar-Field High School</a:t>
            </a:r>
            <a:endParaRPr lang="en-US" sz="2800" dirty="0">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310156"/>
            <a:ext cx="2419318" cy="2410852"/>
          </a:xfrm>
          <a:prstGeom prst="rect">
            <a:avLst/>
          </a:prstGeom>
        </p:spPr>
      </p:pic>
    </p:spTree>
    <p:extLst>
      <p:ext uri="{BB962C8B-B14F-4D97-AF65-F5344CB8AC3E}">
        <p14:creationId xmlns:p14="http://schemas.microsoft.com/office/powerpoint/2010/main" val="156144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777740"/>
            <a:ext cx="1791545" cy="1785277"/>
          </a:xfrm>
          <a:prstGeom prst="rect">
            <a:avLst/>
          </a:prstGeom>
        </p:spPr>
      </p:pic>
      <p:sp>
        <p:nvSpPr>
          <p:cNvPr id="2" name="Title 1"/>
          <p:cNvSpPr>
            <a:spLocks noGrp="1"/>
          </p:cNvSpPr>
          <p:nvPr>
            <p:ph type="title"/>
          </p:nvPr>
        </p:nvSpPr>
        <p:spPr/>
        <p:txBody>
          <a:bodyPr>
            <a:normAutofit/>
          </a:bodyPr>
          <a:lstStyle/>
          <a:p>
            <a:r>
              <a:rPr lang="en-US" sz="4400" dirty="0" smtClean="0">
                <a:solidFill>
                  <a:schemeClr val="accent1">
                    <a:lumMod val="50000"/>
                  </a:schemeClr>
                </a:solidFill>
                <a:latin typeface="Britannic Bold" panose="020B0903060703020204" pitchFamily="34" charset="0"/>
              </a:rPr>
              <a:t>Upcoming </a:t>
            </a:r>
            <a:r>
              <a:rPr lang="en-US" sz="4800" dirty="0" err="1" smtClean="0">
                <a:solidFill>
                  <a:schemeClr val="accent1">
                    <a:lumMod val="50000"/>
                  </a:schemeClr>
                </a:solidFill>
                <a:latin typeface="Britannic Bold" panose="020B0903060703020204" pitchFamily="34" charset="0"/>
              </a:rPr>
              <a:t>Networkings</a:t>
            </a:r>
            <a:r>
              <a:rPr lang="en-US" sz="4400" dirty="0" smtClean="0">
                <a:solidFill>
                  <a:schemeClr val="accent1">
                    <a:lumMod val="50000"/>
                  </a:schemeClr>
                </a:solidFill>
                <a:latin typeface="Britannic Bold" panose="020B0903060703020204" pitchFamily="34" charset="0"/>
              </a:rPr>
              <a:t>: MYP</a:t>
            </a:r>
            <a:endParaRPr lang="en-US" sz="4400"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1071428" y="1554960"/>
            <a:ext cx="8596668" cy="3880773"/>
          </a:xfrm>
        </p:spPr>
        <p:txBody>
          <a:bodyPr>
            <a:noAutofit/>
          </a:bodyPr>
          <a:lstStyle/>
          <a:p>
            <a:pPr algn="r"/>
            <a:r>
              <a:rPr lang="en-US" sz="3200" dirty="0" smtClean="0">
                <a:latin typeface="Britannic Bold" panose="020B0903060703020204" pitchFamily="34" charset="0"/>
              </a:rPr>
              <a:t>MYP </a:t>
            </a:r>
            <a:r>
              <a:rPr lang="en-US" sz="3200" dirty="0" err="1" smtClean="0">
                <a:latin typeface="Britannic Bold" panose="020B0903060703020204" pitchFamily="34" charset="0"/>
              </a:rPr>
              <a:t>Maths</a:t>
            </a:r>
            <a:r>
              <a:rPr lang="en-US" sz="3200" dirty="0" smtClean="0">
                <a:latin typeface="Britannic Bold" panose="020B0903060703020204" pitchFamily="34" charset="0"/>
              </a:rPr>
              <a:t> and Sciences. Alice Deal MS. February 10</a:t>
            </a:r>
          </a:p>
          <a:p>
            <a:pPr algn="r"/>
            <a:r>
              <a:rPr lang="en-US" sz="3200" dirty="0" smtClean="0">
                <a:latin typeface="Britannic Bold" panose="020B0903060703020204" pitchFamily="34" charset="0"/>
              </a:rPr>
              <a:t>MYP Inclusion. Mark Twain MS. </a:t>
            </a:r>
            <a:r>
              <a:rPr lang="en-US" sz="3200" dirty="0" err="1" smtClean="0">
                <a:latin typeface="Britannic Bold" panose="020B0903060703020204" pitchFamily="34" charset="0"/>
              </a:rPr>
              <a:t>Feburary</a:t>
            </a:r>
            <a:r>
              <a:rPr lang="en-US" sz="3200" dirty="0" smtClean="0">
                <a:latin typeface="Britannic Bold" panose="020B0903060703020204" pitchFamily="34" charset="0"/>
              </a:rPr>
              <a:t> 14</a:t>
            </a:r>
          </a:p>
          <a:p>
            <a:pPr algn="r"/>
            <a:r>
              <a:rPr lang="en-US" sz="3200" dirty="0" smtClean="0">
                <a:latin typeface="Britannic Bold" panose="020B0903060703020204" pitchFamily="34" charset="0"/>
              </a:rPr>
              <a:t>MYP Language and </a:t>
            </a:r>
            <a:r>
              <a:rPr lang="en-US" sz="3200" dirty="0" err="1" smtClean="0">
                <a:latin typeface="Britannic Bold" panose="020B0903060703020204" pitchFamily="34" charset="0"/>
              </a:rPr>
              <a:t>Literautre</a:t>
            </a:r>
            <a:r>
              <a:rPr lang="en-US" sz="3200" dirty="0" smtClean="0">
                <a:latin typeface="Britannic Bold" panose="020B0903060703020204" pitchFamily="34" charset="0"/>
              </a:rPr>
              <a:t>. Mary Ellen Henderson MS. February 16</a:t>
            </a:r>
          </a:p>
          <a:p>
            <a:pPr algn="r"/>
            <a:r>
              <a:rPr lang="en-US" sz="3200" dirty="0" smtClean="0">
                <a:latin typeface="Britannic Bold" panose="020B0903060703020204" pitchFamily="34" charset="0"/>
              </a:rPr>
              <a:t>MYP Individuals and Societies. Thomas Jefferson MS. February 28</a:t>
            </a:r>
            <a:endParaRPr lang="en-US" sz="3200" dirty="0">
              <a:latin typeface="Britannic Bold" panose="020B0903060703020204" pitchFamily="34" charset="0"/>
            </a:endParaRPr>
          </a:p>
        </p:txBody>
      </p:sp>
    </p:spTree>
    <p:extLst>
      <p:ext uri="{BB962C8B-B14F-4D97-AF65-F5344CB8AC3E}">
        <p14:creationId xmlns:p14="http://schemas.microsoft.com/office/powerpoint/2010/main" val="1123190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lumMod val="50000"/>
                  </a:schemeClr>
                </a:solidFill>
                <a:latin typeface="Britannic Bold" panose="020B0903060703020204" pitchFamily="34" charset="0"/>
              </a:rPr>
              <a:t>Upcoming </a:t>
            </a:r>
            <a:r>
              <a:rPr lang="en-US" sz="4400" dirty="0" err="1" smtClean="0">
                <a:solidFill>
                  <a:schemeClr val="accent1">
                    <a:lumMod val="50000"/>
                  </a:schemeClr>
                </a:solidFill>
                <a:latin typeface="Britannic Bold" panose="020B0903060703020204" pitchFamily="34" charset="0"/>
              </a:rPr>
              <a:t>Networkings</a:t>
            </a:r>
            <a:r>
              <a:rPr lang="en-US" sz="4400" dirty="0" smtClean="0">
                <a:solidFill>
                  <a:schemeClr val="accent1">
                    <a:lumMod val="50000"/>
                  </a:schemeClr>
                </a:solidFill>
                <a:latin typeface="Britannic Bold" panose="020B0903060703020204" pitchFamily="34" charset="0"/>
              </a:rPr>
              <a:t>: DP</a:t>
            </a:r>
            <a:endParaRPr lang="en-US" sz="4400"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1508760"/>
            <a:ext cx="8923866" cy="4486883"/>
          </a:xfrm>
        </p:spPr>
        <p:txBody>
          <a:bodyPr>
            <a:normAutofit lnSpcReduction="10000"/>
          </a:bodyPr>
          <a:lstStyle/>
          <a:p>
            <a:pPr algn="r"/>
            <a:r>
              <a:rPr lang="en-US" sz="2800" dirty="0" smtClean="0">
                <a:latin typeface="Britannic Bold" panose="020B0903060703020204" pitchFamily="34" charset="0"/>
              </a:rPr>
              <a:t>DP English Literature. Seneca Valley HS. February 23</a:t>
            </a:r>
          </a:p>
          <a:p>
            <a:pPr algn="r"/>
            <a:r>
              <a:rPr lang="en-US" sz="2800" dirty="0" smtClean="0">
                <a:latin typeface="Britannic Bold" panose="020B0903060703020204" pitchFamily="34" charset="0"/>
              </a:rPr>
              <a:t>Special </a:t>
            </a:r>
            <a:r>
              <a:rPr lang="en-US" sz="2800" dirty="0" err="1" smtClean="0">
                <a:latin typeface="Britannic Bold" panose="020B0903060703020204" pitchFamily="34" charset="0"/>
              </a:rPr>
              <a:t>ToK</a:t>
            </a:r>
            <a:r>
              <a:rPr lang="en-US" sz="2800" dirty="0" smtClean="0">
                <a:latin typeface="Britannic Bold" panose="020B0903060703020204" pitchFamily="34" charset="0"/>
              </a:rPr>
              <a:t> Session with Bill Roberts. Seneca Valley HS. February 28</a:t>
            </a:r>
          </a:p>
          <a:p>
            <a:pPr algn="r"/>
            <a:r>
              <a:rPr lang="en-US" sz="2800" dirty="0" smtClean="0">
                <a:latin typeface="Britannic Bold" panose="020B0903060703020204" pitchFamily="34" charset="0"/>
              </a:rPr>
              <a:t>CP Updates. Mt. Vernon HS. March 1</a:t>
            </a:r>
          </a:p>
          <a:p>
            <a:pPr algn="r"/>
            <a:r>
              <a:rPr lang="en-US" sz="2800" dirty="0" smtClean="0">
                <a:latin typeface="Britannic Bold" panose="020B0903060703020204" pitchFamily="34" charset="0"/>
              </a:rPr>
              <a:t>DP Biology. King’s Fork HS. March 3</a:t>
            </a:r>
          </a:p>
          <a:p>
            <a:pPr algn="r"/>
            <a:r>
              <a:rPr lang="en-US" sz="2800" dirty="0" smtClean="0">
                <a:latin typeface="Britannic Bold" panose="020B0903060703020204" pitchFamily="34" charset="0"/>
              </a:rPr>
              <a:t>Extended Essay. Annapolis HS. March 7</a:t>
            </a:r>
          </a:p>
          <a:p>
            <a:pPr algn="r"/>
            <a:r>
              <a:rPr lang="en-US" sz="2800" dirty="0" smtClean="0">
                <a:latin typeface="Britannic Bold" panose="020B0903060703020204" pitchFamily="34" charset="0"/>
              </a:rPr>
              <a:t>DP History of the Americas. Hanover HS.          March 10</a:t>
            </a:r>
          </a:p>
          <a:p>
            <a:pPr algn="r"/>
            <a:r>
              <a:rPr lang="en-US" sz="2800" dirty="0" smtClean="0">
                <a:latin typeface="Britannic Bold" panose="020B0903060703020204" pitchFamily="34" charset="0"/>
              </a:rPr>
              <a:t>IB CP Reflective Project. South Lakes. May 23 </a:t>
            </a:r>
            <a:endParaRPr lang="en-US" sz="2800" dirty="0">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666" y="5374398"/>
            <a:ext cx="1246851" cy="1242489"/>
          </a:xfrm>
          <a:prstGeom prst="rect">
            <a:avLst/>
          </a:prstGeom>
        </p:spPr>
      </p:pic>
    </p:spTree>
    <p:extLst>
      <p:ext uri="{BB962C8B-B14F-4D97-AF65-F5344CB8AC3E}">
        <p14:creationId xmlns:p14="http://schemas.microsoft.com/office/powerpoint/2010/main" val="2344239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2420"/>
            <a:ext cx="8596668" cy="1320800"/>
          </a:xfrm>
        </p:spPr>
        <p:txBody>
          <a:bodyPr>
            <a:normAutofit/>
          </a:bodyPr>
          <a:lstStyle/>
          <a:p>
            <a:r>
              <a:rPr lang="en-US" dirty="0" smtClean="0">
                <a:solidFill>
                  <a:schemeClr val="accent1">
                    <a:lumMod val="50000"/>
                  </a:schemeClr>
                </a:solidFill>
                <a:latin typeface="Britannic Bold" panose="020B0903060703020204" pitchFamily="34" charset="0"/>
              </a:rPr>
              <a:t>For more information about upcoming </a:t>
            </a:r>
            <a:r>
              <a:rPr lang="en-US" dirty="0" err="1" smtClean="0">
                <a:solidFill>
                  <a:schemeClr val="accent1">
                    <a:lumMod val="50000"/>
                  </a:schemeClr>
                </a:solidFill>
                <a:latin typeface="Britannic Bold" panose="020B0903060703020204" pitchFamily="34" charset="0"/>
              </a:rPr>
              <a:t>networkings</a:t>
            </a:r>
            <a:r>
              <a:rPr lang="en-US" dirty="0" smtClean="0">
                <a:solidFill>
                  <a:schemeClr val="accent1">
                    <a:lumMod val="50000"/>
                  </a:schemeClr>
                </a:solidFill>
                <a:latin typeface="Britannic Bold" panose="020B0903060703020204" pitchFamily="34" charset="0"/>
              </a:rPr>
              <a:t>, please visit:</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1633220"/>
            <a:ext cx="8596668" cy="3880773"/>
          </a:xfrm>
        </p:spPr>
        <p:txBody>
          <a:bodyPr>
            <a:normAutofit fontScale="92500" lnSpcReduction="10000"/>
          </a:bodyPr>
          <a:lstStyle/>
          <a:p>
            <a:pPr marL="0" indent="0" algn="r">
              <a:buNone/>
            </a:pPr>
            <a:r>
              <a:rPr lang="en-US" sz="3200" u="sng" dirty="0" smtClean="0">
                <a:solidFill>
                  <a:schemeClr val="tx2">
                    <a:lumMod val="75000"/>
                  </a:schemeClr>
                </a:solidFill>
                <a:latin typeface="Britannic Bold" panose="020B0903060703020204" pitchFamily="34" charset="0"/>
              </a:rPr>
              <a:t>www.ibmidatlantic.org/Networking.html </a:t>
            </a:r>
          </a:p>
          <a:p>
            <a:pPr marL="0" indent="0">
              <a:buNone/>
            </a:pPr>
            <a:endParaRPr lang="en-US" sz="3200" u="sng" dirty="0" smtClean="0">
              <a:solidFill>
                <a:schemeClr val="tx2">
                  <a:lumMod val="75000"/>
                </a:schemeClr>
              </a:solidFill>
              <a:latin typeface="Britannic Bold" panose="020B0903060703020204" pitchFamily="34" charset="0"/>
            </a:endParaRPr>
          </a:p>
          <a:p>
            <a:pPr marL="0" indent="0" algn="r">
              <a:buNone/>
            </a:pPr>
            <a:r>
              <a:rPr lang="en-US" sz="3200" dirty="0" smtClean="0">
                <a:solidFill>
                  <a:schemeClr val="tx2">
                    <a:lumMod val="75000"/>
                  </a:schemeClr>
                </a:solidFill>
                <a:latin typeface="Britannic Bold" panose="020B0903060703020204" pitchFamily="34" charset="0"/>
              </a:rPr>
              <a:t>Thank you to the VP’s for helping to organize these networking sessions, and thank you to all of the schools who have hosted! </a:t>
            </a:r>
          </a:p>
          <a:p>
            <a:pPr marL="0" indent="0" algn="r">
              <a:buNone/>
            </a:pPr>
            <a:r>
              <a:rPr lang="en-US" sz="3200" dirty="0" smtClean="0">
                <a:solidFill>
                  <a:schemeClr val="tx2">
                    <a:lumMod val="75000"/>
                  </a:schemeClr>
                </a:solidFill>
                <a:latin typeface="Britannic Bold" panose="020B0903060703020204" pitchFamily="34" charset="0"/>
              </a:rPr>
              <a:t>Host schools: Don’t forget about your free registration to the Summer Academy in return for hosting!</a:t>
            </a:r>
            <a:endParaRPr lang="en-US" sz="3200" dirty="0">
              <a:solidFill>
                <a:schemeClr val="tx2">
                  <a:lumMod val="75000"/>
                </a:schemeClr>
              </a:solidFill>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874" y="5119759"/>
            <a:ext cx="1540086" cy="1534698"/>
          </a:xfrm>
          <a:prstGeom prst="rect">
            <a:avLst/>
          </a:prstGeom>
        </p:spPr>
      </p:pic>
    </p:spTree>
    <p:extLst>
      <p:ext uri="{BB962C8B-B14F-4D97-AF65-F5344CB8AC3E}">
        <p14:creationId xmlns:p14="http://schemas.microsoft.com/office/powerpoint/2010/main" val="3787084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0980"/>
            <a:ext cx="8596668" cy="1320800"/>
          </a:xfrm>
        </p:spPr>
        <p:txBody>
          <a:bodyPr/>
          <a:lstStyle/>
          <a:p>
            <a:r>
              <a:rPr lang="en-US" dirty="0" smtClean="0">
                <a:solidFill>
                  <a:schemeClr val="accent1">
                    <a:lumMod val="50000"/>
                  </a:schemeClr>
                </a:solidFill>
                <a:latin typeface="Britannic Bold" panose="020B0903060703020204" pitchFamily="34" charset="0"/>
              </a:rPr>
              <a:t>IBMA Student Excellence Award</a:t>
            </a:r>
            <a:endParaRPr lang="en-US" dirty="0">
              <a:solidFill>
                <a:schemeClr val="accent1">
                  <a:lumMod val="50000"/>
                </a:schemeClr>
              </a:solidFill>
              <a:latin typeface="Britannic Bold" panose="020B0903060703020204" pitchFamily="34" charset="0"/>
            </a:endParaRPr>
          </a:p>
        </p:txBody>
      </p:sp>
      <p:sp>
        <p:nvSpPr>
          <p:cNvPr id="3" name="Content Placeholder 2"/>
          <p:cNvSpPr>
            <a:spLocks noGrp="1"/>
          </p:cNvSpPr>
          <p:nvPr>
            <p:ph idx="1"/>
          </p:nvPr>
        </p:nvSpPr>
        <p:spPr>
          <a:xfrm>
            <a:off x="677334" y="1051560"/>
            <a:ext cx="8786706" cy="4594861"/>
          </a:xfrm>
        </p:spPr>
        <p:txBody>
          <a:bodyPr>
            <a:normAutofit/>
          </a:bodyPr>
          <a:lstStyle/>
          <a:p>
            <a:pPr algn="r"/>
            <a:r>
              <a:rPr lang="en-US" sz="2000" dirty="0">
                <a:latin typeface="Britannic Bold" panose="020B0903060703020204" pitchFamily="34" charset="0"/>
              </a:rPr>
              <a:t>For the third consecutive year, IBMA Student Excellence Awards in the amount of $500 each will presented to one outstanding student from each program in the continuum:   PYP, MYP, CP, and DP.</a:t>
            </a:r>
          </a:p>
          <a:p>
            <a:pPr algn="r"/>
            <a:r>
              <a:rPr lang="en-US" sz="2000" dirty="0">
                <a:latin typeface="Britannic Bold" panose="020B0903060703020204" pitchFamily="34" charset="0"/>
              </a:rPr>
              <a:t>Any student from an IBMA member school is invited to apply.</a:t>
            </a:r>
          </a:p>
          <a:p>
            <a:pPr algn="r"/>
            <a:r>
              <a:rPr lang="en-US" sz="2000" dirty="0">
                <a:latin typeface="Britannic Bold" panose="020B0903060703020204" pitchFamily="34" charset="0"/>
              </a:rPr>
              <a:t>Applications will be available on the IB Mid-Atlantic web site and also e-mailed to all coordinators on March 1, 2017.</a:t>
            </a:r>
          </a:p>
          <a:p>
            <a:pPr algn="r"/>
            <a:r>
              <a:rPr lang="en-US" sz="2000" dirty="0">
                <a:latin typeface="Britannic Bold" panose="020B0903060703020204" pitchFamily="34" charset="0"/>
              </a:rPr>
              <a:t>Applications will be due on or before April 28, 2017.</a:t>
            </a:r>
          </a:p>
          <a:p>
            <a:pPr algn="r"/>
            <a:r>
              <a:rPr lang="en-US" sz="2000" dirty="0">
                <a:latin typeface="Britannic Bold" panose="020B0903060703020204" pitchFamily="34" charset="0"/>
              </a:rPr>
              <a:t>Please contact Kerri Lancaster if you are interested in serving on the excellence award selections committee.  This year, we will be meeting in person to review the applications and select the award winners.</a:t>
            </a:r>
          </a:p>
          <a:p>
            <a:pPr algn="r"/>
            <a:r>
              <a:rPr lang="en-US" sz="2000" dirty="0">
                <a:latin typeface="Britannic Bold" panose="020B0903060703020204" pitchFamily="34" charset="0"/>
              </a:rPr>
              <a:t>Thank you in advance for helping us recognize our </a:t>
            </a:r>
            <a:r>
              <a:rPr lang="en-US" sz="2000" dirty="0" smtClean="0">
                <a:latin typeface="Britannic Bold" panose="020B0903060703020204" pitchFamily="34" charset="0"/>
              </a:rPr>
              <a:t>               outstanding </a:t>
            </a:r>
            <a:r>
              <a:rPr lang="en-US" sz="2000" dirty="0">
                <a:latin typeface="Britannic Bold" panose="020B0903060703020204" pitchFamily="34" charset="0"/>
              </a:rPr>
              <a:t>students! </a:t>
            </a:r>
          </a:p>
          <a:p>
            <a:pPr algn="r"/>
            <a:endParaRPr lang="en-US" sz="2000" dirty="0">
              <a:latin typeface="Britannic Bold" panose="020B09030607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4891159"/>
            <a:ext cx="1540086" cy="1534698"/>
          </a:xfrm>
          <a:prstGeom prst="rect">
            <a:avLst/>
          </a:prstGeom>
        </p:spPr>
      </p:pic>
    </p:spTree>
    <p:extLst>
      <p:ext uri="{BB962C8B-B14F-4D97-AF65-F5344CB8AC3E}">
        <p14:creationId xmlns:p14="http://schemas.microsoft.com/office/powerpoint/2010/main" val="138438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lumMod val="50000"/>
                  </a:schemeClr>
                </a:solidFill>
                <a:latin typeface="Britannic Bold" panose="020B0903060703020204" pitchFamily="34" charset="0"/>
              </a:rPr>
              <a:t>June IBMA Coordinator Meeting:</a:t>
            </a:r>
            <a:endParaRPr lang="en-US" sz="4400" dirty="0">
              <a:solidFill>
                <a:schemeClr val="accent1">
                  <a:lumMod val="50000"/>
                </a:schemeClr>
              </a:solidFill>
              <a:latin typeface="Britannic Bold" panose="020B0903060703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2445" y="4572000"/>
            <a:ext cx="1888113" cy="1881505"/>
          </a:xfrm>
          <a:prstGeom prst="rect">
            <a:avLst/>
          </a:prstGeom>
        </p:spPr>
      </p:pic>
      <p:sp>
        <p:nvSpPr>
          <p:cNvPr id="3" name="TextBox 2"/>
          <p:cNvSpPr txBox="1"/>
          <p:nvPr/>
        </p:nvSpPr>
        <p:spPr>
          <a:xfrm>
            <a:off x="893065" y="1648664"/>
            <a:ext cx="8165206" cy="4678204"/>
          </a:xfrm>
          <a:prstGeom prst="rect">
            <a:avLst/>
          </a:prstGeom>
          <a:noFill/>
        </p:spPr>
        <p:txBody>
          <a:bodyPr wrap="square" rtlCol="0">
            <a:spAutoFit/>
          </a:bodyPr>
          <a:lstStyle/>
          <a:p>
            <a:pPr algn="r"/>
            <a:r>
              <a:rPr lang="en-US" sz="6000" dirty="0" smtClean="0">
                <a:latin typeface="Britannic Bold" panose="020B0903060703020204" pitchFamily="34" charset="0"/>
              </a:rPr>
              <a:t>National Museum of African American History and Culture</a:t>
            </a:r>
          </a:p>
          <a:p>
            <a:pPr algn="r"/>
            <a:endParaRPr lang="en-US" sz="1400" dirty="0">
              <a:latin typeface="Britannic Bold" panose="020B0903060703020204" pitchFamily="34" charset="0"/>
            </a:endParaRPr>
          </a:p>
          <a:p>
            <a:pPr algn="r"/>
            <a:r>
              <a:rPr lang="en-US" sz="6000" dirty="0" smtClean="0">
                <a:latin typeface="Britannic Bold" panose="020B0903060703020204" pitchFamily="34" charset="0"/>
              </a:rPr>
              <a:t>Friday, June 2</a:t>
            </a:r>
          </a:p>
          <a:p>
            <a:pPr algn="r"/>
            <a:endParaRPr lang="en-US" sz="1200" dirty="0">
              <a:latin typeface="Britannic Bold" panose="020B0903060703020204" pitchFamily="34" charset="0"/>
            </a:endParaRPr>
          </a:p>
          <a:p>
            <a:pPr algn="r"/>
            <a:r>
              <a:rPr lang="en-US" sz="3200" dirty="0" smtClean="0">
                <a:latin typeface="Britannic Bold" panose="020B0903060703020204" pitchFamily="34" charset="0"/>
              </a:rPr>
              <a:t>Details to follow…</a:t>
            </a:r>
            <a:r>
              <a:rPr lang="en-US" sz="3200" dirty="0" smtClean="0">
                <a:latin typeface="Britannic Bold" panose="020B0903060703020204" pitchFamily="34" charset="0"/>
              </a:rPr>
              <a:t> </a:t>
            </a:r>
            <a:endParaRPr lang="en-US" sz="3200" dirty="0">
              <a:latin typeface="Britannic Bold" panose="020B0903060703020204" pitchFamily="34" charset="0"/>
            </a:endParaRPr>
          </a:p>
        </p:txBody>
      </p:sp>
    </p:spTree>
    <p:extLst>
      <p:ext uri="{BB962C8B-B14F-4D97-AF65-F5344CB8AC3E}">
        <p14:creationId xmlns:p14="http://schemas.microsoft.com/office/powerpoint/2010/main" val="678319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latin typeface="Britannic Bold" panose="020B0903060703020204" pitchFamily="34" charset="0"/>
              </a:rPr>
              <a:t>IBMA Elections</a:t>
            </a:r>
            <a:endParaRPr lang="en-US" dirty="0">
              <a:solidFill>
                <a:schemeClr val="accent1">
                  <a:lumMod val="50000"/>
                </a:schemeClr>
              </a:solidFill>
              <a:latin typeface="Britannic Bold" panose="020B090306070302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2445" y="4572000"/>
            <a:ext cx="1888113" cy="1881505"/>
          </a:xfrm>
          <a:prstGeom prst="rect">
            <a:avLst/>
          </a:prstGeom>
        </p:spPr>
      </p:pic>
      <p:sp>
        <p:nvSpPr>
          <p:cNvPr id="3" name="TextBox 2"/>
          <p:cNvSpPr txBox="1"/>
          <p:nvPr/>
        </p:nvSpPr>
        <p:spPr>
          <a:xfrm>
            <a:off x="677334" y="1648496"/>
            <a:ext cx="8596668" cy="4031873"/>
          </a:xfrm>
          <a:prstGeom prst="rect">
            <a:avLst/>
          </a:prstGeom>
          <a:noFill/>
        </p:spPr>
        <p:txBody>
          <a:bodyPr wrap="square" rtlCol="0">
            <a:spAutoFit/>
          </a:bodyPr>
          <a:lstStyle/>
          <a:p>
            <a:pPr algn="r"/>
            <a:r>
              <a:rPr lang="en-US" sz="3200" dirty="0" smtClean="0">
                <a:latin typeface="Britannic Bold" panose="020B0903060703020204" pitchFamily="34" charset="0"/>
              </a:rPr>
              <a:t>If you are interested in being a part of the IBMA board, please email John Day at </a:t>
            </a:r>
            <a:r>
              <a:rPr lang="en-US" sz="3200" u="sng" dirty="0" smtClean="0">
                <a:solidFill>
                  <a:schemeClr val="accent1">
                    <a:lumMod val="50000"/>
                  </a:schemeClr>
                </a:solidFill>
                <a:latin typeface="Britannic Bold" panose="020B0903060703020204" pitchFamily="34" charset="0"/>
              </a:rPr>
              <a:t>johnlday@mac.com </a:t>
            </a:r>
            <a:r>
              <a:rPr lang="en-US" sz="3200" dirty="0" smtClean="0">
                <a:latin typeface="Britannic Bold" panose="020B0903060703020204" pitchFamily="34" charset="0"/>
              </a:rPr>
              <a:t>with your name and position of interest.</a:t>
            </a:r>
          </a:p>
          <a:p>
            <a:pPr algn="r"/>
            <a:endParaRPr lang="en-US" sz="3200" dirty="0" smtClean="0">
              <a:solidFill>
                <a:schemeClr val="accent1">
                  <a:lumMod val="50000"/>
                </a:schemeClr>
              </a:solidFill>
              <a:latin typeface="Britannic Bold" panose="020B0903060703020204" pitchFamily="34" charset="0"/>
            </a:endParaRPr>
          </a:p>
          <a:p>
            <a:pPr algn="r"/>
            <a:r>
              <a:rPr lang="en-US" sz="3200" dirty="0" smtClean="0">
                <a:solidFill>
                  <a:schemeClr val="accent1">
                    <a:lumMod val="50000"/>
                  </a:schemeClr>
                </a:solidFill>
                <a:latin typeface="Britannic Bold" panose="020B0903060703020204" pitchFamily="34" charset="0"/>
              </a:rPr>
              <a:t>All board positions are available (except President-Elect).</a:t>
            </a:r>
            <a:endParaRPr lang="en-US" sz="3200" dirty="0" smtClean="0">
              <a:latin typeface="Britannic Bold" panose="020B0903060703020204" pitchFamily="34" charset="0"/>
            </a:endParaRPr>
          </a:p>
          <a:p>
            <a:pPr algn="r"/>
            <a:endParaRPr lang="en-US" sz="3200" u="sng" dirty="0">
              <a:solidFill>
                <a:schemeClr val="accent1">
                  <a:lumMod val="50000"/>
                </a:schemeClr>
              </a:solidFill>
              <a:latin typeface="Britannic Bold" panose="020B0903060703020204" pitchFamily="34" charset="0"/>
            </a:endParaRPr>
          </a:p>
        </p:txBody>
      </p:sp>
    </p:spTree>
    <p:extLst>
      <p:ext uri="{BB962C8B-B14F-4D97-AF65-F5344CB8AC3E}">
        <p14:creationId xmlns:p14="http://schemas.microsoft.com/office/powerpoint/2010/main" val="25002570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373</TotalTime>
  <Words>745</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Britannic Bold</vt:lpstr>
      <vt:lpstr>Trebuchet MS</vt:lpstr>
      <vt:lpstr>Wingdings 3</vt:lpstr>
      <vt:lpstr>Facet</vt:lpstr>
      <vt:lpstr>IBMA Coordinator Meeting: A Focus on the Approaches to Learning Across the Continuum</vt:lpstr>
      <vt:lpstr>A special thank you to our hosts:</vt:lpstr>
      <vt:lpstr>Upcoming Networkings: PYP</vt:lpstr>
      <vt:lpstr>Upcoming Networkings: MYP</vt:lpstr>
      <vt:lpstr>Upcoming Networkings: DP</vt:lpstr>
      <vt:lpstr>For more information about upcoming networkings, please visit:</vt:lpstr>
      <vt:lpstr>IBMA Student Excellence Award</vt:lpstr>
      <vt:lpstr>June IBMA Coordinator Meeting:</vt:lpstr>
      <vt:lpstr>IBMA Elections</vt:lpstr>
      <vt:lpstr>IBMA Summer Academy 2017</vt:lpstr>
      <vt:lpstr>IBMA Summer Academy: July 27th</vt:lpstr>
      <vt:lpstr>IBMA Summer Academy: July 28th</vt:lpstr>
      <vt:lpstr>DP Coordinators: Free 15 hour PD Event at Georgetown University</vt:lpstr>
      <vt:lpstr>Our Schedule for the day:</vt:lpstr>
    </vt:vector>
  </TitlesOfParts>
  <Company>Fairfax County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IBMA Coordinator Meeting: A Focus on the Approaches to Learning Across the Continuum</dc:title>
  <dc:creator>Vu, Wendy M</dc:creator>
  <cp:lastModifiedBy>Vu, Wendy M</cp:lastModifiedBy>
  <cp:revision>20</cp:revision>
  <dcterms:created xsi:type="dcterms:W3CDTF">2017-02-08T19:35:28Z</dcterms:created>
  <dcterms:modified xsi:type="dcterms:W3CDTF">2017-02-10T12:55:17Z</dcterms:modified>
</cp:coreProperties>
</file>