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96" y="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6584730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1" name="Shape 1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7" name="Shape 1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/>
        </p:nvSpPr>
        <p:spPr>
          <a:xfrm rot="10800000" flipH="1">
            <a:off x="0" y="3093234"/>
            <a:ext cx="8458200" cy="7124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685800" y="1300757"/>
            <a:ext cx="7772400" cy="16841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1pPr>
            <a:lvl2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2pPr>
            <a:lvl3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3pPr>
            <a:lvl4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4pPr>
            <a:lvl5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5pPr>
            <a:lvl6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6pPr>
            <a:lvl7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7pPr>
            <a:lvl8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8pPr>
            <a:lvl9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7124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Clr>
                <a:schemeClr val="lt2"/>
              </a:buClr>
              <a:buNone/>
              <a:defRPr b="1">
                <a:solidFill>
                  <a:schemeClr val="lt2"/>
                </a:solidFill>
              </a:defRPr>
            </a:lvl1pPr>
            <a:lvl2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2pPr>
            <a:lvl3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3pPr>
            <a:lvl4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4pPr>
            <a:lvl5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5pPr>
            <a:lvl6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6pPr>
            <a:lvl7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7pPr>
            <a:lvl8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8pPr>
            <a:lvl9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4030200" cy="346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4656667" y="1461908"/>
            <a:ext cx="4030200" cy="346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/>
        </p:nvSpPr>
        <p:spPr>
          <a:xfrm>
            <a:off x="0" y="4406309"/>
            <a:ext cx="8686800" cy="5195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 b="1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>
                <a:solidFill>
                  <a:schemeClr val="dk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dk2"/>
              </a:buClr>
              <a:buSzPct val="100000"/>
              <a:defRPr sz="3000">
                <a:solidFill>
                  <a:schemeClr val="dk2"/>
                </a:solidFill>
              </a:defRPr>
            </a:lvl1pPr>
            <a:lvl2pPr>
              <a:spcBef>
                <a:spcPts val="480"/>
              </a:spcBef>
              <a:buClr>
                <a:schemeClr val="dk2"/>
              </a:buClr>
              <a:buSzPct val="100000"/>
              <a:defRPr sz="2400">
                <a:solidFill>
                  <a:schemeClr val="dk2"/>
                </a:solidFill>
              </a:defRPr>
            </a:lvl2pPr>
            <a:lvl3pPr>
              <a:spcBef>
                <a:spcPts val="480"/>
              </a:spcBef>
              <a:buClr>
                <a:schemeClr val="dk2"/>
              </a:buClr>
              <a:buSzPct val="100000"/>
              <a:defRPr sz="2400">
                <a:solidFill>
                  <a:schemeClr val="dk2"/>
                </a:solidFill>
              </a:defRPr>
            </a:lvl3pPr>
            <a:lvl4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4pPr>
            <a:lvl5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5pPr>
            <a:lvl6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6pPr>
            <a:lvl7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7pPr>
            <a:lvl8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8pPr>
            <a:lvl9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2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ochabandido.blogspot.com/2013/10/bolivia-y-las-grandes-diferencias.html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OoX3n_DyW3U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ctrTitle"/>
          </p:nvPr>
        </p:nvSpPr>
        <p:spPr>
          <a:xfrm>
            <a:off x="472700" y="619022"/>
            <a:ext cx="7985399" cy="2365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Language B training </a:t>
            </a:r>
          </a:p>
        </p:txBody>
      </p:sp>
      <p:sp>
        <p:nvSpPr>
          <p:cNvPr id="36" name="Shape 36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7124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By Karim Morato and Ana Gonzalez</a:t>
            </a:r>
          </a:p>
          <a:p>
            <a:pPr>
              <a:spcBef>
                <a:spcPts val="0"/>
              </a:spcBef>
              <a:buNone/>
            </a:pPr>
            <a:r>
              <a:rPr lang="en" sz="1800"/>
              <a:t>Dec. 15 2014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Task example:</a:t>
            </a:r>
          </a:p>
        </p:txBody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Based on the movie________________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choose one of the characters and write an interview. </a:t>
            </a:r>
          </a:p>
          <a:p>
            <a:pPr rtl="0">
              <a:spcBef>
                <a:spcPts val="0"/>
              </a:spcBef>
              <a:buNone/>
            </a:pPr>
            <a:r>
              <a:rPr lang="en" sz="1800" b="1"/>
              <a:t>Tips:</a:t>
            </a:r>
          </a:p>
          <a:p>
            <a:pPr marL="457200" lvl="0" indent="-342900" rtl="0">
              <a:spcBef>
                <a:spcPts val="0"/>
              </a:spcBef>
              <a:buClr>
                <a:srgbClr val="FF0000"/>
              </a:buClr>
              <a:buSzPct val="100000"/>
              <a:buFont typeface="Arial"/>
              <a:buChar char="●"/>
            </a:pPr>
            <a:r>
              <a:rPr lang="en" sz="1800">
                <a:solidFill>
                  <a:srgbClr val="FF0000"/>
                </a:solidFill>
              </a:rPr>
              <a:t>Review the aspects of the text</a:t>
            </a:r>
          </a:p>
          <a:p>
            <a:pPr marL="457200" lvl="0" indent="-342900">
              <a:spcBef>
                <a:spcPts val="0"/>
              </a:spcBef>
              <a:buClr>
                <a:srgbClr val="FF0000"/>
              </a:buClr>
              <a:buSzPct val="100000"/>
              <a:buFont typeface="Arial"/>
              <a:buChar char="●"/>
            </a:pPr>
            <a:r>
              <a:rPr lang="en" sz="1800">
                <a:solidFill>
                  <a:srgbClr val="FF0000"/>
                </a:solidFill>
              </a:rPr>
              <a:t>show them or make students look for sample of the text.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225100" y="205975"/>
            <a:ext cx="84618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400" b="1"/>
              <a:t>Practice picture</a:t>
            </a:r>
            <a:r>
              <a:rPr lang="en" sz="2400"/>
              <a:t>: I see.. (describe), I think... (3 points), my conclusion and I wonder... (conclusion)..</a:t>
            </a:r>
          </a:p>
        </p:txBody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0" y="1406875"/>
            <a:ext cx="8686800" cy="3642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pic>
        <p:nvPicPr>
          <p:cNvPr id="111" name="Shape 1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35300" y="1331699"/>
            <a:ext cx="6251498" cy="4688624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Shape 112"/>
          <p:cNvSpPr txBox="1"/>
          <p:nvPr/>
        </p:nvSpPr>
        <p:spPr>
          <a:xfrm>
            <a:off x="112550" y="1331700"/>
            <a:ext cx="1935899" cy="364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b="1"/>
              <a:t>Once a year football players from 2 different schools  and very different backgrounds from south Carolina get together to have lunch. </a:t>
            </a:r>
          </a:p>
          <a:p>
            <a:pPr rtl="0">
              <a:spcBef>
                <a:spcPts val="0"/>
              </a:spcBef>
              <a:buNone/>
            </a:pPr>
            <a:endParaRPr b="1"/>
          </a:p>
          <a:p>
            <a:pPr rtl="0">
              <a:spcBef>
                <a:spcPts val="0"/>
              </a:spcBef>
              <a:buNone/>
            </a:pPr>
            <a:r>
              <a:rPr lang="en" b="1"/>
              <a:t>Core theme: </a:t>
            </a:r>
            <a:r>
              <a:rPr lang="en" b="1" i="1"/>
              <a:t>Social Relationships</a:t>
            </a:r>
          </a:p>
          <a:p>
            <a:pPr rtl="0">
              <a:spcBef>
                <a:spcPts val="0"/>
              </a:spcBef>
              <a:buNone/>
            </a:pPr>
            <a:endParaRPr b="1" i="1"/>
          </a:p>
          <a:p>
            <a:pPr lvl="0" rtl="0">
              <a:spcBef>
                <a:spcPts val="0"/>
              </a:spcBef>
              <a:buNone/>
            </a:pPr>
            <a:r>
              <a:rPr lang="en" b="1"/>
              <a:t>Optional themes: </a:t>
            </a:r>
            <a:r>
              <a:rPr lang="en" b="1" i="1"/>
              <a:t>cultural diversity</a:t>
            </a:r>
            <a:r>
              <a:rPr lang="en" b="1"/>
              <a:t> </a:t>
            </a:r>
          </a:p>
          <a:p>
            <a:pPr lvl="0" rtl="0">
              <a:spcBef>
                <a:spcPts val="0"/>
              </a:spcBef>
              <a:buNone/>
            </a:pPr>
            <a:endParaRPr b="1"/>
          </a:p>
          <a:p>
            <a:pPr lvl="0" rtl="0">
              <a:spcBef>
                <a:spcPts val="0"/>
              </a:spcBef>
              <a:buNone/>
            </a:pPr>
            <a:r>
              <a:rPr lang="en" b="1"/>
              <a:t>Washington post </a:t>
            </a:r>
          </a:p>
          <a:p>
            <a:pPr lvl="0" rtl="0">
              <a:spcBef>
                <a:spcPts val="0"/>
              </a:spcBef>
              <a:buNone/>
            </a:pPr>
            <a:r>
              <a:rPr lang="en" b="1"/>
              <a:t>por Ken Babb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How to review Grammar</a:t>
            </a:r>
          </a:p>
        </p:txBody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229050" y="1145200"/>
            <a:ext cx="8457600" cy="378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b="1"/>
              <a:t>summer assignment: work on grammar workbook.  </a:t>
            </a:r>
          </a:p>
          <a:p>
            <a:pPr marL="457200" lvl="0" indent="-3810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b="1"/>
              <a:t>Review concepts but make students apply the concepts:</a:t>
            </a:r>
          </a:p>
          <a:p>
            <a:pPr rtl="0">
              <a:spcBef>
                <a:spcPts val="0"/>
              </a:spcBef>
              <a:buNone/>
            </a:pPr>
            <a:r>
              <a:rPr lang="en" sz="2400" b="1"/>
              <a:t>Example: past tense</a:t>
            </a:r>
          </a:p>
          <a:p>
            <a:pPr lvl="0">
              <a:spcBef>
                <a:spcPts val="0"/>
              </a:spcBef>
              <a:buNone/>
            </a:pPr>
            <a:r>
              <a:rPr lang="en" sz="2400" b="1"/>
              <a:t>Write 12 sentences about a political or socio- economic issue of any past event that any hispanic country went through . 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title"/>
          </p:nvPr>
        </p:nvSpPr>
        <p:spPr>
          <a:xfrm>
            <a:off x="457200" y="13842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600"/>
              <a:t>Assessments objectives in practice</a:t>
            </a:r>
          </a:p>
        </p:txBody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 startAt="2"/>
            </a:pPr>
            <a:r>
              <a:rPr lang="en" sz="1800" b="1"/>
              <a:t>Use language appropriate to a range of interpersonal and/ or cultural context. ( components: paper 1, paper 2, written assignment, internal assessment)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 </a:t>
            </a:r>
            <a:r>
              <a:rPr lang="en" sz="1800" b="1">
                <a:solidFill>
                  <a:srgbClr val="9900FF"/>
                </a:solidFill>
              </a:rPr>
              <a:t>In the classroom: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lphaLcPeriod"/>
            </a:pPr>
            <a:r>
              <a:rPr lang="en" sz="1800"/>
              <a:t>Expose students to different types of text to develop understanding. 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lphaLcPeriod"/>
            </a:pPr>
            <a:r>
              <a:rPr lang="en" sz="1800"/>
              <a:t>Give students tasks where they can write variety of texts.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lphaLcPeriod"/>
            </a:pPr>
            <a:r>
              <a:rPr lang="en" sz="1800"/>
              <a:t>Give them a statement about the topic so they can respond to it.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lphaLcPeriod"/>
            </a:pPr>
            <a:r>
              <a:rPr lang="en" sz="1800"/>
              <a:t>Give different type of interactive opportunities: debates, socratic seminars, skits, group presentations, interviews.</a:t>
            </a:r>
          </a:p>
          <a:p>
            <a:pPr lvl="0">
              <a:spcBef>
                <a:spcPts val="0"/>
              </a:spcBef>
              <a:buNone/>
            </a:pPr>
            <a:r>
              <a:rPr lang="en" sz="1800" b="1">
                <a:solidFill>
                  <a:srgbClr val="9900FF"/>
                </a:solidFill>
              </a:rPr>
              <a:t>Examples: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title"/>
          </p:nvPr>
        </p:nvSpPr>
        <p:spPr>
          <a:xfrm>
            <a:off x="78775" y="56275"/>
            <a:ext cx="8305799" cy="10466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b="1"/>
              <a:t>Respond to the following statement: “ Discrimination and racism is influenced by the media”. Give your opinion with appropriate support. (this could be a debate)</a:t>
            </a:r>
          </a:p>
        </p:txBody>
      </p:sp>
      <p:pic>
        <p:nvPicPr>
          <p:cNvPr id="130" name="Shape 1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49550" y="1361850"/>
            <a:ext cx="5461776" cy="3837924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Shape 131"/>
          <p:cNvSpPr txBox="1"/>
          <p:nvPr/>
        </p:nvSpPr>
        <p:spPr>
          <a:xfrm>
            <a:off x="303875" y="1361850"/>
            <a:ext cx="2780099" cy="3781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800" b="1"/>
          </a:p>
          <a:p>
            <a:pPr rtl="0">
              <a:spcBef>
                <a:spcPts val="0"/>
              </a:spcBef>
              <a:buNone/>
            </a:pPr>
            <a:r>
              <a:rPr lang="en" sz="1800" b="1"/>
              <a:t>Write a blog expressing your opinion: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800" b="1"/>
              <a:t>Sample:</a:t>
            </a:r>
          </a:p>
          <a:p>
            <a:pPr lvl="0" rt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http://cochabandido.blogspot.com/2013/10/bolivia-y-las-grandes-diferencias.html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r>
              <a:rPr lang="en" sz="1800" b="1" i="1"/>
              <a:t>Bolivians Models: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800" b="1"/>
              <a:t>Why is important for these models to be represented in our society by the media?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600"/>
              <a:t>Assessments objectives in practice</a:t>
            </a:r>
          </a:p>
        </p:txBody>
      </p:sp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270125" y="1460500"/>
            <a:ext cx="8416799" cy="3592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 startAt="3"/>
            </a:pPr>
            <a:r>
              <a:rPr lang="en" sz="1800" b="1"/>
              <a:t>Understand and use language to express and respond to a range of ideas with accuracy and fluency</a:t>
            </a:r>
            <a:r>
              <a:rPr lang="en"/>
              <a:t>. </a:t>
            </a:r>
            <a:r>
              <a:rPr lang="en" sz="1800"/>
              <a:t>(Paper 1, paper 2, written assignment, internal assessment)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800" b="1">
                <a:solidFill>
                  <a:srgbClr val="9900FF"/>
                </a:solidFill>
              </a:rPr>
              <a:t>In the classroom: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lphaLcPeriod"/>
            </a:pPr>
            <a:r>
              <a:rPr lang="en" sz="1800"/>
              <a:t>Give students different written text to develop understanding.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lphaLcPeriod"/>
            </a:pPr>
            <a:r>
              <a:rPr lang="en" sz="1800"/>
              <a:t>Give students tasks where they can apply the vocabulary related to the topic. 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lphaLcPeriod"/>
            </a:pPr>
            <a:r>
              <a:rPr lang="en" sz="1800"/>
              <a:t>Give students task where students show they know meaning, spelling of the vocabulary related to the topic. 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lphaLcPeriod"/>
            </a:pPr>
            <a:r>
              <a:rPr lang="en" sz="1800"/>
              <a:t>Every topic you study give a visual stimulus to practice how to develop ideas about the topic. </a:t>
            </a:r>
          </a:p>
          <a:p>
            <a:pPr lvl="0">
              <a:spcBef>
                <a:spcPts val="0"/>
              </a:spcBef>
              <a:buNone/>
            </a:pPr>
            <a:endParaRPr sz="1800"/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A86E8"/>
        </a:solid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 b="1"/>
              <a:t>Homework week 1 </a:t>
            </a:r>
          </a:p>
        </p:txBody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b="1"/>
              <a:t>Article:</a:t>
            </a:r>
            <a:r>
              <a:rPr lang="en"/>
              <a:t> Search, print, read, and analyze an article about a type of government from a hispanic country present or past.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 b="1"/>
              <a:t>Picture:</a:t>
            </a:r>
            <a:r>
              <a:rPr lang="en"/>
              <a:t> Find a scene about a type of government from a hispanic country</a:t>
            </a: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A86E8"/>
        </a:solidFill>
        <a:effectLst/>
      </p:bgPr>
    </p:bg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Analysis: Create a form</a:t>
            </a:r>
          </a:p>
        </p:txBody>
      </p:sp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/>
              <a:t>What? who? where? when? why? how?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/>
              <a:t>Summarize: (70 -100 words)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/>
              <a:t>make a cultural connection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/>
              <a:t>Talk about it with your partner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600"/>
              <a:t>Assessment objectives in practice</a:t>
            </a:r>
          </a:p>
        </p:txBody>
      </p:sp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 startAt="5"/>
            </a:pPr>
            <a:r>
              <a:rPr lang="en" sz="1800" b="1"/>
              <a:t>Understand, analyse and respond to a range of written and spoken text. (paper 1, paper 2, written assignment, internal assessment)</a:t>
            </a:r>
          </a:p>
          <a:p>
            <a:pPr rtl="0">
              <a:spcBef>
                <a:spcPts val="0"/>
              </a:spcBef>
              <a:buNone/>
            </a:pPr>
            <a:r>
              <a:rPr lang="en" sz="1800" b="1">
                <a:solidFill>
                  <a:srgbClr val="9900FF"/>
                </a:solidFill>
              </a:rPr>
              <a:t>In the classroom: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lphaLcPeriod"/>
            </a:pPr>
            <a:r>
              <a:rPr lang="en" sz="1800"/>
              <a:t>Give authentic texts to create opportunities for students to respond appropriately either by given them the task or by they creating the task.</a:t>
            </a:r>
          </a:p>
          <a:p>
            <a:pPr lvl="0" rtl="0">
              <a:spcBef>
                <a:spcPts val="0"/>
              </a:spcBef>
              <a:buNone/>
            </a:pPr>
            <a:endParaRPr sz="1800"/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lphaLcPeriod"/>
            </a:pPr>
            <a:r>
              <a:rPr lang="en" sz="1800"/>
              <a:t>Present students with different visuals (different perspectives)  about the same topic. Example: discrimination and racism: sports, beauty, media, races, religion, political, sex, socioeconomic status,  etc. </a:t>
            </a:r>
          </a:p>
          <a:p>
            <a:pPr lvl="0">
              <a:spcBef>
                <a:spcPts val="0"/>
              </a:spcBef>
              <a:buNone/>
            </a:pPr>
            <a:r>
              <a:rPr lang="en" sz="1800" b="1">
                <a:solidFill>
                  <a:srgbClr val="9900FF"/>
                </a:solidFill>
              </a:rPr>
              <a:t>examples:</a:t>
            </a: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2400"/>
              <a:t>Core theme:</a:t>
            </a:r>
            <a:r>
              <a:rPr lang="en"/>
              <a:t> </a:t>
            </a:r>
            <a:r>
              <a:rPr lang="en" sz="2400"/>
              <a:t>Global issues / Optional Theme: Health</a:t>
            </a:r>
          </a:p>
        </p:txBody>
      </p:sp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1800" b="1"/>
              <a:t>Give students 2 articles about smoking. (Different perspectives). 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1800" b="1"/>
              <a:t>Ask students to create a task.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800" b="1"/>
              <a:t>Possible options: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1800" b="1" i="1"/>
              <a:t>Diary entry from an addict</a:t>
            </a:r>
            <a:r>
              <a:rPr lang="en" b="1" i="1"/>
              <a:t> 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1800" b="1" i="1"/>
              <a:t>Newspaper article from an expert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1800" b="1" i="1"/>
              <a:t>Blog from a Doctor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1800" b="1" i="1"/>
              <a:t>letter from a friend of the addict or a relative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1800" b="1" i="1"/>
              <a:t>interview to an expert or addict 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1800" b="1" i="1"/>
              <a:t>___________________________________</a:t>
            </a:r>
          </a:p>
          <a:p>
            <a:pPr rtl="0">
              <a:spcBef>
                <a:spcPts val="0"/>
              </a:spcBef>
              <a:buNone/>
            </a:pPr>
            <a:endParaRPr sz="1800"/>
          </a:p>
          <a:p>
            <a:pPr lvl="0">
              <a:spcBef>
                <a:spcPts val="0"/>
              </a:spcBef>
              <a:buNone/>
            </a:pPr>
            <a:endParaRPr sz="1800"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000"/>
              <a:t>Skills, assessments objectives and classroom </a:t>
            </a:r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43" name="Shape 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7200" y="1270500"/>
            <a:ext cx="2308065" cy="1569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Shape 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71500" y="2245412"/>
            <a:ext cx="2409825" cy="1895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Shape 4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13175" y="3153125"/>
            <a:ext cx="2466975" cy="1847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600"/>
              <a:t>Assessment objectives in practice</a:t>
            </a:r>
          </a:p>
        </p:txBody>
      </p:sp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 startAt="4"/>
            </a:pPr>
            <a:r>
              <a:rPr lang="en" sz="1800" b="1"/>
              <a:t>Organize ideas on a range of topics, in a clear, coherent and convincing manner. (paper 2, written assignment, internal assessment) </a:t>
            </a:r>
          </a:p>
          <a:p>
            <a:pPr rtl="0">
              <a:spcBef>
                <a:spcPts val="0"/>
              </a:spcBef>
              <a:buNone/>
            </a:pPr>
            <a:r>
              <a:rPr lang="en" sz="1800" b="1">
                <a:solidFill>
                  <a:srgbClr val="9900FF"/>
                </a:solidFill>
              </a:rPr>
              <a:t>In the classroom: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AutoNum type="alphaLcPeriod"/>
            </a:pPr>
            <a:r>
              <a:rPr lang="en" sz="1800">
                <a:solidFill>
                  <a:srgbClr val="000000"/>
                </a:solidFill>
              </a:rPr>
              <a:t>Give students</a:t>
            </a:r>
            <a:r>
              <a:rPr lang="en" sz="1800" b="1">
                <a:solidFill>
                  <a:srgbClr val="000000"/>
                </a:solidFill>
              </a:rPr>
              <a:t> </a:t>
            </a:r>
            <a:r>
              <a:rPr lang="en" sz="1800">
                <a:solidFill>
                  <a:srgbClr val="000000"/>
                </a:solidFill>
              </a:rPr>
              <a:t>tasks to practice for organizing ideas always ask for examples to support their ideas: I (a, b, c), II (a, b, c), III (a, b, c)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AutoNum type="alphaLcPeriod"/>
            </a:pPr>
            <a:r>
              <a:rPr lang="en" sz="1800">
                <a:solidFill>
                  <a:srgbClr val="000000"/>
                </a:solidFill>
              </a:rPr>
              <a:t>Use homework as a tool to acquire vocabulary, facts about the culture and also to expand ideas about the topic:  </a:t>
            </a:r>
            <a:r>
              <a:rPr lang="en" sz="1800" b="1">
                <a:solidFill>
                  <a:srgbClr val="FF0000"/>
                </a:solidFill>
              </a:rPr>
              <a:t>analysis of articles and pictures</a:t>
            </a:r>
            <a:r>
              <a:rPr lang="en" sz="1800">
                <a:solidFill>
                  <a:srgbClr val="000000"/>
                </a:solidFill>
              </a:rPr>
              <a:t>. </a:t>
            </a:r>
          </a:p>
          <a:p>
            <a:pPr lvl="0">
              <a:spcBef>
                <a:spcPts val="0"/>
              </a:spcBef>
              <a:buNone/>
            </a:pPr>
            <a:r>
              <a:rPr lang="en" sz="1800" b="1">
                <a:solidFill>
                  <a:srgbClr val="9900FF"/>
                </a:solidFill>
              </a:rPr>
              <a:t>Example:</a:t>
            </a:r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600"/>
              <a:t>Assessment objectives in practice</a:t>
            </a:r>
          </a:p>
        </p:txBody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 startAt="6"/>
            </a:pPr>
            <a:r>
              <a:rPr lang="en" sz="1800"/>
              <a:t>Understand and use works of literature written in the target language of study (HL only). (component: part I and written assignment)</a:t>
            </a:r>
          </a:p>
          <a:p>
            <a:pPr lvl="0" rtl="0">
              <a:spcBef>
                <a:spcPts val="0"/>
              </a:spcBef>
              <a:buNone/>
            </a:pPr>
            <a:endParaRPr sz="1800"/>
          </a:p>
          <a:p>
            <a:pPr rtl="0">
              <a:spcBef>
                <a:spcPts val="0"/>
              </a:spcBef>
              <a:buNone/>
            </a:pPr>
            <a:r>
              <a:rPr lang="en" sz="1800" b="1">
                <a:solidFill>
                  <a:srgbClr val="9900FF"/>
                </a:solidFill>
              </a:rPr>
              <a:t>In the classroom: 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AutoNum type="alphaLcPeriod"/>
            </a:pPr>
            <a:r>
              <a:rPr lang="en" sz="1800">
                <a:solidFill>
                  <a:srgbClr val="000000"/>
                </a:solidFill>
              </a:rPr>
              <a:t>Practice interpretation of the literary text. Use resources to help the process: movies, songs, video clips, etc.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AutoNum type="alphaLcPeriod"/>
            </a:pPr>
            <a:r>
              <a:rPr lang="en" sz="1800">
                <a:solidFill>
                  <a:srgbClr val="000000"/>
                </a:solidFill>
              </a:rPr>
              <a:t>Practice “creative writing”!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AutoNum type="alphaLcPeriod"/>
            </a:pPr>
            <a:r>
              <a:rPr lang="en" sz="1800">
                <a:solidFill>
                  <a:srgbClr val="000000"/>
                </a:solidFill>
              </a:rPr>
              <a:t>promote intercultural understanding. </a:t>
            </a:r>
          </a:p>
          <a:p>
            <a:pPr rtl="0">
              <a:spcBef>
                <a:spcPts val="0"/>
              </a:spcBef>
              <a:buNone/>
            </a:pPr>
            <a:endParaRPr sz="1800">
              <a:solidFill>
                <a:srgbClr val="000000"/>
              </a:solidFill>
            </a:endParaRPr>
          </a:p>
          <a:p>
            <a:pPr lvl="0">
              <a:spcBef>
                <a:spcPts val="0"/>
              </a:spcBef>
              <a:buNone/>
            </a:pPr>
            <a:r>
              <a:rPr lang="en" sz="1800">
                <a:solidFill>
                  <a:srgbClr val="000000"/>
                </a:solidFill>
              </a:rPr>
              <a:t>example </a:t>
            </a:r>
          </a:p>
        </p:txBody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Book/ Movie</a:t>
            </a:r>
          </a:p>
        </p:txBody>
      </p:sp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Oscar et la dame rose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 </a:t>
            </a:r>
            <a:r>
              <a:rPr lang="en" sz="1400" b="1" u="sng">
                <a:solidFill>
                  <a:schemeClr val="hlink"/>
                </a:solidFill>
                <a:hlinkClick r:id="rId3"/>
              </a:rPr>
              <a:t>https://www.youtube.com/watch?v=OoX3n_DyW3U</a:t>
            </a:r>
          </a:p>
          <a:p>
            <a:pPr>
              <a:spcBef>
                <a:spcPts val="0"/>
              </a:spcBef>
              <a:buNone/>
            </a:pPr>
            <a:endParaRPr sz="1400" b="1"/>
          </a:p>
        </p:txBody>
      </p:sp>
      <p:pic>
        <p:nvPicPr>
          <p:cNvPr id="180" name="Shape 18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47375" y="839100"/>
            <a:ext cx="2256184" cy="3465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000"/>
              <a:t>Play: La casa de Bernarda Alba</a:t>
            </a:r>
          </a:p>
        </p:txBody>
      </p:sp>
      <p:sp>
        <p:nvSpPr>
          <p:cNvPr id="186" name="Shape 186"/>
          <p:cNvSpPr txBox="1">
            <a:spLocks noGrp="1"/>
          </p:cNvSpPr>
          <p:nvPr>
            <p:ph type="body" idx="1"/>
          </p:nvPr>
        </p:nvSpPr>
        <p:spPr>
          <a:xfrm>
            <a:off x="198350" y="12800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Movie: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endParaRPr/>
          </a:p>
          <a:p>
            <a:pPr marL="3200400" indent="457200">
              <a:spcBef>
                <a:spcPts val="0"/>
              </a:spcBef>
              <a:buNone/>
            </a:pPr>
            <a:r>
              <a:rPr lang="en"/>
              <a:t>The Play</a:t>
            </a:r>
          </a:p>
        </p:txBody>
      </p:sp>
      <p:pic>
        <p:nvPicPr>
          <p:cNvPr id="187" name="Shape 1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81775" y="1491725"/>
            <a:ext cx="2166100" cy="3208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Shape 18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01075" y="1581750"/>
            <a:ext cx="2985724" cy="1926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94" name="Shape 194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000" u="sng"/>
              <a:t>Receptive Skills</a:t>
            </a:r>
            <a:r>
              <a:rPr lang="en" sz="3000"/>
              <a:t>:</a:t>
            </a:r>
            <a:r>
              <a:rPr lang="en"/>
              <a:t> </a:t>
            </a:r>
            <a:r>
              <a:rPr lang="en" sz="3000"/>
              <a:t>Reading</a:t>
            </a:r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2" name="Shape 52"/>
          <p:cNvSpPr txBox="1"/>
          <p:nvPr/>
        </p:nvSpPr>
        <p:spPr>
          <a:xfrm>
            <a:off x="664050" y="1676975"/>
            <a:ext cx="3072599" cy="3248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1800" b="1"/>
              <a:t>SL:</a:t>
            </a:r>
          </a:p>
          <a:p>
            <a:pPr marL="457200" lvl="0" indent="-3175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b="1"/>
              <a:t>Understand straightforward recorded or spoken information about the topics</a:t>
            </a:r>
          </a:p>
          <a:p>
            <a:pPr lvl="0" rtl="0">
              <a:spcBef>
                <a:spcPts val="0"/>
              </a:spcBef>
              <a:buNone/>
            </a:pPr>
            <a:endParaRPr b="1"/>
          </a:p>
          <a:p>
            <a:pPr marL="457200" lvl="0" indent="-3175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b="1"/>
              <a:t>Understand authentic written texts related to the topics.</a:t>
            </a:r>
          </a:p>
          <a:p>
            <a:pPr rtl="0">
              <a:spcBef>
                <a:spcPts val="0"/>
              </a:spcBef>
              <a:buNone/>
            </a:pPr>
            <a:endParaRPr b="1"/>
          </a:p>
          <a:p>
            <a:pPr lvl="0">
              <a:spcBef>
                <a:spcPts val="0"/>
              </a:spcBef>
              <a:buNone/>
            </a:pPr>
            <a:endParaRPr b="1"/>
          </a:p>
        </p:txBody>
      </p:sp>
      <p:sp>
        <p:nvSpPr>
          <p:cNvPr id="53" name="Shape 53"/>
          <p:cNvSpPr txBox="1"/>
          <p:nvPr/>
        </p:nvSpPr>
        <p:spPr>
          <a:xfrm>
            <a:off x="4243100" y="1598200"/>
            <a:ext cx="4443899" cy="291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1800" b="1"/>
              <a:t>HL:</a:t>
            </a:r>
          </a:p>
          <a:p>
            <a:pPr rtl="0">
              <a:spcBef>
                <a:spcPts val="0"/>
              </a:spcBef>
              <a:buNone/>
            </a:pPr>
            <a:r>
              <a:rPr lang="en" b="1"/>
              <a:t>Understand “</a:t>
            </a:r>
            <a:r>
              <a:rPr lang="en" b="1" u="sng">
                <a:solidFill>
                  <a:srgbClr val="FF0000"/>
                </a:solidFill>
              </a:rPr>
              <a:t>complex” </a:t>
            </a:r>
            <a:r>
              <a:rPr lang="en" b="1"/>
              <a:t>recorded or spoken information about the topics.</a:t>
            </a:r>
          </a:p>
          <a:p>
            <a:pPr rtl="0">
              <a:spcBef>
                <a:spcPts val="0"/>
              </a:spcBef>
              <a:buNone/>
            </a:pPr>
            <a:endParaRPr b="1"/>
          </a:p>
          <a:p>
            <a:pPr rtl="0">
              <a:spcBef>
                <a:spcPts val="0"/>
              </a:spcBef>
              <a:buNone/>
            </a:pPr>
            <a:r>
              <a:rPr lang="en" b="1"/>
              <a:t>Understand </a:t>
            </a:r>
            <a:r>
              <a:rPr lang="en" b="1" u="sng">
                <a:solidFill>
                  <a:srgbClr val="FF0000"/>
                </a:solidFill>
              </a:rPr>
              <a:t>“complex”</a:t>
            </a:r>
            <a:r>
              <a:rPr lang="en" b="1"/>
              <a:t> authentic written texts related to the topics. </a:t>
            </a:r>
          </a:p>
          <a:p>
            <a:pPr rtl="0">
              <a:spcBef>
                <a:spcPts val="0"/>
              </a:spcBef>
              <a:buNone/>
            </a:pPr>
            <a:endParaRPr b="1"/>
          </a:p>
          <a:p>
            <a:pPr rtl="0">
              <a:spcBef>
                <a:spcPts val="0"/>
              </a:spcBef>
              <a:buNone/>
            </a:pPr>
            <a:r>
              <a:rPr lang="en" b="1"/>
              <a:t>appreciate </a:t>
            </a:r>
            <a:r>
              <a:rPr lang="en" b="1" u="sng">
                <a:solidFill>
                  <a:srgbClr val="FF0000"/>
                </a:solidFill>
              </a:rPr>
              <a:t>“literary works”</a:t>
            </a:r>
            <a:r>
              <a:rPr lang="en" b="1"/>
              <a:t> in the target language</a:t>
            </a:r>
          </a:p>
          <a:p>
            <a:pPr rtl="0">
              <a:spcBef>
                <a:spcPts val="0"/>
              </a:spcBef>
              <a:buNone/>
            </a:pPr>
            <a:endParaRPr b="1"/>
          </a:p>
          <a:p>
            <a:pPr rtl="0">
              <a:spcBef>
                <a:spcPts val="0"/>
              </a:spcBef>
              <a:buNone/>
            </a:pPr>
            <a:r>
              <a:rPr lang="en" b="1"/>
              <a:t>Interpretive and inferential skills  </a:t>
            </a:r>
          </a:p>
          <a:p>
            <a:pPr>
              <a:spcBef>
                <a:spcPts val="0"/>
              </a:spcBef>
              <a:buNone/>
            </a:pPr>
            <a:endParaRPr sz="1800" b="1"/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Texts:</a:t>
            </a:r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60" name="Shape 60"/>
          <p:cNvSpPr txBox="1"/>
          <p:nvPr/>
        </p:nvSpPr>
        <p:spPr>
          <a:xfrm>
            <a:off x="-1923025" y="-1203925"/>
            <a:ext cx="3301499" cy="3266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61" name="Shape 61"/>
          <p:cNvSpPr txBox="1"/>
          <p:nvPr/>
        </p:nvSpPr>
        <p:spPr>
          <a:xfrm>
            <a:off x="336000" y="1575475"/>
            <a:ext cx="3394199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60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400" b="1">
                <a:solidFill>
                  <a:schemeClr val="dk2"/>
                </a:solidFill>
              </a:rPr>
              <a:t>article, column </a:t>
            </a:r>
          </a:p>
          <a:p>
            <a:pPr marL="457200" lvl="0" indent="-381000" rtl="0">
              <a:spcBef>
                <a:spcPts val="60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400" b="1">
                <a:solidFill>
                  <a:schemeClr val="dk2"/>
                </a:solidFill>
              </a:rPr>
              <a:t>blog</a:t>
            </a:r>
          </a:p>
          <a:p>
            <a:pPr marL="457200" lvl="0" indent="-381000" rtl="0">
              <a:spcBef>
                <a:spcPts val="60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400" b="1">
                <a:solidFill>
                  <a:schemeClr val="dk2"/>
                </a:solidFill>
              </a:rPr>
              <a:t>brochure, leaflet, flyer, pamphlet, advertisement.</a:t>
            </a:r>
          </a:p>
          <a:p>
            <a:pPr marL="457200" lvl="0" indent="-381000" rtl="0">
              <a:spcBef>
                <a:spcPts val="60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400" b="1">
                <a:solidFill>
                  <a:schemeClr val="dk2"/>
                </a:solidFill>
              </a:rPr>
              <a:t>essay</a:t>
            </a:r>
          </a:p>
          <a:p>
            <a:pPr marL="457200" lvl="0" indent="-381000" rtl="0">
              <a:spcBef>
                <a:spcPts val="60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400" b="1">
                <a:solidFill>
                  <a:schemeClr val="dk2"/>
                </a:solidFill>
              </a:rPr>
              <a:t>interview in any form</a:t>
            </a:r>
          </a:p>
          <a:p>
            <a:pPr marL="457200" lvl="0" indent="-381000" rtl="0">
              <a:spcBef>
                <a:spcPts val="60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400" b="1">
                <a:solidFill>
                  <a:schemeClr val="dk2"/>
                </a:solidFill>
              </a:rPr>
              <a:t>News report</a:t>
            </a:r>
          </a:p>
        </p:txBody>
      </p:sp>
      <p:sp>
        <p:nvSpPr>
          <p:cNvPr id="62" name="Shape 62"/>
          <p:cNvSpPr txBox="1"/>
          <p:nvPr/>
        </p:nvSpPr>
        <p:spPr>
          <a:xfrm>
            <a:off x="4506350" y="1575475"/>
            <a:ext cx="4263000" cy="3139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400" b="1"/>
              <a:t>Report</a:t>
            </a:r>
          </a:p>
          <a:p>
            <a:pPr marL="457200" lvl="0" indent="-3810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400" b="1"/>
              <a:t>set of instructions,guidelines</a:t>
            </a:r>
          </a:p>
          <a:p>
            <a:pPr marL="457200" lvl="0" indent="-3810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400" b="1"/>
              <a:t>written correspondence</a:t>
            </a:r>
          </a:p>
          <a:p>
            <a:pPr rtl="0">
              <a:spcBef>
                <a:spcPts val="0"/>
              </a:spcBef>
              <a:buNone/>
            </a:pPr>
            <a:r>
              <a:rPr lang="en" sz="2400" b="1"/>
              <a:t>HL</a:t>
            </a:r>
          </a:p>
          <a:p>
            <a:pPr lvl="0">
              <a:spcBef>
                <a:spcPts val="0"/>
              </a:spcBef>
              <a:buNone/>
            </a:pPr>
            <a:r>
              <a:rPr lang="en" sz="2400" b="1"/>
              <a:t>poem, short story, plays  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000" u="sng"/>
              <a:t>Productive skills</a:t>
            </a:r>
            <a:r>
              <a:rPr lang="en" sz="3000"/>
              <a:t>: Written/ oral presentation</a:t>
            </a:r>
          </a:p>
        </p:txBody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9" name="Shape 69"/>
          <p:cNvSpPr txBox="1"/>
          <p:nvPr/>
        </p:nvSpPr>
        <p:spPr>
          <a:xfrm>
            <a:off x="371400" y="1620700"/>
            <a:ext cx="3297600" cy="330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1800" b="1"/>
              <a:t>SL</a:t>
            </a:r>
          </a:p>
          <a:p>
            <a:pPr marL="457200" lvl="0" indent="-3175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b="1"/>
              <a:t>communicate orally to explain point of view about the topic</a:t>
            </a:r>
          </a:p>
          <a:p>
            <a:pPr lvl="0" rtl="0">
              <a:spcBef>
                <a:spcPts val="0"/>
              </a:spcBef>
              <a:buNone/>
            </a:pPr>
            <a:endParaRPr b="1"/>
          </a:p>
          <a:p>
            <a:pPr marL="457200" lvl="0" indent="-3175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b="1"/>
              <a:t>Describe in </a:t>
            </a:r>
            <a:r>
              <a:rPr lang="en" b="1">
                <a:solidFill>
                  <a:srgbClr val="FF0000"/>
                </a:solidFill>
              </a:rPr>
              <a:t>“</a:t>
            </a:r>
            <a:r>
              <a:rPr lang="en" b="1" u="sng">
                <a:solidFill>
                  <a:srgbClr val="FF0000"/>
                </a:solidFill>
              </a:rPr>
              <a:t>some”</a:t>
            </a:r>
            <a:r>
              <a:rPr lang="en" b="1"/>
              <a:t> detail and accuracy experiences, events and concepts.</a:t>
            </a:r>
          </a:p>
          <a:p>
            <a:pPr lvl="0" rtl="0">
              <a:spcBef>
                <a:spcPts val="0"/>
              </a:spcBef>
              <a:buNone/>
            </a:pPr>
            <a:endParaRPr b="1"/>
          </a:p>
          <a:p>
            <a:pPr marL="457200" lvl="0" indent="-3175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b="1"/>
              <a:t>Produce texts where the use of register, style, rhetorical devices, structural elements. </a:t>
            </a:r>
            <a:r>
              <a:rPr lang="en" b="1" u="sng"/>
              <a:t>“</a:t>
            </a:r>
            <a:r>
              <a:rPr lang="en" b="1" u="sng">
                <a:solidFill>
                  <a:srgbClr val="FF0000"/>
                </a:solidFill>
              </a:rPr>
              <a:t>Generally”</a:t>
            </a:r>
            <a:r>
              <a:rPr lang="en" b="1"/>
              <a:t> appropriate to audience and purpose. </a:t>
            </a:r>
          </a:p>
        </p:txBody>
      </p:sp>
      <p:sp>
        <p:nvSpPr>
          <p:cNvPr id="70" name="Shape 70"/>
          <p:cNvSpPr txBox="1"/>
          <p:nvPr/>
        </p:nvSpPr>
        <p:spPr>
          <a:xfrm>
            <a:off x="4513225" y="1710750"/>
            <a:ext cx="4062900" cy="291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b="1"/>
              <a:t>HL:</a:t>
            </a:r>
          </a:p>
          <a:p>
            <a:pPr marL="457200" lvl="0" indent="-3175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b="1"/>
              <a:t>Communicate orally in order to explain </a:t>
            </a:r>
            <a:r>
              <a:rPr lang="en" b="1">
                <a:solidFill>
                  <a:srgbClr val="FF0000"/>
                </a:solidFill>
              </a:rPr>
              <a:t>“in detail”</a:t>
            </a:r>
            <a:r>
              <a:rPr lang="en" b="1"/>
              <a:t> a point of view. </a:t>
            </a:r>
          </a:p>
          <a:p>
            <a:pPr lvl="0" rtl="0">
              <a:spcBef>
                <a:spcPts val="0"/>
              </a:spcBef>
              <a:buNone/>
            </a:pPr>
            <a:endParaRPr b="1"/>
          </a:p>
          <a:p>
            <a:pPr marL="457200" lvl="0" indent="-3175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b="1"/>
              <a:t>Describe </a:t>
            </a:r>
            <a:r>
              <a:rPr lang="en" b="1" u="sng">
                <a:solidFill>
                  <a:srgbClr val="FF0000"/>
                </a:solidFill>
              </a:rPr>
              <a:t>“in detail”</a:t>
            </a:r>
            <a:r>
              <a:rPr lang="en" b="1">
                <a:solidFill>
                  <a:srgbClr val="FF0000"/>
                </a:solidFill>
              </a:rPr>
              <a:t> </a:t>
            </a:r>
            <a:r>
              <a:rPr lang="en" b="1"/>
              <a:t>and accurately experiences and events, as well as </a:t>
            </a:r>
            <a:r>
              <a:rPr lang="en" b="1" u="sng">
                <a:solidFill>
                  <a:srgbClr val="FF0000"/>
                </a:solidFill>
              </a:rPr>
              <a:t>“abstract ideas and concepts”</a:t>
            </a:r>
          </a:p>
          <a:p>
            <a:pPr lvl="0" rtl="0">
              <a:spcBef>
                <a:spcPts val="0"/>
              </a:spcBef>
              <a:buNone/>
            </a:pPr>
            <a:endParaRPr b="1"/>
          </a:p>
          <a:p>
            <a:pPr marL="457200" lvl="0" indent="-3175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b="1"/>
              <a:t>Produce “</a:t>
            </a:r>
            <a:r>
              <a:rPr lang="en" b="1" u="sng">
                <a:solidFill>
                  <a:srgbClr val="FF0000"/>
                </a:solidFill>
              </a:rPr>
              <a:t>clear</a:t>
            </a:r>
            <a:r>
              <a:rPr lang="en" b="1">
                <a:solidFill>
                  <a:srgbClr val="FF0000"/>
                </a:solidFill>
              </a:rPr>
              <a:t>”</a:t>
            </a:r>
            <a:r>
              <a:rPr lang="en" b="1"/>
              <a:t> texts where the use of register, style, rhetorical devices and structural elements “</a:t>
            </a:r>
            <a:r>
              <a:rPr lang="en" b="1" u="sng">
                <a:solidFill>
                  <a:srgbClr val="FF0000"/>
                </a:solidFill>
              </a:rPr>
              <a:t>are appropriate</a:t>
            </a:r>
            <a:r>
              <a:rPr lang="en" b="1"/>
              <a:t>” to the audience and purpose. 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Text to produce</a:t>
            </a:r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7" name="Shape 77"/>
          <p:cNvSpPr txBox="1"/>
          <p:nvPr/>
        </p:nvSpPr>
        <p:spPr>
          <a:xfrm>
            <a:off x="457200" y="1522175"/>
            <a:ext cx="3887099" cy="3076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800" b="1"/>
              <a:t>Article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800" b="1"/>
              <a:t>blog/ diary entry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800" b="1"/>
              <a:t>Brochure, leaflet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800" b="1"/>
              <a:t>flyer, pamphlet, advertisement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800" b="1"/>
              <a:t>essay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800" b="1"/>
              <a:t>interview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800" b="1"/>
              <a:t>speech, talk </a:t>
            </a:r>
          </a:p>
          <a:p>
            <a:pPr marL="457200" lvl="0" indent="-3429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800" b="1"/>
              <a:t>news report</a:t>
            </a:r>
          </a:p>
        </p:txBody>
      </p:sp>
      <p:sp>
        <p:nvSpPr>
          <p:cNvPr id="78" name="Shape 78"/>
          <p:cNvSpPr txBox="1"/>
          <p:nvPr/>
        </p:nvSpPr>
        <p:spPr>
          <a:xfrm>
            <a:off x="4344300" y="1668150"/>
            <a:ext cx="4146900" cy="2930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400" b="1"/>
              <a:t>Official report</a:t>
            </a:r>
          </a:p>
          <a:p>
            <a:pPr marL="457200" lvl="0" indent="-3810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400" b="1"/>
              <a:t>Review</a:t>
            </a:r>
          </a:p>
          <a:p>
            <a:pPr marL="457200" lvl="0" indent="-3810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400" b="1"/>
              <a:t>Set of instructions, guidelines</a:t>
            </a:r>
          </a:p>
          <a:p>
            <a:pPr marL="457200" lvl="0" indent="-3810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400" b="1"/>
              <a:t>Written correspondence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000" u="sng"/>
              <a:t>Interactive Skills</a:t>
            </a:r>
            <a:r>
              <a:rPr lang="en" sz="3000"/>
              <a:t>: at least 2 individual participate in a oral/written exchange. </a:t>
            </a:r>
          </a:p>
        </p:txBody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5" name="Shape 85"/>
          <p:cNvSpPr txBox="1"/>
          <p:nvPr/>
        </p:nvSpPr>
        <p:spPr>
          <a:xfrm>
            <a:off x="457200" y="1460375"/>
            <a:ext cx="3448199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b="1"/>
              <a:t>SL:</a:t>
            </a:r>
          </a:p>
          <a:p>
            <a:pPr rtl="0">
              <a:spcBef>
                <a:spcPts val="0"/>
              </a:spcBef>
              <a:buNone/>
            </a:pPr>
            <a:endParaRPr b="1"/>
          </a:p>
          <a:p>
            <a:pPr marL="457200" lvl="0" indent="-3175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b="1"/>
              <a:t>Demonstrates interactions that</a:t>
            </a:r>
            <a:r>
              <a:rPr lang="en" b="1" u="sng">
                <a:solidFill>
                  <a:srgbClr val="FF0000"/>
                </a:solidFill>
              </a:rPr>
              <a:t> “usually”</a:t>
            </a:r>
            <a:r>
              <a:rPr lang="en" b="1"/>
              <a:t> flows coherently, but occasional limitations. </a:t>
            </a:r>
          </a:p>
          <a:p>
            <a:pPr lvl="0" rtl="0">
              <a:spcBef>
                <a:spcPts val="0"/>
              </a:spcBef>
              <a:buNone/>
            </a:pPr>
            <a:endParaRPr b="1"/>
          </a:p>
          <a:p>
            <a:pPr marL="457200" lvl="0" indent="-3175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b="1"/>
              <a:t>Engage in conversations on the topics studied.</a:t>
            </a:r>
          </a:p>
          <a:p>
            <a:pPr lvl="0" rtl="0">
              <a:spcBef>
                <a:spcPts val="0"/>
              </a:spcBef>
              <a:buNone/>
            </a:pPr>
            <a:endParaRPr b="1"/>
          </a:p>
          <a:p>
            <a:pPr marL="457200" lvl="0" indent="-3175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b="1"/>
              <a:t>Demonstrate </a:t>
            </a:r>
            <a:r>
              <a:rPr lang="en" b="1" u="sng"/>
              <a:t>“some”</a:t>
            </a:r>
            <a:r>
              <a:rPr lang="en" b="1"/>
              <a:t> intercultural engagement with the target language and cultures. </a:t>
            </a:r>
          </a:p>
        </p:txBody>
      </p:sp>
      <p:sp>
        <p:nvSpPr>
          <p:cNvPr id="86" name="Shape 86"/>
          <p:cNvSpPr txBox="1"/>
          <p:nvPr/>
        </p:nvSpPr>
        <p:spPr>
          <a:xfrm>
            <a:off x="4389425" y="1654475"/>
            <a:ext cx="4297500" cy="333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HL:</a:t>
            </a:r>
          </a:p>
          <a:p>
            <a:pPr marL="457200" lvl="0" indent="-3175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b="1"/>
              <a:t>Demonstrates interaction that “</a:t>
            </a:r>
            <a:r>
              <a:rPr lang="en" b="1" u="sng">
                <a:solidFill>
                  <a:srgbClr val="FF0000"/>
                </a:solidFill>
              </a:rPr>
              <a:t>flows”</a:t>
            </a:r>
            <a:r>
              <a:rPr lang="en" b="1"/>
              <a:t> coherently with a </a:t>
            </a:r>
            <a:r>
              <a:rPr lang="en" b="1" u="sng">
                <a:solidFill>
                  <a:srgbClr val="FF0000"/>
                </a:solidFill>
              </a:rPr>
              <a:t>degree of fluency and spontaneity</a:t>
            </a:r>
            <a:r>
              <a:rPr lang="en" b="1"/>
              <a:t>. </a:t>
            </a:r>
          </a:p>
          <a:p>
            <a:pPr lvl="0" rtl="0">
              <a:spcBef>
                <a:spcPts val="0"/>
              </a:spcBef>
              <a:buNone/>
            </a:pPr>
            <a:endParaRPr b="1"/>
          </a:p>
          <a:p>
            <a:pPr marL="457200" lvl="0" indent="-3175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b="1"/>
              <a:t>Engage coherently in conversation in </a:t>
            </a:r>
            <a:r>
              <a:rPr lang="en" b="1" u="sng">
                <a:solidFill>
                  <a:srgbClr val="FF0000"/>
                </a:solidFill>
              </a:rPr>
              <a:t>most situations. </a:t>
            </a:r>
          </a:p>
          <a:p>
            <a:pPr lvl="0" rtl="0">
              <a:spcBef>
                <a:spcPts val="0"/>
              </a:spcBef>
              <a:buNone/>
            </a:pPr>
            <a:endParaRPr b="1" u="sng">
              <a:solidFill>
                <a:srgbClr val="FF0000"/>
              </a:solidFill>
            </a:endParaRPr>
          </a:p>
          <a:p>
            <a:pPr marL="457200" lvl="0" indent="-3175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b="1">
                <a:solidFill>
                  <a:schemeClr val="dk1"/>
                </a:solidFill>
              </a:rPr>
              <a:t>Demonstrate </a:t>
            </a:r>
            <a:r>
              <a:rPr lang="en" b="1" u="sng">
                <a:solidFill>
                  <a:schemeClr val="dk1"/>
                </a:solidFill>
              </a:rPr>
              <a:t>“some”</a:t>
            </a:r>
            <a:r>
              <a:rPr lang="en" b="1">
                <a:solidFill>
                  <a:schemeClr val="dk1"/>
                </a:solidFill>
              </a:rPr>
              <a:t> intercultural engagement with the target language and cultures. </a:t>
            </a:r>
          </a:p>
          <a:p>
            <a:pPr lvl="0">
              <a:spcBef>
                <a:spcPts val="0"/>
              </a:spcBef>
              <a:buNone/>
            </a:pPr>
            <a:endParaRPr b="1" u="sng"/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600"/>
              <a:t>Distinction between SL/ HL in the classroom:</a:t>
            </a:r>
          </a:p>
        </p:txBody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Suggestions:</a:t>
            </a:r>
          </a:p>
          <a:p>
            <a:pPr marL="457200" lvl="0" indent="-3175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1400" b="1">
                <a:solidFill>
                  <a:srgbClr val="FF00FF"/>
                </a:solidFill>
              </a:rPr>
              <a:t>First year part I</a:t>
            </a:r>
            <a:r>
              <a:rPr lang="en" sz="1400" b="1"/>
              <a:t>: Teach class as if all students are going to be HL by introducing literary works: songs, poems, short stories, small plays. Use SL criteria for work and assessments.  Our reeasons:</a:t>
            </a:r>
          </a:p>
          <a:p>
            <a:pPr marL="457200" lvl="0" indent="-3175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lphaLcPeriod"/>
            </a:pPr>
            <a:r>
              <a:rPr lang="en" sz="1400" b="1"/>
              <a:t>creates a challenging educational experience</a:t>
            </a:r>
          </a:p>
          <a:p>
            <a:pPr marL="457200" lvl="0" indent="-3175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lphaLcPeriod"/>
            </a:pPr>
            <a:r>
              <a:rPr lang="en" sz="1400" b="1"/>
              <a:t>offers the student the opportunity to experience HL level for decision making. </a:t>
            </a:r>
          </a:p>
          <a:p>
            <a:pPr lvl="0" rtl="0">
              <a:spcBef>
                <a:spcPts val="0"/>
              </a:spcBef>
              <a:buNone/>
            </a:pPr>
            <a:endParaRPr sz="1400" b="1"/>
          </a:p>
          <a:p>
            <a:pPr marL="457200" lvl="0" indent="-3175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1400" b="1">
                <a:solidFill>
                  <a:srgbClr val="FF00FF"/>
                </a:solidFill>
              </a:rPr>
              <a:t>Second year part I: </a:t>
            </a:r>
            <a:r>
              <a:rPr lang="en" sz="1400" b="1"/>
              <a:t>Separate your class by HL / SL. You may use common curriculum but make sure you use the correct criteria for each level for work and assessments.</a:t>
            </a:r>
          </a:p>
          <a:p>
            <a:pPr marL="457200" lvl="0" indent="-3175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1400" b="1"/>
              <a:t>Before any assessment review criteria/ rubrics  with the students: Make copies for them. </a:t>
            </a:r>
          </a:p>
          <a:p>
            <a:pPr lvl="0">
              <a:spcBef>
                <a:spcPts val="0"/>
              </a:spcBef>
              <a:buNone/>
            </a:pPr>
            <a:r>
              <a:rPr lang="en" sz="1400" b="1"/>
              <a:t>Language B guide pg. 33-38 for rubrics (4) HL (4) SL 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600"/>
              <a:t>Assessment objectives in practice:</a:t>
            </a:r>
          </a:p>
        </p:txBody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1800" b="1"/>
              <a:t>Communicate clearly and effectively in a range of situations. Students need to demonstrate linguistic competence and intercultural understanding. (Paper 2, written assignment, internal assessment</a:t>
            </a:r>
            <a:r>
              <a:rPr lang="en" sz="1800"/>
              <a:t>)</a:t>
            </a:r>
          </a:p>
          <a:p>
            <a:pPr rtl="0">
              <a:spcBef>
                <a:spcPts val="0"/>
              </a:spcBef>
              <a:buNone/>
            </a:pPr>
            <a:r>
              <a:rPr lang="en" sz="1800" b="1">
                <a:solidFill>
                  <a:srgbClr val="9900FF"/>
                </a:solidFill>
              </a:rPr>
              <a:t>In the classroom: 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lphaLcPeriod"/>
            </a:pPr>
            <a:r>
              <a:rPr lang="en" sz="1800"/>
              <a:t>Give student a written tasks where they can respond and practice register and format. 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lphaLcPeriod"/>
            </a:pPr>
            <a:r>
              <a:rPr lang="en" sz="1800"/>
              <a:t>Give students visuals stimulus to practice orally: Describing, developing ideas, questioning and engaging in general conversation.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lphaLcPeriod"/>
            </a:pPr>
            <a:r>
              <a:rPr lang="en" sz="1800"/>
              <a:t>Give students assignments to review grammar. </a:t>
            </a:r>
          </a:p>
          <a:p>
            <a:pPr lvl="0">
              <a:spcBef>
                <a:spcPts val="0"/>
              </a:spcBef>
              <a:buNone/>
            </a:pPr>
            <a:r>
              <a:rPr lang="en" sz="1800" b="1">
                <a:solidFill>
                  <a:srgbClr val="9900FF"/>
                </a:solidFill>
              </a:rPr>
              <a:t>Examples: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modern">
  <a:themeElements>
    <a:clrScheme name="Custom 348">
      <a:dk1>
        <a:srgbClr val="000000"/>
      </a:dk1>
      <a:lt1>
        <a:srgbClr val="FFFFFF"/>
      </a:lt1>
      <a:dk2>
        <a:srgbClr val="191919"/>
      </a:dk2>
      <a:lt2>
        <a:srgbClr val="CCCCCC"/>
      </a:lt2>
      <a:accent1>
        <a:srgbClr val="7E5554"/>
      </a:accent1>
      <a:accent2>
        <a:srgbClr val="910A10"/>
      </a:accent2>
      <a:accent3>
        <a:srgbClr val="84294D"/>
      </a:accent3>
      <a:accent4>
        <a:srgbClr val="DA823B"/>
      </a:accent4>
      <a:accent5>
        <a:srgbClr val="625D3C"/>
      </a:accent5>
      <a:accent6>
        <a:srgbClr val="00384A"/>
      </a:accent6>
      <a:hlink>
        <a:srgbClr val="227A78"/>
      </a:hlink>
      <a:folHlink>
        <a:srgbClr val="39474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1416</Words>
  <Application>Microsoft Office PowerPoint</Application>
  <PresentationFormat>On-screen Show (16:9)</PresentationFormat>
  <Paragraphs>178</Paragraphs>
  <Slides>24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modern</vt:lpstr>
      <vt:lpstr>Language B training </vt:lpstr>
      <vt:lpstr>Skills, assessments objectives and classroom </vt:lpstr>
      <vt:lpstr>Receptive Skills: Reading</vt:lpstr>
      <vt:lpstr>Texts:</vt:lpstr>
      <vt:lpstr>Productive skills: Written/ oral presentation</vt:lpstr>
      <vt:lpstr>Text to produce</vt:lpstr>
      <vt:lpstr>Interactive Skills: at least 2 individual participate in a oral/written exchange. </vt:lpstr>
      <vt:lpstr>Distinction between SL/ HL in the classroom:</vt:lpstr>
      <vt:lpstr>Assessment objectives in practice:</vt:lpstr>
      <vt:lpstr>Task example:</vt:lpstr>
      <vt:lpstr>Practice picture: I see.. (describe), I think... (3 points), my conclusion and I wonder... (conclusion)..</vt:lpstr>
      <vt:lpstr>How to review Grammar</vt:lpstr>
      <vt:lpstr>Assessments objectives in practice</vt:lpstr>
      <vt:lpstr>Respond to the following statement: “ Discrimination and racism is influenced by the media”. Give your opinion with appropriate support. (this could be a debate)</vt:lpstr>
      <vt:lpstr>Assessments objectives in practice</vt:lpstr>
      <vt:lpstr>Homework week 1 </vt:lpstr>
      <vt:lpstr>Analysis: Create a form</vt:lpstr>
      <vt:lpstr>Assessment objectives in practice</vt:lpstr>
      <vt:lpstr>Core theme: Global issues / Optional Theme: Health</vt:lpstr>
      <vt:lpstr>Assessment objectives in practice</vt:lpstr>
      <vt:lpstr>Assessment objectives in practice</vt:lpstr>
      <vt:lpstr>Book/ Movie</vt:lpstr>
      <vt:lpstr>Play: La casa de Bernarda Alba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Language B training </dc:title>
  <dc:creator>Morato, Karim</dc:creator>
  <cp:lastModifiedBy>Administrator</cp:lastModifiedBy>
  <cp:revision>1</cp:revision>
  <dcterms:modified xsi:type="dcterms:W3CDTF">2015-01-21T13:11:02Z</dcterms:modified>
</cp:coreProperties>
</file>