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319" autoAdjust="0"/>
  </p:normalViewPr>
  <p:slideViewPr>
    <p:cSldViewPr snapToGrid="0" snapToObjects="1">
      <p:cViewPr varScale="1">
        <p:scale>
          <a:sx n="55" d="100"/>
          <a:sy n="55" d="100"/>
        </p:scale>
        <p:origin x="-19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sensharman:Google%20Drive:networking%20presentation%202012:Descriptive%20and%20Inferential%20statistic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18"/>
  <c:chart>
    <c:plotArea>
      <c:layout/>
      <c:scatterChart>
        <c:scatterStyle val="lineMarker"/>
        <c:ser>
          <c:idx val="0"/>
          <c:order val="0"/>
          <c:spPr>
            <a:ln w="47625">
              <a:noFill/>
            </a:ln>
          </c:spPr>
          <c:dPt>
            <c:idx val="4"/>
            <c:marker>
              <c:spPr>
                <a:solidFill>
                  <a:srgbClr val="FF0000"/>
                </a:solidFill>
              </c:spPr>
            </c:marker>
          </c:dPt>
          <c:yVal>
            <c:numRef>
              <c:f>'Descriptive Statistics'!$K$22:$K$30</c:f>
              <c:numCache>
                <c:formatCode>General</c:formatCode>
                <c:ptCount val="9"/>
                <c:pt idx="0">
                  <c:v>37</c:v>
                </c:pt>
                <c:pt idx="1">
                  <c:v>38</c:v>
                </c:pt>
                <c:pt idx="2">
                  <c:v>44</c:v>
                </c:pt>
                <c:pt idx="3">
                  <c:v>47</c:v>
                </c:pt>
                <c:pt idx="4">
                  <c:v>48.379999999999995</c:v>
                </c:pt>
                <c:pt idx="5">
                  <c:v>49</c:v>
                </c:pt>
                <c:pt idx="6">
                  <c:v>49</c:v>
                </c:pt>
                <c:pt idx="7">
                  <c:v>54</c:v>
                </c:pt>
                <c:pt idx="8">
                  <c:v>69</c:v>
                </c:pt>
              </c:numCache>
            </c:numRef>
          </c:yVal>
        </c:ser>
        <c:dLbls/>
        <c:axId val="66171648"/>
        <c:axId val="66173184"/>
      </c:scatterChart>
      <c:valAx>
        <c:axId val="66171648"/>
        <c:scaling>
          <c:orientation val="minMax"/>
        </c:scaling>
        <c:axPos val="b"/>
        <c:tickLblPos val="nextTo"/>
        <c:crossAx val="66173184"/>
        <c:crosses val="autoZero"/>
        <c:crossBetween val="midCat"/>
      </c:valAx>
      <c:valAx>
        <c:axId val="66173184"/>
        <c:scaling>
          <c:orientation val="minMax"/>
        </c:scaling>
        <c:axPos val="l"/>
        <c:majorGridlines/>
        <c:numFmt formatCode="General" sourceLinked="1"/>
        <c:tickLblPos val="nextTo"/>
        <c:crossAx val="66171648"/>
        <c:crosses val="autoZero"/>
        <c:crossBetween val="midCat"/>
      </c:valAx>
    </c:plotArea>
    <c:legend>
      <c:legendPos val="r"/>
      <c:layout/>
    </c:legend>
    <c:plotVisOnly val="1"/>
    <c:dispBlanksAs val="gap"/>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1003C4-A44E-E74C-96C7-EBF030BF37BC}"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990E72B1-76AA-DA47-84DB-97882567FA84}">
      <dgm:prSet phldrT="[Text]"/>
      <dgm:spPr/>
      <dgm:t>
        <a:bodyPr/>
        <a:lstStyle/>
        <a:p>
          <a:r>
            <a:rPr lang="en-US" dirty="0" smtClean="0"/>
            <a:t>Nominal</a:t>
          </a:r>
          <a:endParaRPr lang="en-US" dirty="0"/>
        </a:p>
      </dgm:t>
    </dgm:pt>
    <dgm:pt modelId="{4957D8EB-28B9-664F-8DA9-CE7BB87AA790}" type="parTrans" cxnId="{CA559662-0F94-5F44-8029-EAD85AA35DC0}">
      <dgm:prSet/>
      <dgm:spPr/>
      <dgm:t>
        <a:bodyPr/>
        <a:lstStyle/>
        <a:p>
          <a:endParaRPr lang="en-US"/>
        </a:p>
      </dgm:t>
    </dgm:pt>
    <dgm:pt modelId="{4175C01E-5C2F-E948-A2AF-B19F4FD2872B}" type="sibTrans" cxnId="{CA559662-0F94-5F44-8029-EAD85AA35DC0}">
      <dgm:prSet/>
      <dgm:spPr/>
      <dgm:t>
        <a:bodyPr/>
        <a:lstStyle/>
        <a:p>
          <a:endParaRPr lang="en-US"/>
        </a:p>
      </dgm:t>
    </dgm:pt>
    <dgm:pt modelId="{1FB15B35-002D-F746-B7A1-5A45D6EC4242}">
      <dgm:prSet phldrT="[Text]"/>
      <dgm:spPr/>
      <dgm:t>
        <a:bodyPr/>
        <a:lstStyle/>
        <a:p>
          <a:r>
            <a:rPr lang="en-US" dirty="0" smtClean="0"/>
            <a:t>Related: Binomial sign test</a:t>
          </a:r>
          <a:endParaRPr lang="en-US" dirty="0"/>
        </a:p>
      </dgm:t>
    </dgm:pt>
    <dgm:pt modelId="{C9C9747C-6B0F-664B-A6A0-1B803DA30157}" type="parTrans" cxnId="{CBBF8035-EDFC-0043-A148-F7FFC33CEEC5}">
      <dgm:prSet/>
      <dgm:spPr/>
      <dgm:t>
        <a:bodyPr/>
        <a:lstStyle/>
        <a:p>
          <a:endParaRPr lang="en-US"/>
        </a:p>
      </dgm:t>
    </dgm:pt>
    <dgm:pt modelId="{AAB7A62A-0750-D94F-A860-6E0D591C482B}" type="sibTrans" cxnId="{CBBF8035-EDFC-0043-A148-F7FFC33CEEC5}">
      <dgm:prSet/>
      <dgm:spPr/>
      <dgm:t>
        <a:bodyPr/>
        <a:lstStyle/>
        <a:p>
          <a:endParaRPr lang="en-US"/>
        </a:p>
      </dgm:t>
    </dgm:pt>
    <dgm:pt modelId="{8CE09243-3951-DA44-B5C5-C39E8E1869B6}">
      <dgm:prSet phldrT="[Text]"/>
      <dgm:spPr/>
      <dgm:t>
        <a:bodyPr/>
        <a:lstStyle/>
        <a:p>
          <a:r>
            <a:rPr lang="en-US" dirty="0" smtClean="0"/>
            <a:t>Unrelated: Chi-square test</a:t>
          </a:r>
          <a:endParaRPr lang="en-US" dirty="0"/>
        </a:p>
      </dgm:t>
    </dgm:pt>
    <dgm:pt modelId="{B34424CE-0C4D-6D49-8E1A-DF3825410F3A}" type="parTrans" cxnId="{38005D6E-5AB7-F94A-AF72-674B27AAEACD}">
      <dgm:prSet/>
      <dgm:spPr/>
      <dgm:t>
        <a:bodyPr/>
        <a:lstStyle/>
        <a:p>
          <a:endParaRPr lang="en-US"/>
        </a:p>
      </dgm:t>
    </dgm:pt>
    <dgm:pt modelId="{4BA78678-6C3E-934F-AF7C-89453A528096}" type="sibTrans" cxnId="{38005D6E-5AB7-F94A-AF72-674B27AAEACD}">
      <dgm:prSet/>
      <dgm:spPr/>
      <dgm:t>
        <a:bodyPr/>
        <a:lstStyle/>
        <a:p>
          <a:endParaRPr lang="en-US"/>
        </a:p>
      </dgm:t>
    </dgm:pt>
    <dgm:pt modelId="{59320650-2A5C-7A40-B527-3C8363B7D039}">
      <dgm:prSet phldrT="[Text]"/>
      <dgm:spPr/>
      <dgm:t>
        <a:bodyPr/>
        <a:lstStyle/>
        <a:p>
          <a:r>
            <a:rPr lang="en-US" dirty="0" smtClean="0"/>
            <a:t>Ordinal</a:t>
          </a:r>
          <a:endParaRPr lang="en-US" dirty="0"/>
        </a:p>
      </dgm:t>
    </dgm:pt>
    <dgm:pt modelId="{1F667D10-2C72-2744-81F5-90813BCB49C0}" type="parTrans" cxnId="{A3E81919-C6B3-2943-82DE-57F4EBA1B900}">
      <dgm:prSet/>
      <dgm:spPr/>
      <dgm:t>
        <a:bodyPr/>
        <a:lstStyle/>
        <a:p>
          <a:endParaRPr lang="en-US"/>
        </a:p>
      </dgm:t>
    </dgm:pt>
    <dgm:pt modelId="{0B6DC5E8-CACF-6141-A5F5-C467C2688400}" type="sibTrans" cxnId="{A3E81919-C6B3-2943-82DE-57F4EBA1B900}">
      <dgm:prSet/>
      <dgm:spPr/>
      <dgm:t>
        <a:bodyPr/>
        <a:lstStyle/>
        <a:p>
          <a:endParaRPr lang="en-US"/>
        </a:p>
      </dgm:t>
    </dgm:pt>
    <dgm:pt modelId="{38FB012A-A0BD-D140-ADF7-20292CDD0748}">
      <dgm:prSet phldrT="[Text]"/>
      <dgm:spPr/>
      <dgm:t>
        <a:bodyPr/>
        <a:lstStyle/>
        <a:p>
          <a:r>
            <a:rPr lang="en-US" dirty="0" smtClean="0"/>
            <a:t>Related: Wilcoxon’s T</a:t>
          </a:r>
          <a:endParaRPr lang="en-US" dirty="0"/>
        </a:p>
      </dgm:t>
    </dgm:pt>
    <dgm:pt modelId="{410EC0ED-292C-4F40-AF04-BB24C88E455F}" type="parTrans" cxnId="{E75748B4-765B-AA44-A046-A4FD5FC034E4}">
      <dgm:prSet/>
      <dgm:spPr/>
      <dgm:t>
        <a:bodyPr/>
        <a:lstStyle/>
        <a:p>
          <a:endParaRPr lang="en-US"/>
        </a:p>
      </dgm:t>
    </dgm:pt>
    <dgm:pt modelId="{D3011EE6-402B-4041-9356-0125F9BD7CFC}" type="sibTrans" cxnId="{E75748B4-765B-AA44-A046-A4FD5FC034E4}">
      <dgm:prSet/>
      <dgm:spPr/>
      <dgm:t>
        <a:bodyPr/>
        <a:lstStyle/>
        <a:p>
          <a:endParaRPr lang="en-US"/>
        </a:p>
      </dgm:t>
    </dgm:pt>
    <dgm:pt modelId="{4B362A80-FA34-E74D-AA06-3FA0427CAE43}">
      <dgm:prSet phldrT="[Text]"/>
      <dgm:spPr/>
      <dgm:t>
        <a:bodyPr/>
        <a:lstStyle/>
        <a:p>
          <a:r>
            <a:rPr lang="en-US" dirty="0" smtClean="0"/>
            <a:t>Unrelated: Mann Whitney U</a:t>
          </a:r>
          <a:endParaRPr lang="en-US" dirty="0"/>
        </a:p>
      </dgm:t>
    </dgm:pt>
    <dgm:pt modelId="{A9117D5D-94AB-7847-8EC1-FEB1C6E6CE0A}" type="parTrans" cxnId="{7DC164E8-3CDE-2647-9FBF-D43D3119EDEB}">
      <dgm:prSet/>
      <dgm:spPr/>
      <dgm:t>
        <a:bodyPr/>
        <a:lstStyle/>
        <a:p>
          <a:endParaRPr lang="en-US"/>
        </a:p>
      </dgm:t>
    </dgm:pt>
    <dgm:pt modelId="{0159B75C-E733-FA45-967E-594241EAC80C}" type="sibTrans" cxnId="{7DC164E8-3CDE-2647-9FBF-D43D3119EDEB}">
      <dgm:prSet/>
      <dgm:spPr/>
      <dgm:t>
        <a:bodyPr/>
        <a:lstStyle/>
        <a:p>
          <a:endParaRPr lang="en-US"/>
        </a:p>
      </dgm:t>
    </dgm:pt>
    <dgm:pt modelId="{0A329679-0181-5942-A750-3536334096DE}">
      <dgm:prSet phldrT="[Text]"/>
      <dgm:spPr/>
      <dgm:t>
        <a:bodyPr/>
        <a:lstStyle/>
        <a:p>
          <a:r>
            <a:rPr lang="en-US" dirty="0" smtClean="0"/>
            <a:t>Interval</a:t>
          </a:r>
          <a:endParaRPr lang="en-US" dirty="0"/>
        </a:p>
      </dgm:t>
    </dgm:pt>
    <dgm:pt modelId="{63FF7D6A-A646-D849-A31D-564250A01C4C}" type="parTrans" cxnId="{A06F9F1A-FD8A-4145-988D-D4DEFFB14A2D}">
      <dgm:prSet/>
      <dgm:spPr/>
      <dgm:t>
        <a:bodyPr/>
        <a:lstStyle/>
        <a:p>
          <a:endParaRPr lang="en-US"/>
        </a:p>
      </dgm:t>
    </dgm:pt>
    <dgm:pt modelId="{A4FBF9B0-8406-7F46-814A-7273FF8E5E01}" type="sibTrans" cxnId="{A06F9F1A-FD8A-4145-988D-D4DEFFB14A2D}">
      <dgm:prSet/>
      <dgm:spPr/>
      <dgm:t>
        <a:bodyPr/>
        <a:lstStyle/>
        <a:p>
          <a:endParaRPr lang="en-US"/>
        </a:p>
      </dgm:t>
    </dgm:pt>
    <dgm:pt modelId="{02A27956-8067-B943-9CDD-09367060E3E6}">
      <dgm:prSet phldrT="[Text]"/>
      <dgm:spPr/>
      <dgm:t>
        <a:bodyPr/>
        <a:lstStyle/>
        <a:p>
          <a:r>
            <a:rPr lang="en-US" dirty="0" smtClean="0"/>
            <a:t>Related: Related t-test</a:t>
          </a:r>
          <a:endParaRPr lang="en-US" dirty="0"/>
        </a:p>
      </dgm:t>
    </dgm:pt>
    <dgm:pt modelId="{03856F04-259B-3245-9855-7AD7850B4EB9}" type="parTrans" cxnId="{6C9F8BDE-7154-024C-8566-0453A5FB9C75}">
      <dgm:prSet/>
      <dgm:spPr/>
      <dgm:t>
        <a:bodyPr/>
        <a:lstStyle/>
        <a:p>
          <a:endParaRPr lang="en-US"/>
        </a:p>
      </dgm:t>
    </dgm:pt>
    <dgm:pt modelId="{88C95F71-1306-8541-ACD4-2738601B11DA}" type="sibTrans" cxnId="{6C9F8BDE-7154-024C-8566-0453A5FB9C75}">
      <dgm:prSet/>
      <dgm:spPr/>
      <dgm:t>
        <a:bodyPr/>
        <a:lstStyle/>
        <a:p>
          <a:endParaRPr lang="en-US"/>
        </a:p>
      </dgm:t>
    </dgm:pt>
    <dgm:pt modelId="{495A91E3-52CC-C349-8A9F-4FBE98B776C3}">
      <dgm:prSet phldrT="[Text]"/>
      <dgm:spPr/>
      <dgm:t>
        <a:bodyPr/>
        <a:lstStyle/>
        <a:p>
          <a:r>
            <a:rPr lang="en-US" dirty="0" smtClean="0"/>
            <a:t>Unrelated: Unrelated t-test</a:t>
          </a:r>
          <a:endParaRPr lang="en-US" dirty="0"/>
        </a:p>
      </dgm:t>
    </dgm:pt>
    <dgm:pt modelId="{D956E2AC-C170-8844-914C-4314CC998529}" type="parTrans" cxnId="{A06533FE-A12A-5047-BA48-A6DE26A02B7D}">
      <dgm:prSet/>
      <dgm:spPr/>
      <dgm:t>
        <a:bodyPr/>
        <a:lstStyle/>
        <a:p>
          <a:endParaRPr lang="en-US"/>
        </a:p>
      </dgm:t>
    </dgm:pt>
    <dgm:pt modelId="{CD3F481A-7832-4144-AB44-559BA3D126C4}" type="sibTrans" cxnId="{A06533FE-A12A-5047-BA48-A6DE26A02B7D}">
      <dgm:prSet/>
      <dgm:spPr/>
      <dgm:t>
        <a:bodyPr/>
        <a:lstStyle/>
        <a:p>
          <a:endParaRPr lang="en-US"/>
        </a:p>
      </dgm:t>
    </dgm:pt>
    <dgm:pt modelId="{4741545E-73F5-904A-8112-BD93ED68BD9E}" type="pres">
      <dgm:prSet presAssocID="{B61003C4-A44E-E74C-96C7-EBF030BF37BC}" presName="Name0" presStyleCnt="0">
        <dgm:presLayoutVars>
          <dgm:dir/>
          <dgm:animLvl val="lvl"/>
          <dgm:resizeHandles val="exact"/>
        </dgm:presLayoutVars>
      </dgm:prSet>
      <dgm:spPr/>
      <dgm:t>
        <a:bodyPr/>
        <a:lstStyle/>
        <a:p>
          <a:endParaRPr lang="en-US"/>
        </a:p>
      </dgm:t>
    </dgm:pt>
    <dgm:pt modelId="{89B621F9-792E-F245-AAB0-0B0D6F2A3184}" type="pres">
      <dgm:prSet presAssocID="{990E72B1-76AA-DA47-84DB-97882567FA84}" presName="linNode" presStyleCnt="0"/>
      <dgm:spPr/>
    </dgm:pt>
    <dgm:pt modelId="{4D75B6D1-71AF-A143-A092-5843DFE57FC5}" type="pres">
      <dgm:prSet presAssocID="{990E72B1-76AA-DA47-84DB-97882567FA84}" presName="parentText" presStyleLbl="node1" presStyleIdx="0" presStyleCnt="3">
        <dgm:presLayoutVars>
          <dgm:chMax val="1"/>
          <dgm:bulletEnabled val="1"/>
        </dgm:presLayoutVars>
      </dgm:prSet>
      <dgm:spPr/>
      <dgm:t>
        <a:bodyPr/>
        <a:lstStyle/>
        <a:p>
          <a:endParaRPr lang="en-US"/>
        </a:p>
      </dgm:t>
    </dgm:pt>
    <dgm:pt modelId="{E2D01E71-592C-D04A-89AC-F73B73F327E7}" type="pres">
      <dgm:prSet presAssocID="{990E72B1-76AA-DA47-84DB-97882567FA84}" presName="descendantText" presStyleLbl="alignAccFollowNode1" presStyleIdx="0" presStyleCnt="3">
        <dgm:presLayoutVars>
          <dgm:bulletEnabled val="1"/>
        </dgm:presLayoutVars>
      </dgm:prSet>
      <dgm:spPr/>
      <dgm:t>
        <a:bodyPr/>
        <a:lstStyle/>
        <a:p>
          <a:endParaRPr lang="en-US"/>
        </a:p>
      </dgm:t>
    </dgm:pt>
    <dgm:pt modelId="{A485A7F9-A1E8-704A-8DBB-0F7E58B0EC2A}" type="pres">
      <dgm:prSet presAssocID="{4175C01E-5C2F-E948-A2AF-B19F4FD2872B}" presName="sp" presStyleCnt="0"/>
      <dgm:spPr/>
    </dgm:pt>
    <dgm:pt modelId="{D96206FF-40B8-E34C-9599-5E9077E96E7E}" type="pres">
      <dgm:prSet presAssocID="{59320650-2A5C-7A40-B527-3C8363B7D039}" presName="linNode" presStyleCnt="0"/>
      <dgm:spPr/>
    </dgm:pt>
    <dgm:pt modelId="{4C051B0A-6916-0E4D-967C-A91035C597FA}" type="pres">
      <dgm:prSet presAssocID="{59320650-2A5C-7A40-B527-3C8363B7D039}" presName="parentText" presStyleLbl="node1" presStyleIdx="1" presStyleCnt="3">
        <dgm:presLayoutVars>
          <dgm:chMax val="1"/>
          <dgm:bulletEnabled val="1"/>
        </dgm:presLayoutVars>
      </dgm:prSet>
      <dgm:spPr/>
      <dgm:t>
        <a:bodyPr/>
        <a:lstStyle/>
        <a:p>
          <a:endParaRPr lang="en-US"/>
        </a:p>
      </dgm:t>
    </dgm:pt>
    <dgm:pt modelId="{063D6605-0C78-0A43-B289-F133454121C4}" type="pres">
      <dgm:prSet presAssocID="{59320650-2A5C-7A40-B527-3C8363B7D039}" presName="descendantText" presStyleLbl="alignAccFollowNode1" presStyleIdx="1" presStyleCnt="3">
        <dgm:presLayoutVars>
          <dgm:bulletEnabled val="1"/>
        </dgm:presLayoutVars>
      </dgm:prSet>
      <dgm:spPr/>
      <dgm:t>
        <a:bodyPr/>
        <a:lstStyle/>
        <a:p>
          <a:endParaRPr lang="en-US"/>
        </a:p>
      </dgm:t>
    </dgm:pt>
    <dgm:pt modelId="{684E1063-BCD3-EC41-865B-03C7A2A70723}" type="pres">
      <dgm:prSet presAssocID="{0B6DC5E8-CACF-6141-A5F5-C467C2688400}" presName="sp" presStyleCnt="0"/>
      <dgm:spPr/>
    </dgm:pt>
    <dgm:pt modelId="{F934C24B-B884-344D-9997-2A6B1047410C}" type="pres">
      <dgm:prSet presAssocID="{0A329679-0181-5942-A750-3536334096DE}" presName="linNode" presStyleCnt="0"/>
      <dgm:spPr/>
    </dgm:pt>
    <dgm:pt modelId="{AD5529BD-CDF9-0347-BA6C-F63A930FFC4D}" type="pres">
      <dgm:prSet presAssocID="{0A329679-0181-5942-A750-3536334096DE}" presName="parentText" presStyleLbl="node1" presStyleIdx="2" presStyleCnt="3">
        <dgm:presLayoutVars>
          <dgm:chMax val="1"/>
          <dgm:bulletEnabled val="1"/>
        </dgm:presLayoutVars>
      </dgm:prSet>
      <dgm:spPr/>
      <dgm:t>
        <a:bodyPr/>
        <a:lstStyle/>
        <a:p>
          <a:endParaRPr lang="en-US"/>
        </a:p>
      </dgm:t>
    </dgm:pt>
    <dgm:pt modelId="{139421E6-5A81-284F-A145-907D7DC6F2E5}" type="pres">
      <dgm:prSet presAssocID="{0A329679-0181-5942-A750-3536334096DE}" presName="descendantText" presStyleLbl="alignAccFollowNode1" presStyleIdx="2" presStyleCnt="3">
        <dgm:presLayoutVars>
          <dgm:bulletEnabled val="1"/>
        </dgm:presLayoutVars>
      </dgm:prSet>
      <dgm:spPr/>
      <dgm:t>
        <a:bodyPr/>
        <a:lstStyle/>
        <a:p>
          <a:endParaRPr lang="en-US"/>
        </a:p>
      </dgm:t>
    </dgm:pt>
  </dgm:ptLst>
  <dgm:cxnLst>
    <dgm:cxn modelId="{1FA6BE9B-4DA0-0848-8EEE-938C4DC91C77}" type="presOf" srcId="{B61003C4-A44E-E74C-96C7-EBF030BF37BC}" destId="{4741545E-73F5-904A-8112-BD93ED68BD9E}" srcOrd="0" destOrd="0" presId="urn:microsoft.com/office/officeart/2005/8/layout/vList5"/>
    <dgm:cxn modelId="{CA559662-0F94-5F44-8029-EAD85AA35DC0}" srcId="{B61003C4-A44E-E74C-96C7-EBF030BF37BC}" destId="{990E72B1-76AA-DA47-84DB-97882567FA84}" srcOrd="0" destOrd="0" parTransId="{4957D8EB-28B9-664F-8DA9-CE7BB87AA790}" sibTransId="{4175C01E-5C2F-E948-A2AF-B19F4FD2872B}"/>
    <dgm:cxn modelId="{A3E81919-C6B3-2943-82DE-57F4EBA1B900}" srcId="{B61003C4-A44E-E74C-96C7-EBF030BF37BC}" destId="{59320650-2A5C-7A40-B527-3C8363B7D039}" srcOrd="1" destOrd="0" parTransId="{1F667D10-2C72-2744-81F5-90813BCB49C0}" sibTransId="{0B6DC5E8-CACF-6141-A5F5-C467C2688400}"/>
    <dgm:cxn modelId="{38005D6E-5AB7-F94A-AF72-674B27AAEACD}" srcId="{990E72B1-76AA-DA47-84DB-97882567FA84}" destId="{8CE09243-3951-DA44-B5C5-C39E8E1869B6}" srcOrd="1" destOrd="0" parTransId="{B34424CE-0C4D-6D49-8E1A-DF3825410F3A}" sibTransId="{4BA78678-6C3E-934F-AF7C-89453A528096}"/>
    <dgm:cxn modelId="{2A221A6A-2FDA-DB4E-8604-5F7AB021C6DA}" type="presOf" srcId="{02A27956-8067-B943-9CDD-09367060E3E6}" destId="{139421E6-5A81-284F-A145-907D7DC6F2E5}" srcOrd="0" destOrd="0" presId="urn:microsoft.com/office/officeart/2005/8/layout/vList5"/>
    <dgm:cxn modelId="{6C9F8BDE-7154-024C-8566-0453A5FB9C75}" srcId="{0A329679-0181-5942-A750-3536334096DE}" destId="{02A27956-8067-B943-9CDD-09367060E3E6}" srcOrd="0" destOrd="0" parTransId="{03856F04-259B-3245-9855-7AD7850B4EB9}" sibTransId="{88C95F71-1306-8541-ACD4-2738601B11DA}"/>
    <dgm:cxn modelId="{E75748B4-765B-AA44-A046-A4FD5FC034E4}" srcId="{59320650-2A5C-7A40-B527-3C8363B7D039}" destId="{38FB012A-A0BD-D140-ADF7-20292CDD0748}" srcOrd="0" destOrd="0" parTransId="{410EC0ED-292C-4F40-AF04-BB24C88E455F}" sibTransId="{D3011EE6-402B-4041-9356-0125F9BD7CFC}"/>
    <dgm:cxn modelId="{602B9A14-38E4-A94F-AA8D-953C562E0101}" type="presOf" srcId="{1FB15B35-002D-F746-B7A1-5A45D6EC4242}" destId="{E2D01E71-592C-D04A-89AC-F73B73F327E7}" srcOrd="0" destOrd="0" presId="urn:microsoft.com/office/officeart/2005/8/layout/vList5"/>
    <dgm:cxn modelId="{A06533FE-A12A-5047-BA48-A6DE26A02B7D}" srcId="{0A329679-0181-5942-A750-3536334096DE}" destId="{495A91E3-52CC-C349-8A9F-4FBE98B776C3}" srcOrd="1" destOrd="0" parTransId="{D956E2AC-C170-8844-914C-4314CC998529}" sibTransId="{CD3F481A-7832-4144-AB44-559BA3D126C4}"/>
    <dgm:cxn modelId="{BE000C89-9940-2945-8B87-D83DFD9D783D}" type="presOf" srcId="{38FB012A-A0BD-D140-ADF7-20292CDD0748}" destId="{063D6605-0C78-0A43-B289-F133454121C4}" srcOrd="0" destOrd="0" presId="urn:microsoft.com/office/officeart/2005/8/layout/vList5"/>
    <dgm:cxn modelId="{9FC3FBBC-3F1F-DD4E-ADDF-69DA94D75F0F}" type="presOf" srcId="{8CE09243-3951-DA44-B5C5-C39E8E1869B6}" destId="{E2D01E71-592C-D04A-89AC-F73B73F327E7}" srcOrd="0" destOrd="1" presId="urn:microsoft.com/office/officeart/2005/8/layout/vList5"/>
    <dgm:cxn modelId="{E974FB11-69CD-2742-9DDB-064775B86249}" type="presOf" srcId="{4B362A80-FA34-E74D-AA06-3FA0427CAE43}" destId="{063D6605-0C78-0A43-B289-F133454121C4}" srcOrd="0" destOrd="1" presId="urn:microsoft.com/office/officeart/2005/8/layout/vList5"/>
    <dgm:cxn modelId="{7DC164E8-3CDE-2647-9FBF-D43D3119EDEB}" srcId="{59320650-2A5C-7A40-B527-3C8363B7D039}" destId="{4B362A80-FA34-E74D-AA06-3FA0427CAE43}" srcOrd="1" destOrd="0" parTransId="{A9117D5D-94AB-7847-8EC1-FEB1C6E6CE0A}" sibTransId="{0159B75C-E733-FA45-967E-594241EAC80C}"/>
    <dgm:cxn modelId="{CBBF8035-EDFC-0043-A148-F7FFC33CEEC5}" srcId="{990E72B1-76AA-DA47-84DB-97882567FA84}" destId="{1FB15B35-002D-F746-B7A1-5A45D6EC4242}" srcOrd="0" destOrd="0" parTransId="{C9C9747C-6B0F-664B-A6A0-1B803DA30157}" sibTransId="{AAB7A62A-0750-D94F-A860-6E0D591C482B}"/>
    <dgm:cxn modelId="{A06F9F1A-FD8A-4145-988D-D4DEFFB14A2D}" srcId="{B61003C4-A44E-E74C-96C7-EBF030BF37BC}" destId="{0A329679-0181-5942-A750-3536334096DE}" srcOrd="2" destOrd="0" parTransId="{63FF7D6A-A646-D849-A31D-564250A01C4C}" sibTransId="{A4FBF9B0-8406-7F46-814A-7273FF8E5E01}"/>
    <dgm:cxn modelId="{4C95C046-D061-F64B-AFF0-1F59C2BBDD02}" type="presOf" srcId="{990E72B1-76AA-DA47-84DB-97882567FA84}" destId="{4D75B6D1-71AF-A143-A092-5843DFE57FC5}" srcOrd="0" destOrd="0" presId="urn:microsoft.com/office/officeart/2005/8/layout/vList5"/>
    <dgm:cxn modelId="{DAB43C79-6CD0-AB45-BB86-6875BFFE9722}" type="presOf" srcId="{495A91E3-52CC-C349-8A9F-4FBE98B776C3}" destId="{139421E6-5A81-284F-A145-907D7DC6F2E5}" srcOrd="0" destOrd="1" presId="urn:microsoft.com/office/officeart/2005/8/layout/vList5"/>
    <dgm:cxn modelId="{AB91BA2B-4B81-8745-B71D-06C4C6E5F1EF}" type="presOf" srcId="{0A329679-0181-5942-A750-3536334096DE}" destId="{AD5529BD-CDF9-0347-BA6C-F63A930FFC4D}" srcOrd="0" destOrd="0" presId="urn:microsoft.com/office/officeart/2005/8/layout/vList5"/>
    <dgm:cxn modelId="{CF2098F7-2C4A-9F47-8773-3EED9806A9E6}" type="presOf" srcId="{59320650-2A5C-7A40-B527-3C8363B7D039}" destId="{4C051B0A-6916-0E4D-967C-A91035C597FA}" srcOrd="0" destOrd="0" presId="urn:microsoft.com/office/officeart/2005/8/layout/vList5"/>
    <dgm:cxn modelId="{0B2B8B8C-73CB-D442-8C50-35E1E4E316C5}" type="presParOf" srcId="{4741545E-73F5-904A-8112-BD93ED68BD9E}" destId="{89B621F9-792E-F245-AAB0-0B0D6F2A3184}" srcOrd="0" destOrd="0" presId="urn:microsoft.com/office/officeart/2005/8/layout/vList5"/>
    <dgm:cxn modelId="{8E58371A-D4EA-244C-BB13-7BD35F4C95BB}" type="presParOf" srcId="{89B621F9-792E-F245-AAB0-0B0D6F2A3184}" destId="{4D75B6D1-71AF-A143-A092-5843DFE57FC5}" srcOrd="0" destOrd="0" presId="urn:microsoft.com/office/officeart/2005/8/layout/vList5"/>
    <dgm:cxn modelId="{F20E1AFC-0D79-984A-976C-7A02DCA3FBCF}" type="presParOf" srcId="{89B621F9-792E-F245-AAB0-0B0D6F2A3184}" destId="{E2D01E71-592C-D04A-89AC-F73B73F327E7}" srcOrd="1" destOrd="0" presId="urn:microsoft.com/office/officeart/2005/8/layout/vList5"/>
    <dgm:cxn modelId="{4AA4C719-C313-1141-920B-E69552C33757}" type="presParOf" srcId="{4741545E-73F5-904A-8112-BD93ED68BD9E}" destId="{A485A7F9-A1E8-704A-8DBB-0F7E58B0EC2A}" srcOrd="1" destOrd="0" presId="urn:microsoft.com/office/officeart/2005/8/layout/vList5"/>
    <dgm:cxn modelId="{AFB86087-50CC-384B-BB6C-63AF44CFA5BB}" type="presParOf" srcId="{4741545E-73F5-904A-8112-BD93ED68BD9E}" destId="{D96206FF-40B8-E34C-9599-5E9077E96E7E}" srcOrd="2" destOrd="0" presId="urn:microsoft.com/office/officeart/2005/8/layout/vList5"/>
    <dgm:cxn modelId="{FD7C00AA-DD06-FB46-BBD2-968E2D3BDDB8}" type="presParOf" srcId="{D96206FF-40B8-E34C-9599-5E9077E96E7E}" destId="{4C051B0A-6916-0E4D-967C-A91035C597FA}" srcOrd="0" destOrd="0" presId="urn:microsoft.com/office/officeart/2005/8/layout/vList5"/>
    <dgm:cxn modelId="{85289F8A-668D-DF4E-9CB3-6B1534327063}" type="presParOf" srcId="{D96206FF-40B8-E34C-9599-5E9077E96E7E}" destId="{063D6605-0C78-0A43-B289-F133454121C4}" srcOrd="1" destOrd="0" presId="urn:microsoft.com/office/officeart/2005/8/layout/vList5"/>
    <dgm:cxn modelId="{E2CD4420-FE24-1348-A058-E245507F5AB4}" type="presParOf" srcId="{4741545E-73F5-904A-8112-BD93ED68BD9E}" destId="{684E1063-BCD3-EC41-865B-03C7A2A70723}" srcOrd="3" destOrd="0" presId="urn:microsoft.com/office/officeart/2005/8/layout/vList5"/>
    <dgm:cxn modelId="{F18B82D7-DFD4-1B4B-BAC7-91C202A3512B}" type="presParOf" srcId="{4741545E-73F5-904A-8112-BD93ED68BD9E}" destId="{F934C24B-B884-344D-9997-2A6B1047410C}" srcOrd="4" destOrd="0" presId="urn:microsoft.com/office/officeart/2005/8/layout/vList5"/>
    <dgm:cxn modelId="{EF81C070-83C0-3F4C-8CC9-E9B5CAB463B2}" type="presParOf" srcId="{F934C24B-B884-344D-9997-2A6B1047410C}" destId="{AD5529BD-CDF9-0347-BA6C-F63A930FFC4D}" srcOrd="0" destOrd="0" presId="urn:microsoft.com/office/officeart/2005/8/layout/vList5"/>
    <dgm:cxn modelId="{6EAAE41F-E728-5C40-BC6C-1FF18EE71C11}" type="presParOf" srcId="{F934C24B-B884-344D-9997-2A6B1047410C}" destId="{139421E6-5A81-284F-A145-907D7DC6F2E5}"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2D01E71-592C-D04A-89AC-F73B73F327E7}">
      <dsp:nvSpPr>
        <dsp:cNvPr id="0" name=""/>
        <dsp:cNvSpPr/>
      </dsp:nvSpPr>
      <dsp:spPr>
        <a:xfrm rot="5400000">
          <a:off x="4562772" y="-1662521"/>
          <a:ext cx="1237654" cy="487680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t>Related: Binomial sign test</a:t>
          </a:r>
          <a:endParaRPr lang="en-US" sz="2900" kern="1200" dirty="0"/>
        </a:p>
        <a:p>
          <a:pPr marL="285750" lvl="1" indent="-285750" algn="l" defTabSz="1289050">
            <a:lnSpc>
              <a:spcPct val="90000"/>
            </a:lnSpc>
            <a:spcBef>
              <a:spcPct val="0"/>
            </a:spcBef>
            <a:spcAft>
              <a:spcPct val="15000"/>
            </a:spcAft>
            <a:buChar char="••"/>
          </a:pPr>
          <a:r>
            <a:rPr lang="en-US" sz="2900" kern="1200" dirty="0" smtClean="0"/>
            <a:t>Unrelated: Chi-square test</a:t>
          </a:r>
          <a:endParaRPr lang="en-US" sz="2900" kern="1200" dirty="0"/>
        </a:p>
      </dsp:txBody>
      <dsp:txXfrm rot="5400000">
        <a:off x="4562772" y="-1662521"/>
        <a:ext cx="1237654" cy="4876800"/>
      </dsp:txXfrm>
    </dsp:sp>
    <dsp:sp modelId="{4D75B6D1-71AF-A143-A092-5843DFE57FC5}">
      <dsp:nvSpPr>
        <dsp:cNvPr id="0" name=""/>
        <dsp:cNvSpPr/>
      </dsp:nvSpPr>
      <dsp:spPr>
        <a:xfrm>
          <a:off x="0" y="2344"/>
          <a:ext cx="2743200" cy="1547068"/>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n-US" sz="4800" kern="1200" dirty="0" smtClean="0"/>
            <a:t>Nominal</a:t>
          </a:r>
          <a:endParaRPr lang="en-US" sz="4800" kern="1200" dirty="0"/>
        </a:p>
      </dsp:txBody>
      <dsp:txXfrm>
        <a:off x="0" y="2344"/>
        <a:ext cx="2743200" cy="1547068"/>
      </dsp:txXfrm>
    </dsp:sp>
    <dsp:sp modelId="{063D6605-0C78-0A43-B289-F133454121C4}">
      <dsp:nvSpPr>
        <dsp:cNvPr id="0" name=""/>
        <dsp:cNvSpPr/>
      </dsp:nvSpPr>
      <dsp:spPr>
        <a:xfrm rot="5400000">
          <a:off x="4562772" y="-38100"/>
          <a:ext cx="1237654" cy="487680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t>Related: Wilcoxon’s T</a:t>
          </a:r>
          <a:endParaRPr lang="en-US" sz="2900" kern="1200" dirty="0"/>
        </a:p>
        <a:p>
          <a:pPr marL="285750" lvl="1" indent="-285750" algn="l" defTabSz="1289050">
            <a:lnSpc>
              <a:spcPct val="90000"/>
            </a:lnSpc>
            <a:spcBef>
              <a:spcPct val="0"/>
            </a:spcBef>
            <a:spcAft>
              <a:spcPct val="15000"/>
            </a:spcAft>
            <a:buChar char="••"/>
          </a:pPr>
          <a:r>
            <a:rPr lang="en-US" sz="2900" kern="1200" dirty="0" smtClean="0"/>
            <a:t>Unrelated: Mann Whitney U</a:t>
          </a:r>
          <a:endParaRPr lang="en-US" sz="2900" kern="1200" dirty="0"/>
        </a:p>
      </dsp:txBody>
      <dsp:txXfrm rot="5400000">
        <a:off x="4562772" y="-38100"/>
        <a:ext cx="1237654" cy="4876800"/>
      </dsp:txXfrm>
    </dsp:sp>
    <dsp:sp modelId="{4C051B0A-6916-0E4D-967C-A91035C597FA}">
      <dsp:nvSpPr>
        <dsp:cNvPr id="0" name=""/>
        <dsp:cNvSpPr/>
      </dsp:nvSpPr>
      <dsp:spPr>
        <a:xfrm>
          <a:off x="0" y="1626765"/>
          <a:ext cx="2743200" cy="1547068"/>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n-US" sz="4800" kern="1200" dirty="0" smtClean="0"/>
            <a:t>Ordinal</a:t>
          </a:r>
          <a:endParaRPr lang="en-US" sz="4800" kern="1200" dirty="0"/>
        </a:p>
      </dsp:txBody>
      <dsp:txXfrm>
        <a:off x="0" y="1626765"/>
        <a:ext cx="2743200" cy="1547068"/>
      </dsp:txXfrm>
    </dsp:sp>
    <dsp:sp modelId="{139421E6-5A81-284F-A145-907D7DC6F2E5}">
      <dsp:nvSpPr>
        <dsp:cNvPr id="0" name=""/>
        <dsp:cNvSpPr/>
      </dsp:nvSpPr>
      <dsp:spPr>
        <a:xfrm rot="5400000">
          <a:off x="4562772" y="1586321"/>
          <a:ext cx="1237654" cy="4876800"/>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0490" tIns="55245" rIns="110490" bIns="55245" numCol="1" spcCol="1270" anchor="ctr" anchorCtr="0">
          <a:noAutofit/>
        </a:bodyPr>
        <a:lstStyle/>
        <a:p>
          <a:pPr marL="285750" lvl="1" indent="-285750" algn="l" defTabSz="1289050">
            <a:lnSpc>
              <a:spcPct val="90000"/>
            </a:lnSpc>
            <a:spcBef>
              <a:spcPct val="0"/>
            </a:spcBef>
            <a:spcAft>
              <a:spcPct val="15000"/>
            </a:spcAft>
            <a:buChar char="••"/>
          </a:pPr>
          <a:r>
            <a:rPr lang="en-US" sz="2900" kern="1200" dirty="0" smtClean="0"/>
            <a:t>Related: Related t-test</a:t>
          </a:r>
          <a:endParaRPr lang="en-US" sz="2900" kern="1200" dirty="0"/>
        </a:p>
        <a:p>
          <a:pPr marL="285750" lvl="1" indent="-285750" algn="l" defTabSz="1289050">
            <a:lnSpc>
              <a:spcPct val="90000"/>
            </a:lnSpc>
            <a:spcBef>
              <a:spcPct val="0"/>
            </a:spcBef>
            <a:spcAft>
              <a:spcPct val="15000"/>
            </a:spcAft>
            <a:buChar char="••"/>
          </a:pPr>
          <a:r>
            <a:rPr lang="en-US" sz="2900" kern="1200" dirty="0" smtClean="0"/>
            <a:t>Unrelated: Unrelated t-test</a:t>
          </a:r>
          <a:endParaRPr lang="en-US" sz="2900" kern="1200" dirty="0"/>
        </a:p>
      </dsp:txBody>
      <dsp:txXfrm rot="5400000">
        <a:off x="4562772" y="1586321"/>
        <a:ext cx="1237654" cy="4876800"/>
      </dsp:txXfrm>
    </dsp:sp>
    <dsp:sp modelId="{AD5529BD-CDF9-0347-BA6C-F63A930FFC4D}">
      <dsp:nvSpPr>
        <dsp:cNvPr id="0" name=""/>
        <dsp:cNvSpPr/>
      </dsp:nvSpPr>
      <dsp:spPr>
        <a:xfrm>
          <a:off x="0" y="3251187"/>
          <a:ext cx="2743200" cy="1547068"/>
        </a:xfrm>
        <a:prstGeom prst="roundRect">
          <a:avLst/>
        </a:prstGeom>
        <a:solidFill>
          <a:schemeClr val="accent1">
            <a:hueOff val="0"/>
            <a:satOff val="0"/>
            <a:lumOff val="0"/>
            <a:alphaOff val="0"/>
          </a:schemeClr>
        </a:solidFill>
        <a:ln>
          <a:noFill/>
        </a:ln>
        <a:effectLst>
          <a:outerShdw blurRad="50800" dist="25400" algn="bl"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2880" tIns="91440" rIns="182880" bIns="91440" numCol="1" spcCol="1270" anchor="ctr" anchorCtr="0">
          <a:noAutofit/>
        </a:bodyPr>
        <a:lstStyle/>
        <a:p>
          <a:pPr lvl="0" algn="ctr" defTabSz="2133600">
            <a:lnSpc>
              <a:spcPct val="90000"/>
            </a:lnSpc>
            <a:spcBef>
              <a:spcPct val="0"/>
            </a:spcBef>
            <a:spcAft>
              <a:spcPct val="35000"/>
            </a:spcAft>
          </a:pPr>
          <a:r>
            <a:rPr lang="en-US" sz="4800" kern="1200" dirty="0" smtClean="0"/>
            <a:t>Interval</a:t>
          </a:r>
          <a:endParaRPr lang="en-US" sz="4800" kern="1200" dirty="0"/>
        </a:p>
      </dsp:txBody>
      <dsp:txXfrm>
        <a:off x="0" y="3251187"/>
        <a:ext cx="2743200" cy="154706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4417E8-BA45-8A44-A07B-E00E5463D0A5}" type="datetimeFigureOut">
              <a:rPr lang="en-US" smtClean="0"/>
              <a:pPr/>
              <a:t>12/12/2012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D64F31-31DE-1B44-8CD6-6B81566AD11C}" type="slidenum">
              <a:rPr lang="en-US" smtClean="0"/>
              <a:pPr/>
              <a:t>‹#›</a:t>
            </a:fld>
            <a:endParaRPr lang="en-US"/>
          </a:p>
        </p:txBody>
      </p:sp>
    </p:spTree>
    <p:extLst>
      <p:ext uri="{BB962C8B-B14F-4D97-AF65-F5344CB8AC3E}">
        <p14:creationId xmlns:p14="http://schemas.microsoft.com/office/powerpoint/2010/main" xmlns="" val="19241081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None/>
            </a:pPr>
            <a:endParaRPr lang="en-US" dirty="0"/>
          </a:p>
        </p:txBody>
      </p:sp>
      <p:sp>
        <p:nvSpPr>
          <p:cNvPr id="4" name="Slide Number Placeholder 3"/>
          <p:cNvSpPr>
            <a:spLocks noGrp="1"/>
          </p:cNvSpPr>
          <p:nvPr>
            <p:ph type="sldNum" sz="quarter" idx="10"/>
          </p:nvPr>
        </p:nvSpPr>
        <p:spPr/>
        <p:txBody>
          <a:bodyPr/>
          <a:lstStyle/>
          <a:p>
            <a:fld id="{B3D64F31-31DE-1B44-8CD6-6B81566AD11C}" type="slidenum">
              <a:rPr lang="en-US" smtClean="0"/>
              <a:pPr/>
              <a:t>3</a:t>
            </a:fld>
            <a:endParaRPr lang="en-US"/>
          </a:p>
        </p:txBody>
      </p:sp>
    </p:spTree>
    <p:extLst>
      <p:ext uri="{BB962C8B-B14F-4D97-AF65-F5344CB8AC3E}">
        <p14:creationId xmlns:p14="http://schemas.microsoft.com/office/powerpoint/2010/main" xmlns="" val="824391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D64F31-31DE-1B44-8CD6-6B81566AD11C}" type="slidenum">
              <a:rPr lang="en-US" smtClean="0"/>
              <a:pPr/>
              <a:t>4</a:t>
            </a:fld>
            <a:endParaRPr lang="en-US"/>
          </a:p>
        </p:txBody>
      </p:sp>
    </p:spTree>
    <p:extLst>
      <p:ext uri="{BB962C8B-B14F-4D97-AF65-F5344CB8AC3E}">
        <p14:creationId xmlns:p14="http://schemas.microsoft.com/office/powerpoint/2010/main" xmlns="" val="779262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None/>
            </a:pPr>
            <a:endParaRPr lang="en-US" dirty="0"/>
          </a:p>
        </p:txBody>
      </p:sp>
      <p:sp>
        <p:nvSpPr>
          <p:cNvPr id="4" name="Slide Number Placeholder 3"/>
          <p:cNvSpPr>
            <a:spLocks noGrp="1"/>
          </p:cNvSpPr>
          <p:nvPr>
            <p:ph type="sldNum" sz="quarter" idx="10"/>
          </p:nvPr>
        </p:nvSpPr>
        <p:spPr/>
        <p:txBody>
          <a:bodyPr/>
          <a:lstStyle/>
          <a:p>
            <a:fld id="{B3D64F31-31DE-1B44-8CD6-6B81566AD11C}" type="slidenum">
              <a:rPr lang="en-US" smtClean="0"/>
              <a:pPr/>
              <a:t>5</a:t>
            </a:fld>
            <a:endParaRPr lang="en-US"/>
          </a:p>
        </p:txBody>
      </p:sp>
    </p:spTree>
    <p:extLst>
      <p:ext uri="{BB962C8B-B14F-4D97-AF65-F5344CB8AC3E}">
        <p14:creationId xmlns:p14="http://schemas.microsoft.com/office/powerpoint/2010/main" xmlns="" val="3661684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D64F31-31DE-1B44-8CD6-6B81566AD11C}" type="slidenum">
              <a:rPr lang="en-US" smtClean="0"/>
              <a:pPr/>
              <a:t>6</a:t>
            </a:fld>
            <a:endParaRPr lang="en-US"/>
          </a:p>
        </p:txBody>
      </p:sp>
    </p:spTree>
    <p:extLst>
      <p:ext uri="{BB962C8B-B14F-4D97-AF65-F5344CB8AC3E}">
        <p14:creationId xmlns:p14="http://schemas.microsoft.com/office/powerpoint/2010/main" xmlns="" val="1981981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D64F31-31DE-1B44-8CD6-6B81566AD11C}" type="slidenum">
              <a:rPr lang="en-US" smtClean="0"/>
              <a:pPr/>
              <a:t>7</a:t>
            </a:fld>
            <a:endParaRPr lang="en-US"/>
          </a:p>
        </p:txBody>
      </p:sp>
    </p:spTree>
    <p:extLst>
      <p:ext uri="{BB962C8B-B14F-4D97-AF65-F5344CB8AC3E}">
        <p14:creationId xmlns:p14="http://schemas.microsoft.com/office/powerpoint/2010/main" xmlns="" val="36344933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D64F31-31DE-1B44-8CD6-6B81566AD11C}" type="slidenum">
              <a:rPr lang="en-US" smtClean="0"/>
              <a:pPr/>
              <a:t>8</a:t>
            </a:fld>
            <a:endParaRPr lang="en-US"/>
          </a:p>
        </p:txBody>
      </p:sp>
    </p:spTree>
    <p:extLst>
      <p:ext uri="{BB962C8B-B14F-4D97-AF65-F5344CB8AC3E}">
        <p14:creationId xmlns:p14="http://schemas.microsoft.com/office/powerpoint/2010/main" xmlns="" val="36078486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D64F31-31DE-1B44-8CD6-6B81566AD11C}" type="slidenum">
              <a:rPr lang="en-US" smtClean="0"/>
              <a:pPr/>
              <a:t>9</a:t>
            </a:fld>
            <a:endParaRPr lang="en-US"/>
          </a:p>
        </p:txBody>
      </p:sp>
    </p:spTree>
    <p:extLst>
      <p:ext uri="{BB962C8B-B14F-4D97-AF65-F5344CB8AC3E}">
        <p14:creationId xmlns:p14="http://schemas.microsoft.com/office/powerpoint/2010/main" xmlns="" val="534251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D64F31-31DE-1B44-8CD6-6B81566AD11C}" type="slidenum">
              <a:rPr lang="en-US" smtClean="0"/>
              <a:pPr/>
              <a:t>10</a:t>
            </a:fld>
            <a:endParaRPr lang="en-US"/>
          </a:p>
        </p:txBody>
      </p:sp>
    </p:spTree>
    <p:extLst>
      <p:ext uri="{BB962C8B-B14F-4D97-AF65-F5344CB8AC3E}">
        <p14:creationId xmlns:p14="http://schemas.microsoft.com/office/powerpoint/2010/main" xmlns="" val="541863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150D65-C64D-44FB-9152-4CC2DE0C9198}" type="datetime1">
              <a:rPr lang="en-US" smtClean="0"/>
              <a:pPr/>
              <a:t>12/12/2012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635EB0-D091-417E-ACD5-D65E1C7D8524}" type="datetime1">
              <a:rPr lang="en-US" smtClean="0"/>
              <a:pPr/>
              <a:t>12/12/2012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CA09F9-C7D6-4C52-A7E8-5101239A0BA2}" type="datetime1">
              <a:rPr lang="en-US" smtClean="0"/>
              <a:pPr/>
              <a:t>12/12/2012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E64A4-35FB-42B6-9183-2C0CE0E36649}" type="datetime1">
              <a:rPr lang="en-US" smtClean="0"/>
              <a:pPr/>
              <a:t>12/12/2012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2683B9-6ECA-47FA-93CF-B124A0FAC208}" type="datetime1">
              <a:rPr lang="en-US" smtClean="0"/>
              <a:pPr/>
              <a:t>12/12/2012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05FF66B-9476-4BB3-85E9-E01854F07F90}" type="datetime1">
              <a:rPr lang="en-US" smtClean="0"/>
              <a:pPr/>
              <a:t>12/12/2012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B23FBD-8F7D-4F85-8085-67BFDB05CB71}" type="datetime1">
              <a:rPr lang="en-US" smtClean="0"/>
              <a:pPr/>
              <a:t>12/12/2012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5D789A-1220-4441-8676-44A034051BFD}" type="datetime1">
              <a:rPr lang="en-US" smtClean="0"/>
              <a:pPr/>
              <a:t>12/12/2012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98A266-E364-4B5E-98DD-432668182E1E}" type="datetime1">
              <a:rPr lang="en-US" smtClean="0"/>
              <a:pPr/>
              <a:t>12/12/2012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EBEB0A-9E3D-4B14-9782-E2AE3DA60D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3F2040-9975-4642-A906-1DF87F8BE202}" type="datetime1">
              <a:rPr lang="en-US" smtClean="0"/>
              <a:pPr/>
              <a:t>12/12/2012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EBEB0A-9E3D-4B14-9782-E2AE3DA60D96}"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51E52B4A-BA08-4841-AB08-A0D822ABC34D}" type="datetime1">
              <a:rPr lang="en-US" smtClean="0"/>
              <a:pPr/>
              <a:t>12/12/2012</a:t>
            </a:fld>
            <a:endParaRPr lang="en-US"/>
          </a:p>
        </p:txBody>
      </p:sp>
      <p:sp>
        <p:nvSpPr>
          <p:cNvPr id="9" name="Slide Number Placeholder 8"/>
          <p:cNvSpPr>
            <a:spLocks noGrp="1"/>
          </p:cNvSpPr>
          <p:nvPr>
            <p:ph type="sldNum" sz="quarter" idx="11"/>
          </p:nvPr>
        </p:nvSpPr>
        <p:spPr/>
        <p:txBody>
          <a:bodyPr/>
          <a:lstStyle/>
          <a:p>
            <a:fld id="{BFEBEB0A-9E3D-4B14-9782-E2AE3DA60D96}"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FEBEB0A-9E3D-4B14-9782-E2AE3DA60D96}"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5D48070-6A81-47D0-9810-1540B9FEFF61}" type="datetime1">
              <a:rPr lang="en-US" smtClean="0"/>
              <a:pPr/>
              <a:t>12/12/2012</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Descriptive and Inferential Statistics for the Internal Assessment</a:t>
            </a:r>
            <a:endParaRPr lang="en-US" dirty="0"/>
          </a:p>
        </p:txBody>
      </p:sp>
      <p:sp>
        <p:nvSpPr>
          <p:cNvPr id="3" name="Subtitle 2"/>
          <p:cNvSpPr>
            <a:spLocks noGrp="1"/>
          </p:cNvSpPr>
          <p:nvPr>
            <p:ph type="subTitle" idx="1"/>
          </p:nvPr>
        </p:nvSpPr>
        <p:spPr/>
        <p:txBody>
          <a:bodyPr/>
          <a:lstStyle/>
          <a:p>
            <a:r>
              <a:rPr lang="en-US" dirty="0" err="1" smtClean="0"/>
              <a:t>Nisha</a:t>
            </a:r>
            <a:r>
              <a:rPr lang="en-US" dirty="0" smtClean="0"/>
              <a:t> </a:t>
            </a:r>
            <a:r>
              <a:rPr lang="en-US" dirty="0" err="1" smtClean="0"/>
              <a:t>Sensharma</a:t>
            </a:r>
            <a:endParaRPr lang="en-US" dirty="0" smtClean="0"/>
          </a:p>
          <a:p>
            <a:r>
              <a:rPr lang="en-US" dirty="0" smtClean="0"/>
              <a:t>George Mason High School</a:t>
            </a:r>
            <a:endParaRPr lang="en-US" dirty="0"/>
          </a:p>
        </p:txBody>
      </p:sp>
    </p:spTree>
    <p:extLst>
      <p:ext uri="{BB962C8B-B14F-4D97-AF65-F5344CB8AC3E}">
        <p14:creationId xmlns:p14="http://schemas.microsoft.com/office/powerpoint/2010/main" xmlns="" val="40009975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the tests of difference</a:t>
            </a:r>
            <a:endParaRPr lang="en-US" dirty="0"/>
          </a:p>
        </p:txBody>
      </p:sp>
      <p:sp>
        <p:nvSpPr>
          <p:cNvPr id="3" name="Content Placeholder 2"/>
          <p:cNvSpPr>
            <a:spLocks noGrp="1"/>
          </p:cNvSpPr>
          <p:nvPr>
            <p:ph idx="1"/>
          </p:nvPr>
        </p:nvSpPr>
        <p:spPr/>
        <p:txBody>
          <a:bodyPr>
            <a:normAutofit lnSpcReduction="10000"/>
          </a:bodyPr>
          <a:lstStyle/>
          <a:p>
            <a:r>
              <a:rPr lang="en-US" dirty="0" smtClean="0"/>
              <a:t>For all tests, </a:t>
            </a:r>
            <a:r>
              <a:rPr lang="en-US" dirty="0" smtClean="0"/>
              <a:t>calculate a statistic (value, </a:t>
            </a:r>
            <a:r>
              <a:rPr lang="en-US" dirty="0" smtClean="0"/>
              <a:t>e.g., </a:t>
            </a:r>
            <a:r>
              <a:rPr lang="en-US" dirty="0" smtClean="0"/>
              <a:t>T) that is compared with a Critical value (</a:t>
            </a:r>
            <a:r>
              <a:rPr lang="en-US" dirty="0" err="1" smtClean="0"/>
              <a:t>T</a:t>
            </a:r>
            <a:r>
              <a:rPr lang="en-US" sz="1600" dirty="0" err="1" smtClean="0"/>
              <a:t>critical</a:t>
            </a:r>
            <a:r>
              <a:rPr lang="en-US" dirty="0" smtClean="0"/>
              <a:t>)  to accept or reject the null hypothesis.</a:t>
            </a:r>
          </a:p>
          <a:p>
            <a:r>
              <a:rPr lang="en-US" dirty="0" smtClean="0"/>
              <a:t>For all tests, </a:t>
            </a:r>
            <a:r>
              <a:rPr lang="en-US" dirty="0" smtClean="0"/>
              <a:t>calculate </a:t>
            </a:r>
            <a:r>
              <a:rPr lang="en-US" dirty="0" smtClean="0"/>
              <a:t>the Degrees of Freedom: this is calculated from the sample size, indicated by “N”</a:t>
            </a:r>
          </a:p>
          <a:p>
            <a:r>
              <a:rPr lang="en-US" dirty="0" smtClean="0"/>
              <a:t>For all tests, use the following format </a:t>
            </a:r>
            <a:r>
              <a:rPr lang="en-US" dirty="0" smtClean="0"/>
              <a:t>for reporting a conclusion:</a:t>
            </a:r>
          </a:p>
          <a:p>
            <a:pPr marL="114300" indent="0">
              <a:buNone/>
            </a:pPr>
            <a:r>
              <a:rPr lang="en-US" dirty="0" smtClean="0">
                <a:solidFill>
                  <a:schemeClr val="accent1">
                    <a:lumMod val="75000"/>
                  </a:schemeClr>
                </a:solidFill>
              </a:rPr>
              <a:t>“The </a:t>
            </a:r>
            <a:r>
              <a:rPr lang="en-US" dirty="0" smtClean="0">
                <a:solidFill>
                  <a:schemeClr val="accent1">
                    <a:lumMod val="75000"/>
                  </a:schemeClr>
                </a:solidFill>
              </a:rPr>
              <a:t>mean value for condition one (report Mean and Standard Deviation) was higher (or lower) than the mean value for condition two (report Mean and Standard Deviation). The difference between the means was significant (report the t-value, p-value, and whether the test was one or two-tailed). If the null hypothesis could not be rejected, say that the difference was not significant at p=____, ____ </a:t>
            </a:r>
            <a:r>
              <a:rPr lang="en-US" dirty="0" smtClean="0">
                <a:solidFill>
                  <a:schemeClr val="accent1">
                    <a:lumMod val="75000"/>
                  </a:schemeClr>
                </a:solidFill>
              </a:rPr>
              <a:t>tailed”. </a:t>
            </a:r>
            <a:r>
              <a:rPr lang="en-US" sz="1600" dirty="0" smtClean="0">
                <a:solidFill>
                  <a:schemeClr val="accent1">
                    <a:lumMod val="75000"/>
                  </a:schemeClr>
                </a:solidFill>
              </a:rPr>
              <a:t>(source: </a:t>
            </a:r>
            <a:r>
              <a:rPr lang="en-US" sz="1600" dirty="0" err="1" smtClean="0">
                <a:solidFill>
                  <a:schemeClr val="accent1">
                    <a:lumMod val="75000"/>
                  </a:schemeClr>
                </a:solidFill>
              </a:rPr>
              <a:t>Coolican</a:t>
            </a:r>
            <a:r>
              <a:rPr lang="en-US" sz="1600" dirty="0" smtClean="0">
                <a:solidFill>
                  <a:schemeClr val="accent1">
                    <a:lumMod val="75000"/>
                  </a:schemeClr>
                </a:solidFill>
              </a:rPr>
              <a:t>)</a:t>
            </a:r>
            <a:endParaRPr lang="en-US" sz="1600" dirty="0" smtClean="0">
              <a:solidFill>
                <a:schemeClr val="accent1">
                  <a:lumMod val="75000"/>
                </a:schemeClr>
              </a:solidFill>
            </a:endParaRPr>
          </a:p>
          <a:p>
            <a:endParaRPr lang="en-US" dirty="0"/>
          </a:p>
        </p:txBody>
      </p:sp>
    </p:spTree>
    <p:extLst>
      <p:ext uri="{BB962C8B-B14F-4D97-AF65-F5344CB8AC3E}">
        <p14:creationId xmlns:p14="http://schemas.microsoft.com/office/powerpoint/2010/main" xmlns="" val="1461718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4124"/>
            <a:ext cx="7620000" cy="1143000"/>
          </a:xfrm>
        </p:spPr>
        <p:txBody>
          <a:bodyPr/>
          <a:lstStyle/>
          <a:p>
            <a:r>
              <a:rPr lang="en-US" dirty="0" smtClean="0"/>
              <a:t>Non-parametric tests for ordinal level data</a:t>
            </a:r>
            <a:br>
              <a:rPr lang="en-US" dirty="0" smtClean="0"/>
            </a:br>
            <a:endParaRPr lang="en-US" dirty="0"/>
          </a:p>
        </p:txBody>
      </p:sp>
      <p:sp>
        <p:nvSpPr>
          <p:cNvPr id="3" name="Content Placeholder 2"/>
          <p:cNvSpPr>
            <a:spLocks noGrp="1"/>
          </p:cNvSpPr>
          <p:nvPr>
            <p:ph idx="1"/>
          </p:nvPr>
        </p:nvSpPr>
        <p:spPr/>
        <p:txBody>
          <a:bodyPr/>
          <a:lstStyle/>
          <a:p>
            <a:r>
              <a:rPr lang="en-US" dirty="0" smtClean="0"/>
              <a:t>Logic of Wilcoxon’s Signed Ranks Test:</a:t>
            </a:r>
          </a:p>
          <a:p>
            <a:pPr lvl="1"/>
            <a:r>
              <a:rPr lang="en-US" dirty="0" smtClean="0"/>
              <a:t>Calculate the difference between each pair of data</a:t>
            </a:r>
          </a:p>
          <a:p>
            <a:pPr lvl="1"/>
            <a:r>
              <a:rPr lang="en-US" dirty="0" smtClean="0"/>
              <a:t>Rank them in order of magnitude (Larger differences have higher ranks), then divide in terms of positive and negative differences.</a:t>
            </a:r>
          </a:p>
          <a:p>
            <a:pPr lvl="1"/>
            <a:r>
              <a:rPr lang="en-US" dirty="0" smtClean="0"/>
              <a:t>If the difference is significant, the lowest of the two differences must be lower than the critical value found in the table.</a:t>
            </a:r>
          </a:p>
          <a:p>
            <a:pPr lvl="1"/>
            <a:endParaRPr lang="en-US" dirty="0"/>
          </a:p>
          <a:p>
            <a:r>
              <a:rPr lang="en-US" dirty="0" smtClean="0"/>
              <a:t>Logic of Mann Whitney U test:</a:t>
            </a:r>
          </a:p>
          <a:p>
            <a:pPr lvl="1"/>
            <a:r>
              <a:rPr lang="en-US" dirty="0" smtClean="0"/>
              <a:t>Give one point for each score that is beaten by a score in the other group. Give half a point for each time a score ties with a score in the other group.</a:t>
            </a:r>
          </a:p>
          <a:p>
            <a:pPr lvl="1"/>
            <a:r>
              <a:rPr lang="en-US" dirty="0" smtClean="0"/>
              <a:t>The lower value of the total points should be lower than the critical value for the difference to be considered “significant”.</a:t>
            </a:r>
          </a:p>
        </p:txBody>
      </p:sp>
    </p:spTree>
    <p:extLst>
      <p:ext uri="{BB962C8B-B14F-4D97-AF65-F5344CB8AC3E}">
        <p14:creationId xmlns:p14="http://schemas.microsoft.com/office/powerpoint/2010/main" xmlns="" val="753205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Non-parametric tests for Nominal Data: Chi-square test</a:t>
            </a:r>
            <a:endParaRPr lang="en-US" dirty="0"/>
          </a:p>
        </p:txBody>
      </p:sp>
      <p:sp>
        <p:nvSpPr>
          <p:cNvPr id="3" name="Content Placeholder 2"/>
          <p:cNvSpPr>
            <a:spLocks noGrp="1"/>
          </p:cNvSpPr>
          <p:nvPr>
            <p:ph idx="1"/>
          </p:nvPr>
        </p:nvSpPr>
        <p:spPr/>
        <p:txBody>
          <a:bodyPr/>
          <a:lstStyle/>
          <a:p>
            <a:r>
              <a:rPr lang="en-US" dirty="0" smtClean="0"/>
              <a:t>Used when data are in the form of frequencies (e.g., how many people honked at expensive </a:t>
            </a:r>
            <a:r>
              <a:rPr lang="en-US" dirty="0" smtClean="0"/>
              <a:t>cars stopped </a:t>
            </a:r>
            <a:r>
              <a:rPr lang="en-US" dirty="0" smtClean="0"/>
              <a:t>at a green light as compared to older cars </a:t>
            </a:r>
            <a:r>
              <a:rPr lang="en-US" dirty="0" smtClean="0"/>
              <a:t>stopped </a:t>
            </a:r>
            <a:r>
              <a:rPr lang="en-US" dirty="0" smtClean="0"/>
              <a:t>at a green light).</a:t>
            </a:r>
          </a:p>
          <a:p>
            <a:pPr lvl="1"/>
            <a:r>
              <a:rPr lang="en-US" dirty="0" smtClean="0"/>
              <a:t>Frequencies = how many people respond in a particular way.</a:t>
            </a:r>
          </a:p>
          <a:p>
            <a:pPr lvl="1"/>
            <a:r>
              <a:rPr lang="en-US" dirty="0" smtClean="0"/>
              <a:t>Calculate expected frequencies: what we would expect frequencies to be if the null hypothesis was true.</a:t>
            </a:r>
          </a:p>
          <a:p>
            <a:pPr lvl="1"/>
            <a:r>
              <a:rPr lang="en-US" dirty="0" smtClean="0"/>
              <a:t>Then subtract the expected frequencies from your observed frequencies for each condition, square them and divide by the expected frequency. The sum of all these values is the Chi-square value.</a:t>
            </a:r>
          </a:p>
          <a:p>
            <a:pPr lvl="1"/>
            <a:r>
              <a:rPr lang="en-US" dirty="0" smtClean="0"/>
              <a:t>The chi-square </a:t>
            </a:r>
            <a:r>
              <a:rPr lang="en-US" dirty="0" smtClean="0"/>
              <a:t>value </a:t>
            </a:r>
            <a:r>
              <a:rPr lang="en-US" dirty="0" smtClean="0"/>
              <a:t>must be greater than the critical value for a significant difference.</a:t>
            </a:r>
            <a:endParaRPr lang="en-US" dirty="0"/>
          </a:p>
        </p:txBody>
      </p:sp>
    </p:spTree>
    <p:extLst>
      <p:ext uri="{BB962C8B-B14F-4D97-AF65-F5344CB8AC3E}">
        <p14:creationId xmlns:p14="http://schemas.microsoft.com/office/powerpoint/2010/main" xmlns="" val="3364404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Non-parametric tests for Nominal Data: </a:t>
            </a:r>
            <a:r>
              <a:rPr lang="en-US" sz="4000" dirty="0" smtClean="0"/>
              <a:t>Binomial Sign test</a:t>
            </a:r>
            <a:endParaRPr lang="en-US" sz="4000" dirty="0"/>
          </a:p>
        </p:txBody>
      </p:sp>
      <p:sp>
        <p:nvSpPr>
          <p:cNvPr id="3" name="Content Placeholder 2"/>
          <p:cNvSpPr>
            <a:spLocks noGrp="1"/>
          </p:cNvSpPr>
          <p:nvPr>
            <p:ph idx="1"/>
          </p:nvPr>
        </p:nvSpPr>
        <p:spPr/>
        <p:txBody>
          <a:bodyPr/>
          <a:lstStyle/>
          <a:p>
            <a:r>
              <a:rPr lang="en-US" dirty="0" smtClean="0"/>
              <a:t>Example: If the only data you had was whether or not children had </a:t>
            </a:r>
            <a:r>
              <a:rPr lang="en-US" dirty="0" smtClean="0"/>
              <a:t>passed a test after taking part in a training program (P or F)</a:t>
            </a:r>
          </a:p>
          <a:p>
            <a:pPr lvl="1"/>
            <a:r>
              <a:rPr lang="en-US" dirty="0" smtClean="0"/>
              <a:t>If F then P, assign +</a:t>
            </a:r>
          </a:p>
          <a:p>
            <a:pPr lvl="1"/>
            <a:r>
              <a:rPr lang="en-US" dirty="0" smtClean="0"/>
              <a:t>If P then F, assign –</a:t>
            </a:r>
          </a:p>
          <a:p>
            <a:pPr lvl="1"/>
            <a:r>
              <a:rPr lang="en-US" dirty="0" smtClean="0"/>
              <a:t>If F then F or P then P, assign 0</a:t>
            </a:r>
          </a:p>
          <a:p>
            <a:r>
              <a:rPr lang="en-US" dirty="0" smtClean="0"/>
              <a:t>Count the numbe</a:t>
            </a:r>
            <a:r>
              <a:rPr lang="en-US" dirty="0" smtClean="0"/>
              <a:t>r of the least occurring sign and call this “S”.</a:t>
            </a:r>
          </a:p>
          <a:p>
            <a:r>
              <a:rPr lang="en-US" dirty="0" smtClean="0"/>
              <a:t>Obtained “S” must be less than the critical value to reject the null hypothesis.</a:t>
            </a:r>
          </a:p>
        </p:txBody>
      </p:sp>
    </p:spTree>
    <p:extLst>
      <p:ext uri="{BB962C8B-B14F-4D97-AF65-F5344CB8AC3E}">
        <p14:creationId xmlns:p14="http://schemas.microsoft.com/office/powerpoint/2010/main" xmlns="" val="2322224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Descriptive and Inferential</a:t>
            </a:r>
            <a:endParaRPr lang="en-US" dirty="0"/>
          </a:p>
        </p:txBody>
      </p:sp>
      <p:sp>
        <p:nvSpPr>
          <p:cNvPr id="3" name="Content Placeholder 2"/>
          <p:cNvSpPr>
            <a:spLocks noGrp="1"/>
          </p:cNvSpPr>
          <p:nvPr>
            <p:ph idx="1"/>
          </p:nvPr>
        </p:nvSpPr>
        <p:spPr/>
        <p:txBody>
          <a:bodyPr>
            <a:normAutofit/>
          </a:bodyPr>
          <a:lstStyle/>
          <a:p>
            <a:r>
              <a:rPr lang="en-US" dirty="0" smtClean="0"/>
              <a:t>Descriptive Statistics: </a:t>
            </a:r>
            <a:r>
              <a:rPr lang="en-US" dirty="0" smtClean="0"/>
              <a:t>Summarize data</a:t>
            </a:r>
            <a:r>
              <a:rPr lang="en-US" dirty="0" smtClean="0"/>
              <a:t>:</a:t>
            </a:r>
          </a:p>
          <a:p>
            <a:pPr lvl="1"/>
            <a:r>
              <a:rPr lang="en-US" dirty="0" smtClean="0"/>
              <a:t>Never present raw data – hard to look for patterns</a:t>
            </a:r>
          </a:p>
          <a:p>
            <a:pPr lvl="1"/>
            <a:r>
              <a:rPr lang="en-US" dirty="0" smtClean="0"/>
              <a:t>Summary of data: Two types:</a:t>
            </a:r>
          </a:p>
          <a:p>
            <a:pPr lvl="2"/>
            <a:r>
              <a:rPr lang="en-US" dirty="0" smtClean="0"/>
              <a:t>Typical value (mean, median, and Mode)</a:t>
            </a:r>
          </a:p>
          <a:p>
            <a:pPr lvl="2"/>
            <a:r>
              <a:rPr lang="en-US" dirty="0" smtClean="0"/>
              <a:t>Spread of data around the mean (range, standard deviation)</a:t>
            </a:r>
          </a:p>
          <a:p>
            <a:pPr marL="777240" lvl="2" indent="0">
              <a:buNone/>
            </a:pPr>
            <a:endParaRPr lang="en-US" dirty="0" smtClean="0"/>
          </a:p>
          <a:p>
            <a:pPr marL="777240" lvl="2" indent="0">
              <a:buNone/>
            </a:pPr>
            <a:endParaRPr lang="en-US" dirty="0"/>
          </a:p>
          <a:p>
            <a:r>
              <a:rPr lang="en-US" dirty="0" smtClean="0"/>
              <a:t>Inferential Statistics: Is there a  “REAL” difference in the typical values of the dependent variable for both conditions of the independent variable?</a:t>
            </a:r>
          </a:p>
          <a:p>
            <a:pPr lvl="1"/>
            <a:r>
              <a:rPr lang="en-US" dirty="0" smtClean="0"/>
              <a:t>Inferential statistics can be used to determine if the difference is “real”, yet, there is a small probability (5%) that the difference did in fact occur by chance.</a:t>
            </a:r>
          </a:p>
          <a:p>
            <a:pPr marL="777240" lvl="2" indent="0">
              <a:buNone/>
            </a:pPr>
            <a:endParaRPr lang="en-US" dirty="0"/>
          </a:p>
          <a:p>
            <a:pPr marL="777240" lvl="2" indent="0">
              <a:buNone/>
            </a:pPr>
            <a:endParaRPr lang="en-US" dirty="0" smtClean="0"/>
          </a:p>
          <a:p>
            <a:pPr lvl="2"/>
            <a:endParaRPr lang="en-US" dirty="0"/>
          </a:p>
          <a:p>
            <a:pPr lvl="2"/>
            <a:endParaRPr lang="en-US" dirty="0"/>
          </a:p>
        </p:txBody>
      </p:sp>
    </p:spTree>
    <p:extLst>
      <p:ext uri="{BB962C8B-B14F-4D97-AF65-F5344CB8AC3E}">
        <p14:creationId xmlns:p14="http://schemas.microsoft.com/office/powerpoint/2010/main" xmlns="" val="3092740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Measures of Central Tendency</a:t>
            </a:r>
            <a:endParaRPr lang="en-US" dirty="0"/>
          </a:p>
        </p:txBody>
      </p:sp>
      <p:sp>
        <p:nvSpPr>
          <p:cNvPr id="3" name="Content Placeholder 2"/>
          <p:cNvSpPr>
            <a:spLocks noGrp="1"/>
          </p:cNvSpPr>
          <p:nvPr>
            <p:ph idx="1"/>
          </p:nvPr>
        </p:nvSpPr>
        <p:spPr/>
        <p:txBody>
          <a:bodyPr/>
          <a:lstStyle/>
          <a:p>
            <a:r>
              <a:rPr lang="en-US" dirty="0" smtClean="0"/>
              <a:t>Determine the level of analysis:</a:t>
            </a:r>
          </a:p>
          <a:p>
            <a:endParaRPr lang="en-US" dirty="0"/>
          </a:p>
          <a:p>
            <a:pPr lvl="1"/>
            <a:r>
              <a:rPr lang="en-US" dirty="0" smtClean="0"/>
              <a:t>Nominal (Name)</a:t>
            </a:r>
          </a:p>
          <a:p>
            <a:pPr lvl="1"/>
            <a:r>
              <a:rPr lang="en-US" dirty="0" smtClean="0"/>
              <a:t>Ordinal (Order)</a:t>
            </a:r>
          </a:p>
          <a:p>
            <a:pPr lvl="1"/>
            <a:r>
              <a:rPr lang="en-US" dirty="0" smtClean="0"/>
              <a:t>Interval or Ratio (requirements: equal intervals between units)</a:t>
            </a:r>
          </a:p>
          <a:p>
            <a:pPr lvl="1"/>
            <a:r>
              <a:rPr lang="en-US" dirty="0" smtClean="0"/>
              <a:t>Think about this when selecting the experiment and defining the dependent variable</a:t>
            </a:r>
          </a:p>
          <a:p>
            <a:pPr lvl="1"/>
            <a:endParaRPr lang="en-US" dirty="0"/>
          </a:p>
          <a:p>
            <a:r>
              <a:rPr lang="en-US" dirty="0" smtClean="0"/>
              <a:t>Use the most sensitive measure when possible. Parametric tests (inferential statistics) can only be done if the data are interval level data.</a:t>
            </a:r>
            <a:endParaRPr lang="en-US" dirty="0"/>
          </a:p>
        </p:txBody>
      </p:sp>
    </p:spTree>
    <p:extLst>
      <p:ext uri="{BB962C8B-B14F-4D97-AF65-F5344CB8AC3E}">
        <p14:creationId xmlns:p14="http://schemas.microsoft.com/office/powerpoint/2010/main" xmlns="" val="955982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Dispersion</a:t>
            </a:r>
            <a:endParaRPr lang="en-US" dirty="0"/>
          </a:p>
        </p:txBody>
      </p:sp>
      <p:sp>
        <p:nvSpPr>
          <p:cNvPr id="3" name="Content Placeholder 2"/>
          <p:cNvSpPr>
            <a:spLocks noGrp="1"/>
          </p:cNvSpPr>
          <p:nvPr>
            <p:ph idx="1"/>
          </p:nvPr>
        </p:nvSpPr>
        <p:spPr/>
        <p:txBody>
          <a:bodyPr/>
          <a:lstStyle/>
          <a:p>
            <a:r>
              <a:rPr lang="en-US" dirty="0" smtClean="0"/>
              <a:t>How closely are the data scattered around the central value?</a:t>
            </a:r>
          </a:p>
          <a:p>
            <a:r>
              <a:rPr lang="en-US" dirty="0" smtClean="0"/>
              <a:t>The value itself does not indicate anything, if there is a difference between the measures of dispersion for the two conditions, the difference must be interpreted.</a:t>
            </a:r>
          </a:p>
          <a:p>
            <a:pPr lvl="1"/>
            <a:r>
              <a:rPr lang="en-US" dirty="0" smtClean="0"/>
              <a:t>Nominal</a:t>
            </a:r>
            <a:r>
              <a:rPr lang="en-US" dirty="0" smtClean="0"/>
              <a:t>: Variation ratio</a:t>
            </a:r>
            <a:endParaRPr lang="en-US" dirty="0" smtClean="0"/>
          </a:p>
          <a:p>
            <a:pPr lvl="1"/>
            <a:r>
              <a:rPr lang="en-US" dirty="0" smtClean="0"/>
              <a:t>Ordinal: Range and interquartile range</a:t>
            </a:r>
          </a:p>
          <a:p>
            <a:pPr lvl="1"/>
            <a:r>
              <a:rPr lang="en-US" dirty="0" smtClean="0"/>
              <a:t>Interval: Standard Deviation.</a:t>
            </a:r>
          </a:p>
          <a:p>
            <a:pPr lvl="1"/>
            <a:endParaRPr lang="en-US" dirty="0"/>
          </a:p>
          <a:p>
            <a:r>
              <a:rPr lang="en-US" dirty="0" smtClean="0"/>
              <a:t>Intuitively, what is the standard deviation? It is the mean distance of all the points from the mean (are the data tightly or loosely clustered around the mean)?</a:t>
            </a:r>
            <a:endParaRPr lang="en-US" dirty="0"/>
          </a:p>
        </p:txBody>
      </p:sp>
    </p:spTree>
    <p:extLst>
      <p:ext uri="{BB962C8B-B14F-4D97-AF65-F5344CB8AC3E}">
        <p14:creationId xmlns:p14="http://schemas.microsoft.com/office/powerpoint/2010/main" xmlns="" val="1780474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smtClean="0"/>
              <a:t>Standard Deviation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595603873"/>
              </p:ext>
            </p:extLst>
          </p:nvPr>
        </p:nvGraphicFramePr>
        <p:xfrm>
          <a:off x="1142999" y="1868713"/>
          <a:ext cx="6317343" cy="3679371"/>
        </p:xfrm>
        <a:graphic>
          <a:graphicData uri="http://schemas.openxmlformats.org/drawingml/2006/chart">
            <c:chart xmlns:c="http://schemas.openxmlformats.org/drawingml/2006/chart" xmlns:r="http://schemas.openxmlformats.org/officeDocument/2006/relationships" r:id="rId3"/>
          </a:graphicData>
        </a:graphic>
      </p:graphicFrame>
      <p:cxnSp>
        <p:nvCxnSpPr>
          <p:cNvPr id="5" name="Straight Arrow Connector 4"/>
          <p:cNvCxnSpPr/>
          <p:nvPr/>
        </p:nvCxnSpPr>
        <p:spPr>
          <a:xfrm>
            <a:off x="3564798" y="3567899"/>
            <a:ext cx="59328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3114781" y="3734199"/>
            <a:ext cx="1043301"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2521497" y="3902935"/>
            <a:ext cx="1636585"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1928213" y="4061424"/>
            <a:ext cx="2229869"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4158082" y="3070215"/>
            <a:ext cx="59328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4158082" y="2905133"/>
            <a:ext cx="1073541"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4158082" y="2709814"/>
            <a:ext cx="1678353"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4158082" y="2529613"/>
            <a:ext cx="2147082"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91485" y="1399046"/>
            <a:ext cx="6125295" cy="461665"/>
          </a:xfrm>
          <a:prstGeom prst="rect">
            <a:avLst/>
          </a:prstGeom>
          <a:noFill/>
        </p:spPr>
        <p:txBody>
          <a:bodyPr wrap="none" rtlCol="0">
            <a:spAutoFit/>
          </a:bodyPr>
          <a:lstStyle/>
          <a:p>
            <a:r>
              <a:rPr lang="en-US" sz="2400" dirty="0" smtClean="0"/>
              <a:t>How much </a:t>
            </a:r>
            <a:r>
              <a:rPr lang="en-US" sz="2400" dirty="0" smtClean="0"/>
              <a:t>do </a:t>
            </a:r>
            <a:r>
              <a:rPr lang="en-US" sz="2400" dirty="0" smtClean="0"/>
              <a:t>people deviate from </a:t>
            </a:r>
            <a:r>
              <a:rPr lang="en-US" sz="2400" dirty="0" smtClean="0"/>
              <a:t>the </a:t>
            </a:r>
            <a:r>
              <a:rPr lang="en-US" sz="2400" dirty="0" smtClean="0"/>
              <a:t>mean?</a:t>
            </a:r>
            <a:endParaRPr lang="en-US" sz="2400" dirty="0"/>
          </a:p>
        </p:txBody>
      </p:sp>
    </p:spTree>
    <p:extLst>
      <p:ext uri="{BB962C8B-B14F-4D97-AF65-F5344CB8AC3E}">
        <p14:creationId xmlns:p14="http://schemas.microsoft.com/office/powerpoint/2010/main" xmlns="" val="1074044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Inferential Statistics</a:t>
            </a:r>
            <a:endParaRPr lang="en-US" dirty="0"/>
          </a:p>
        </p:txBody>
      </p:sp>
      <p:sp>
        <p:nvSpPr>
          <p:cNvPr id="3" name="Content Placeholder 2"/>
          <p:cNvSpPr>
            <a:spLocks noGrp="1"/>
          </p:cNvSpPr>
          <p:nvPr>
            <p:ph idx="1"/>
          </p:nvPr>
        </p:nvSpPr>
        <p:spPr/>
        <p:txBody>
          <a:bodyPr/>
          <a:lstStyle/>
          <a:p>
            <a:pPr marL="114300" indent="0">
              <a:buNone/>
            </a:pPr>
            <a:r>
              <a:rPr lang="en-US" dirty="0" smtClean="0"/>
              <a:t>What is the Null Hypothesis?</a:t>
            </a:r>
          </a:p>
          <a:p>
            <a:pPr marL="114300" indent="0">
              <a:buNone/>
            </a:pPr>
            <a:endParaRPr lang="en-US" dirty="0"/>
          </a:p>
          <a:p>
            <a:pPr marL="114300" indent="0">
              <a:buNone/>
            </a:pPr>
            <a:r>
              <a:rPr lang="en-US" dirty="0" smtClean="0"/>
              <a:t>It is used to estimate the possibility that the difference occurred by chance (hard to estimate </a:t>
            </a:r>
            <a:r>
              <a:rPr lang="en-US" dirty="0" smtClean="0"/>
              <a:t>“</a:t>
            </a:r>
            <a:r>
              <a:rPr lang="en-US" dirty="0" smtClean="0"/>
              <a:t>chance”). Therefore, we assume that if the probability of getting the result is less than or equal to 0.05, then we can infer that the difference is a “true” difference.</a:t>
            </a:r>
          </a:p>
          <a:p>
            <a:pPr marL="114300" indent="0">
              <a:buNone/>
            </a:pPr>
            <a:endParaRPr lang="en-US" dirty="0"/>
          </a:p>
          <a:p>
            <a:pPr marL="114300" indent="0">
              <a:buNone/>
            </a:pPr>
            <a:r>
              <a:rPr lang="en-US" dirty="0" smtClean="0"/>
              <a:t>Writing the Null Hypothesis:</a:t>
            </a:r>
          </a:p>
          <a:p>
            <a:pPr marL="114300" indent="0">
              <a:buNone/>
            </a:pPr>
            <a:r>
              <a:rPr lang="en-US" dirty="0" smtClean="0"/>
              <a:t>There is no </a:t>
            </a:r>
            <a:r>
              <a:rPr lang="en-US" b="1" dirty="0" smtClean="0">
                <a:solidFill>
                  <a:srgbClr val="FF0000"/>
                </a:solidFill>
              </a:rPr>
              <a:t>significant</a:t>
            </a:r>
            <a:r>
              <a:rPr lang="en-US" dirty="0" smtClean="0"/>
              <a:t> difference in the the time that it takes to serve patrons who are wearing dressy clothes as compared to patrons who are dressed casually.</a:t>
            </a:r>
            <a:endParaRPr lang="en-US" dirty="0"/>
          </a:p>
        </p:txBody>
      </p:sp>
    </p:spTree>
    <p:extLst>
      <p:ext uri="{BB962C8B-B14F-4D97-AF65-F5344CB8AC3E}">
        <p14:creationId xmlns:p14="http://schemas.microsoft.com/office/powerpoint/2010/main" xmlns="" val="3745169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Inferential Statistics</a:t>
            </a:r>
            <a:endParaRPr lang="en-US" dirty="0"/>
          </a:p>
        </p:txBody>
      </p:sp>
      <p:sp>
        <p:nvSpPr>
          <p:cNvPr id="3" name="Content Placeholder 2"/>
          <p:cNvSpPr>
            <a:spLocks noGrp="1"/>
          </p:cNvSpPr>
          <p:nvPr>
            <p:ph idx="1"/>
          </p:nvPr>
        </p:nvSpPr>
        <p:spPr/>
        <p:txBody>
          <a:bodyPr/>
          <a:lstStyle/>
          <a:p>
            <a:r>
              <a:rPr lang="en-US" dirty="0" smtClean="0"/>
              <a:t>Deciding on the alternate hypothesis: depends on whether you know the direction of the difference.</a:t>
            </a:r>
          </a:p>
          <a:p>
            <a:r>
              <a:rPr lang="en-US" dirty="0" smtClean="0"/>
              <a:t>The alternate hypothesis can be directional or non-directional</a:t>
            </a:r>
          </a:p>
          <a:p>
            <a:pPr lvl="1"/>
            <a:r>
              <a:rPr lang="en-US" dirty="0" smtClean="0"/>
              <a:t>Directional – one-tailed hypothesis: 0.05 in one direction</a:t>
            </a:r>
          </a:p>
          <a:p>
            <a:pPr lvl="1"/>
            <a:r>
              <a:rPr lang="en-US" dirty="0" smtClean="0"/>
              <a:t>Non-directional – two-tailed hypothesis: 0.025 in each direction</a:t>
            </a:r>
          </a:p>
        </p:txBody>
      </p:sp>
      <p:pic>
        <p:nvPicPr>
          <p:cNvPr id="11266" name="Picture 2" descr="http://www.oswego.edu/~srp/stats/images/z.gif"/>
          <p:cNvPicPr>
            <a:picLocks noChangeAspect="1" noChangeArrowheads="1"/>
          </p:cNvPicPr>
          <p:nvPr/>
        </p:nvPicPr>
        <p:blipFill>
          <a:blip r:embed="rId3" cstate="print"/>
          <a:srcRect/>
          <a:stretch>
            <a:fillRect/>
          </a:stretch>
        </p:blipFill>
        <p:spPr bwMode="auto">
          <a:xfrm>
            <a:off x="457200" y="3812754"/>
            <a:ext cx="3810000" cy="2076450"/>
          </a:xfrm>
          <a:prstGeom prst="rect">
            <a:avLst/>
          </a:prstGeom>
          <a:noFill/>
        </p:spPr>
      </p:pic>
      <p:pic>
        <p:nvPicPr>
          <p:cNvPr id="5" name="Picture 2" descr="http://www.oswego.edu/~srp/stats/images/z.gif"/>
          <p:cNvPicPr>
            <a:picLocks noChangeAspect="1" noChangeArrowheads="1"/>
          </p:cNvPicPr>
          <p:nvPr/>
        </p:nvPicPr>
        <p:blipFill>
          <a:blip r:embed="rId3" cstate="print"/>
          <a:srcRect/>
          <a:stretch>
            <a:fillRect/>
          </a:stretch>
        </p:blipFill>
        <p:spPr bwMode="auto">
          <a:xfrm>
            <a:off x="4267200" y="3812754"/>
            <a:ext cx="3810000" cy="2076450"/>
          </a:xfrm>
          <a:prstGeom prst="rect">
            <a:avLst/>
          </a:prstGeom>
          <a:noFill/>
        </p:spPr>
      </p:pic>
      <p:cxnSp>
        <p:nvCxnSpPr>
          <p:cNvPr id="7" name="Straight Connector 6"/>
          <p:cNvCxnSpPr/>
          <p:nvPr/>
        </p:nvCxnSpPr>
        <p:spPr>
          <a:xfrm>
            <a:off x="3404212" y="5299113"/>
            <a:ext cx="44068" cy="11016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866920" y="5451513"/>
            <a:ext cx="44068" cy="9492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448280" y="5889204"/>
            <a:ext cx="462708"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15219" y="5299113"/>
            <a:ext cx="22034" cy="9474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406747" y="5299113"/>
            <a:ext cx="22034" cy="9474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4352" y="5299113"/>
            <a:ext cx="22034" cy="9474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788925" y="5299113"/>
            <a:ext cx="22034" cy="9474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4417764" y="5889204"/>
            <a:ext cx="319489"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7436386" y="5889204"/>
            <a:ext cx="374573"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117774" y="5954176"/>
            <a:ext cx="1149426" cy="584775"/>
          </a:xfrm>
          <a:prstGeom prst="rect">
            <a:avLst/>
          </a:prstGeom>
          <a:noFill/>
        </p:spPr>
        <p:txBody>
          <a:bodyPr wrap="square" rtlCol="0">
            <a:spAutoFit/>
          </a:bodyPr>
          <a:lstStyle/>
          <a:p>
            <a:r>
              <a:rPr lang="en-US" sz="1600" dirty="0" smtClean="0"/>
              <a:t>One Tailed</a:t>
            </a:r>
          </a:p>
          <a:p>
            <a:r>
              <a:rPr lang="en-US" sz="1600" dirty="0" smtClean="0"/>
              <a:t>P=0.05</a:t>
            </a:r>
            <a:endParaRPr lang="en-US" sz="1600" dirty="0"/>
          </a:p>
        </p:txBody>
      </p:sp>
      <p:sp>
        <p:nvSpPr>
          <p:cNvPr id="23" name="TextBox 22"/>
          <p:cNvSpPr txBox="1"/>
          <p:nvPr/>
        </p:nvSpPr>
        <p:spPr>
          <a:xfrm>
            <a:off x="7214212" y="5966588"/>
            <a:ext cx="1149426" cy="584775"/>
          </a:xfrm>
          <a:prstGeom prst="rect">
            <a:avLst/>
          </a:prstGeom>
          <a:noFill/>
        </p:spPr>
        <p:txBody>
          <a:bodyPr wrap="square" rtlCol="0">
            <a:spAutoFit/>
          </a:bodyPr>
          <a:lstStyle/>
          <a:p>
            <a:r>
              <a:rPr lang="en-US" sz="1600" dirty="0" smtClean="0"/>
              <a:t>Two Tailed</a:t>
            </a:r>
          </a:p>
          <a:p>
            <a:r>
              <a:rPr lang="en-US" sz="1600" dirty="0" smtClean="0"/>
              <a:t>P=0.025</a:t>
            </a:r>
            <a:endParaRPr lang="en-US" sz="1600" dirty="0"/>
          </a:p>
        </p:txBody>
      </p:sp>
      <p:sp>
        <p:nvSpPr>
          <p:cNvPr id="24" name="TextBox 23"/>
          <p:cNvSpPr txBox="1"/>
          <p:nvPr/>
        </p:nvSpPr>
        <p:spPr>
          <a:xfrm>
            <a:off x="4267200" y="5966588"/>
            <a:ext cx="1149426" cy="584775"/>
          </a:xfrm>
          <a:prstGeom prst="rect">
            <a:avLst/>
          </a:prstGeom>
          <a:noFill/>
        </p:spPr>
        <p:txBody>
          <a:bodyPr wrap="square" rtlCol="0">
            <a:spAutoFit/>
          </a:bodyPr>
          <a:lstStyle/>
          <a:p>
            <a:r>
              <a:rPr lang="en-US" sz="1600" dirty="0" smtClean="0"/>
              <a:t>Two Tailed</a:t>
            </a:r>
          </a:p>
          <a:p>
            <a:r>
              <a:rPr lang="en-US" sz="1600" dirty="0" smtClean="0"/>
              <a:t>P=0.025</a:t>
            </a:r>
            <a:endParaRPr lang="en-US" sz="1600" dirty="0"/>
          </a:p>
        </p:txBody>
      </p:sp>
    </p:spTree>
    <p:extLst>
      <p:ext uri="{BB962C8B-B14F-4D97-AF65-F5344CB8AC3E}">
        <p14:creationId xmlns:p14="http://schemas.microsoft.com/office/powerpoint/2010/main" xmlns="" val="1950995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the appropriate inferential test of difference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637915500"/>
              </p:ext>
            </p:extLst>
          </p:nvPr>
        </p:nvGraphicFramePr>
        <p:xfrm>
          <a:off x="457200" y="1600200"/>
          <a:ext cx="76200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339558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on choosing Inferential tests of difference</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Related or Unrelated?</a:t>
            </a:r>
          </a:p>
          <a:p>
            <a:r>
              <a:rPr lang="en-US" dirty="0" smtClean="0"/>
              <a:t>If Repeated Measures Design: Related </a:t>
            </a:r>
          </a:p>
          <a:p>
            <a:r>
              <a:rPr lang="en-US" dirty="0" smtClean="0"/>
              <a:t>If Independent Samples Design: Unrelated</a:t>
            </a:r>
          </a:p>
          <a:p>
            <a:r>
              <a:rPr lang="en-US" dirty="0" smtClean="0"/>
              <a:t>If Matched Pairs Design: treat as related.</a:t>
            </a:r>
          </a:p>
          <a:p>
            <a:endParaRPr lang="en-US" dirty="0"/>
          </a:p>
          <a:p>
            <a:pPr marL="114300" indent="0">
              <a:buNone/>
            </a:pPr>
            <a:r>
              <a:rPr lang="en-US" dirty="0" smtClean="0"/>
              <a:t>Parametric or non-parametric?</a:t>
            </a:r>
          </a:p>
          <a:p>
            <a:r>
              <a:rPr lang="en-US" dirty="0" smtClean="0"/>
              <a:t>Use Parametric whenever possible…. More powerful in rejecting the null hypothesis (more sensitive)</a:t>
            </a:r>
          </a:p>
          <a:p>
            <a:r>
              <a:rPr lang="en-US" dirty="0" smtClean="0"/>
              <a:t>Data must meet the following assumptions to conduct parametric tests:</a:t>
            </a:r>
          </a:p>
          <a:p>
            <a:pPr lvl="1"/>
            <a:r>
              <a:rPr lang="en-US" dirty="0" smtClean="0"/>
              <a:t>Interval level data</a:t>
            </a:r>
          </a:p>
          <a:p>
            <a:pPr lvl="1"/>
            <a:r>
              <a:rPr lang="en-US" dirty="0" smtClean="0"/>
              <a:t>Normal distribution of data </a:t>
            </a:r>
          </a:p>
          <a:p>
            <a:pPr lvl="1"/>
            <a:r>
              <a:rPr lang="en-US" dirty="0" smtClean="0"/>
              <a:t>Homogeneity of variance</a:t>
            </a:r>
            <a:endParaRPr lang="en-US" dirty="0"/>
          </a:p>
        </p:txBody>
      </p:sp>
    </p:spTree>
    <p:extLst>
      <p:ext uri="{BB962C8B-B14F-4D97-AF65-F5344CB8AC3E}">
        <p14:creationId xmlns:p14="http://schemas.microsoft.com/office/powerpoint/2010/main" xmlns="" val="4414420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228</TotalTime>
  <Words>1060</Words>
  <Application>Microsoft Office PowerPoint</Application>
  <PresentationFormat>On-screen Show (4:3)</PresentationFormat>
  <Paragraphs>109</Paragraphs>
  <Slides>13</Slides>
  <Notes>8</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Adjacency</vt:lpstr>
      <vt:lpstr>Descriptive and Inferential Statistics for the Internal Assessment</vt:lpstr>
      <vt:lpstr>Descriptive and Inferential</vt:lpstr>
      <vt:lpstr>Measures of Central Tendency</vt:lpstr>
      <vt:lpstr>Measuring Dispersion</vt:lpstr>
      <vt:lpstr>Standard Deviation</vt:lpstr>
      <vt:lpstr>Inferential Statistics</vt:lpstr>
      <vt:lpstr>Inferential Statistics</vt:lpstr>
      <vt:lpstr>Choosing the appropriate inferential test of difference</vt:lpstr>
      <vt:lpstr>More on choosing Inferential tests of difference</vt:lpstr>
      <vt:lpstr>Understanding the tests of difference</vt:lpstr>
      <vt:lpstr>Non-parametric tests for ordinal level data </vt:lpstr>
      <vt:lpstr>Non-parametric tests for Nominal Data: Chi-square test</vt:lpstr>
      <vt:lpstr>Non-parametric tests for Nominal Data: Binomial Sign test</vt:lpstr>
    </vt:vector>
  </TitlesOfParts>
  <Company>Falls Church City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Descriptive and Inferential Statistics for the Internal Assessment</dc:title>
  <dc:creator>Falls Church City Schools</dc:creator>
  <cp:lastModifiedBy>sensharman</cp:lastModifiedBy>
  <cp:revision>29</cp:revision>
  <dcterms:created xsi:type="dcterms:W3CDTF">2012-12-08T19:24:49Z</dcterms:created>
  <dcterms:modified xsi:type="dcterms:W3CDTF">2012-12-12T20:35:10Z</dcterms:modified>
</cp:coreProperties>
</file>