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8" r:id="rId3"/>
    <p:sldId id="302" r:id="rId4"/>
    <p:sldId id="300" r:id="rId5"/>
    <p:sldId id="268" r:id="rId6"/>
    <p:sldId id="259" r:id="rId7"/>
    <p:sldId id="267" r:id="rId8"/>
    <p:sldId id="266" r:id="rId9"/>
    <p:sldId id="263" r:id="rId10"/>
    <p:sldId id="264" r:id="rId11"/>
    <p:sldId id="289" r:id="rId12"/>
    <p:sldId id="287" r:id="rId13"/>
    <p:sldId id="290" r:id="rId14"/>
    <p:sldId id="332" r:id="rId15"/>
    <p:sldId id="260" r:id="rId16"/>
    <p:sldId id="271" r:id="rId17"/>
    <p:sldId id="292" r:id="rId18"/>
    <p:sldId id="299" r:id="rId19"/>
    <p:sldId id="294" r:id="rId20"/>
    <p:sldId id="293" r:id="rId21"/>
    <p:sldId id="295" r:id="rId22"/>
    <p:sldId id="298" r:id="rId23"/>
    <p:sldId id="288" r:id="rId24"/>
    <p:sldId id="333" r:id="rId25"/>
    <p:sldId id="313" r:id="rId26"/>
    <p:sldId id="297" r:id="rId27"/>
    <p:sldId id="279" r:id="rId28"/>
    <p:sldId id="296" r:id="rId29"/>
    <p:sldId id="285" r:id="rId30"/>
    <p:sldId id="301" r:id="rId31"/>
    <p:sldId id="286" r:id="rId32"/>
    <p:sldId id="303" r:id="rId33"/>
    <p:sldId id="304" r:id="rId34"/>
    <p:sldId id="334" r:id="rId35"/>
    <p:sldId id="343" r:id="rId36"/>
    <p:sldId id="335" r:id="rId37"/>
    <p:sldId id="306" r:id="rId38"/>
    <p:sldId id="307" r:id="rId39"/>
    <p:sldId id="336" r:id="rId40"/>
    <p:sldId id="331" r:id="rId41"/>
    <p:sldId id="330" r:id="rId42"/>
    <p:sldId id="339" r:id="rId43"/>
    <p:sldId id="338" r:id="rId44"/>
    <p:sldId id="341" r:id="rId45"/>
    <p:sldId id="309" r:id="rId46"/>
    <p:sldId id="315" r:id="rId47"/>
    <p:sldId id="314" r:id="rId48"/>
    <p:sldId id="316" r:id="rId49"/>
    <p:sldId id="337" r:id="rId50"/>
    <p:sldId id="317" r:id="rId51"/>
    <p:sldId id="318" r:id="rId52"/>
    <p:sldId id="321" r:id="rId53"/>
    <p:sldId id="322" r:id="rId54"/>
    <p:sldId id="319" r:id="rId55"/>
    <p:sldId id="320" r:id="rId56"/>
    <p:sldId id="323" r:id="rId57"/>
    <p:sldId id="325" r:id="rId58"/>
    <p:sldId id="342" r:id="rId5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E42C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varScale="1">
        <p:scale>
          <a:sx n="58" d="100"/>
          <a:sy n="58" d="100"/>
        </p:scale>
        <p:origin x="312" y="7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s>
</file>

<file path=ppt/diagrams/_rels/data3.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image" Target="../media/image30.png"/></Relationships>
</file>

<file path=ppt/diagrams/_rels/drawing3.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image" Target="../media/image30.png"/></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093279D-3DE9-4695-BF98-25B913BE96E8}" type="doc">
      <dgm:prSet loTypeId="urn:microsoft.com/office/officeart/2005/8/layout/radial6" loCatId="cycle" qsTypeId="urn:microsoft.com/office/officeart/2005/8/quickstyle/simple1" qsCatId="simple" csTypeId="urn:microsoft.com/office/officeart/2005/8/colors/colorful1" csCatId="colorful" phldr="1"/>
      <dgm:spPr/>
      <dgm:t>
        <a:bodyPr/>
        <a:lstStyle/>
        <a:p>
          <a:endParaRPr lang="en-US"/>
        </a:p>
      </dgm:t>
    </dgm:pt>
    <dgm:pt modelId="{09003322-A7E8-4296-A008-1B5B7F5FA0E6}">
      <dgm:prSet phldrT="[Text]"/>
      <dgm:spPr>
        <a:ln>
          <a:solidFill>
            <a:schemeClr val="tx1"/>
          </a:solidFill>
        </a:ln>
      </dgm:spPr>
      <dgm:t>
        <a:bodyPr/>
        <a:lstStyle/>
        <a:p>
          <a:r>
            <a:rPr lang="en-US" b="1" dirty="0" smtClean="0">
              <a:solidFill>
                <a:schemeClr val="tx1"/>
              </a:solidFill>
            </a:rPr>
            <a:t>Affirming identity and building self-esteem</a:t>
          </a:r>
          <a:endParaRPr lang="en-US" b="1" dirty="0">
            <a:solidFill>
              <a:schemeClr val="tx1"/>
            </a:solidFill>
          </a:endParaRPr>
        </a:p>
      </dgm:t>
    </dgm:pt>
    <dgm:pt modelId="{63061A00-A473-4C21-9CF1-40358147458A}" type="parTrans" cxnId="{19956563-65B3-4BC3-97AD-EE4858592D80}">
      <dgm:prSet/>
      <dgm:spPr/>
      <dgm:t>
        <a:bodyPr/>
        <a:lstStyle/>
        <a:p>
          <a:endParaRPr lang="en-US"/>
        </a:p>
      </dgm:t>
    </dgm:pt>
    <dgm:pt modelId="{BFD0D53C-6512-4D3D-8896-B82EFAFD18AB}" type="sibTrans" cxnId="{19956563-65B3-4BC3-97AD-EE4858592D80}">
      <dgm:prSet/>
      <dgm:spPr/>
      <dgm:t>
        <a:bodyPr/>
        <a:lstStyle/>
        <a:p>
          <a:endParaRPr lang="en-US"/>
        </a:p>
      </dgm:t>
    </dgm:pt>
    <dgm:pt modelId="{1F9BED65-881C-4246-85D0-26D74F360621}">
      <dgm:prSet phldrT="[Text]" custT="1"/>
      <dgm:spPr>
        <a:ln>
          <a:solidFill>
            <a:schemeClr val="tx1"/>
          </a:solidFill>
        </a:ln>
      </dgm:spPr>
      <dgm:t>
        <a:bodyPr/>
        <a:lstStyle/>
        <a:p>
          <a:r>
            <a:rPr lang="en-US" sz="1600" b="1" dirty="0" smtClean="0">
              <a:solidFill>
                <a:schemeClr val="tx1"/>
              </a:solidFill>
            </a:rPr>
            <a:t>Valuing prior knowledge</a:t>
          </a:r>
        </a:p>
        <a:p>
          <a:r>
            <a:rPr lang="en-US" sz="1600" b="1" dirty="0" smtClean="0">
              <a:solidFill>
                <a:schemeClr val="tx1"/>
              </a:solidFill>
            </a:rPr>
            <a:t>(Schema)</a:t>
          </a:r>
          <a:endParaRPr lang="en-US" sz="1600" b="1" dirty="0">
            <a:solidFill>
              <a:schemeClr val="tx1"/>
            </a:solidFill>
          </a:endParaRPr>
        </a:p>
      </dgm:t>
    </dgm:pt>
    <dgm:pt modelId="{F00390A7-6161-4436-B064-FEE552EB2FC0}" type="parTrans" cxnId="{D661A60C-C0F4-468B-9E3A-41F491E84572}">
      <dgm:prSet/>
      <dgm:spPr/>
      <dgm:t>
        <a:bodyPr/>
        <a:lstStyle/>
        <a:p>
          <a:endParaRPr lang="en-US"/>
        </a:p>
      </dgm:t>
    </dgm:pt>
    <dgm:pt modelId="{9FE1CA43-EF10-423A-85F4-1393E9D51BD9}" type="sibTrans" cxnId="{D661A60C-C0F4-468B-9E3A-41F491E84572}">
      <dgm:prSet/>
      <dgm:spPr>
        <a:solidFill>
          <a:schemeClr val="accent2"/>
        </a:solidFill>
      </dgm:spPr>
      <dgm:t>
        <a:bodyPr/>
        <a:lstStyle/>
        <a:p>
          <a:endParaRPr lang="en-US"/>
        </a:p>
      </dgm:t>
    </dgm:pt>
    <dgm:pt modelId="{05ECB22A-C7EB-46BF-B929-CBDD1EE1360D}">
      <dgm:prSet phldrT="[Text]" custT="1"/>
      <dgm:spPr>
        <a:ln>
          <a:solidFill>
            <a:schemeClr val="tx1"/>
          </a:solidFill>
        </a:ln>
      </dgm:spPr>
      <dgm:t>
        <a:bodyPr/>
        <a:lstStyle/>
        <a:p>
          <a:r>
            <a:rPr lang="en-US" sz="1600" b="1" dirty="0" smtClean="0">
              <a:solidFill>
                <a:schemeClr val="tx1"/>
              </a:solidFill>
            </a:rPr>
            <a:t>Scaffolding</a:t>
          </a:r>
          <a:endParaRPr lang="en-US" sz="1600" b="1" dirty="0">
            <a:solidFill>
              <a:schemeClr val="tx1"/>
            </a:solidFill>
          </a:endParaRPr>
        </a:p>
      </dgm:t>
    </dgm:pt>
    <dgm:pt modelId="{7C81344A-3AFF-4603-BE78-107DE49D6C7E}" type="parTrans" cxnId="{FD1A173F-7462-4BE1-A262-D0B021C1831B}">
      <dgm:prSet/>
      <dgm:spPr/>
      <dgm:t>
        <a:bodyPr/>
        <a:lstStyle/>
        <a:p>
          <a:endParaRPr lang="en-US"/>
        </a:p>
      </dgm:t>
    </dgm:pt>
    <dgm:pt modelId="{05D25B1B-696D-4AD5-9303-5F50422F2921}" type="sibTrans" cxnId="{FD1A173F-7462-4BE1-A262-D0B021C1831B}">
      <dgm:prSet/>
      <dgm:spPr/>
      <dgm:t>
        <a:bodyPr/>
        <a:lstStyle/>
        <a:p>
          <a:endParaRPr lang="en-US"/>
        </a:p>
      </dgm:t>
    </dgm:pt>
    <dgm:pt modelId="{122663CA-67B1-4B1D-B341-25AE34C0EF69}">
      <dgm:prSet phldrT="[Text]"/>
      <dgm:spPr>
        <a:ln>
          <a:solidFill>
            <a:schemeClr val="tx1"/>
          </a:solidFill>
        </a:ln>
      </dgm:spPr>
      <dgm:t>
        <a:bodyPr/>
        <a:lstStyle/>
        <a:p>
          <a:r>
            <a:rPr lang="en-US" b="1" dirty="0" smtClean="0">
              <a:solidFill>
                <a:schemeClr val="tx1"/>
              </a:solidFill>
            </a:rPr>
            <a:t>Extending Learning</a:t>
          </a:r>
          <a:endParaRPr lang="en-US" b="1" dirty="0">
            <a:solidFill>
              <a:schemeClr val="tx1"/>
            </a:solidFill>
          </a:endParaRPr>
        </a:p>
      </dgm:t>
    </dgm:pt>
    <dgm:pt modelId="{A3F102B5-C303-4D9A-AA4A-CDF887F575F0}" type="parTrans" cxnId="{3E4B7A60-2A47-4E01-A328-BBEF7E10388E}">
      <dgm:prSet/>
      <dgm:spPr/>
      <dgm:t>
        <a:bodyPr/>
        <a:lstStyle/>
        <a:p>
          <a:endParaRPr lang="en-US"/>
        </a:p>
      </dgm:t>
    </dgm:pt>
    <dgm:pt modelId="{5B6A2CBC-7C1B-4E23-99EF-58727B8CC277}" type="sibTrans" cxnId="{3E4B7A60-2A47-4E01-A328-BBEF7E10388E}">
      <dgm:prSet/>
      <dgm:spPr/>
      <dgm:t>
        <a:bodyPr/>
        <a:lstStyle/>
        <a:p>
          <a:endParaRPr lang="en-US"/>
        </a:p>
      </dgm:t>
    </dgm:pt>
    <dgm:pt modelId="{F476F6F9-F917-43EE-B05E-3B19DF873F18}" type="pres">
      <dgm:prSet presAssocID="{B093279D-3DE9-4695-BF98-25B913BE96E8}" presName="Name0" presStyleCnt="0">
        <dgm:presLayoutVars>
          <dgm:chMax val="1"/>
          <dgm:dir/>
          <dgm:animLvl val="ctr"/>
          <dgm:resizeHandles val="exact"/>
        </dgm:presLayoutVars>
      </dgm:prSet>
      <dgm:spPr/>
      <dgm:t>
        <a:bodyPr/>
        <a:lstStyle/>
        <a:p>
          <a:endParaRPr lang="en-US"/>
        </a:p>
      </dgm:t>
    </dgm:pt>
    <dgm:pt modelId="{D72C5E78-029A-4223-A479-6F2BB5546F02}" type="pres">
      <dgm:prSet presAssocID="{09003322-A7E8-4296-A008-1B5B7F5FA0E6}" presName="centerShape" presStyleLbl="node0" presStyleIdx="0" presStyleCnt="1" custLinFactNeighborX="-314" custLinFactNeighborY="-773"/>
      <dgm:spPr/>
      <dgm:t>
        <a:bodyPr/>
        <a:lstStyle/>
        <a:p>
          <a:endParaRPr lang="en-US"/>
        </a:p>
      </dgm:t>
    </dgm:pt>
    <dgm:pt modelId="{4C9E785F-2418-44A9-9FEC-7FC9E584818C}" type="pres">
      <dgm:prSet presAssocID="{1F9BED65-881C-4246-85D0-26D74F360621}" presName="node" presStyleLbl="node1" presStyleIdx="0" presStyleCnt="3">
        <dgm:presLayoutVars>
          <dgm:bulletEnabled val="1"/>
        </dgm:presLayoutVars>
      </dgm:prSet>
      <dgm:spPr/>
      <dgm:t>
        <a:bodyPr/>
        <a:lstStyle/>
        <a:p>
          <a:endParaRPr lang="en-US"/>
        </a:p>
      </dgm:t>
    </dgm:pt>
    <dgm:pt modelId="{4B1AFA63-9AD4-4122-8B9A-0AB3E1A482A5}" type="pres">
      <dgm:prSet presAssocID="{1F9BED65-881C-4246-85D0-26D74F360621}" presName="dummy" presStyleCnt="0"/>
      <dgm:spPr/>
    </dgm:pt>
    <dgm:pt modelId="{2F43FF0B-7349-4A10-850F-085F7799FDB8}" type="pres">
      <dgm:prSet presAssocID="{9FE1CA43-EF10-423A-85F4-1393E9D51BD9}" presName="sibTrans" presStyleLbl="sibTrans2D1" presStyleIdx="0" presStyleCnt="3"/>
      <dgm:spPr/>
      <dgm:t>
        <a:bodyPr/>
        <a:lstStyle/>
        <a:p>
          <a:endParaRPr lang="en-US"/>
        </a:p>
      </dgm:t>
    </dgm:pt>
    <dgm:pt modelId="{034ADE42-7774-48B8-8BD0-E39A426984E1}" type="pres">
      <dgm:prSet presAssocID="{05ECB22A-C7EB-46BF-B929-CBDD1EE1360D}" presName="node" presStyleLbl="node1" presStyleIdx="1" presStyleCnt="3">
        <dgm:presLayoutVars>
          <dgm:bulletEnabled val="1"/>
        </dgm:presLayoutVars>
      </dgm:prSet>
      <dgm:spPr/>
      <dgm:t>
        <a:bodyPr/>
        <a:lstStyle/>
        <a:p>
          <a:endParaRPr lang="en-US"/>
        </a:p>
      </dgm:t>
    </dgm:pt>
    <dgm:pt modelId="{4E1016C7-DC8E-4A56-98B9-5639B466F2FE}" type="pres">
      <dgm:prSet presAssocID="{05ECB22A-C7EB-46BF-B929-CBDD1EE1360D}" presName="dummy" presStyleCnt="0"/>
      <dgm:spPr/>
    </dgm:pt>
    <dgm:pt modelId="{A273B75D-BE6B-4595-BF30-C67EA3777E59}" type="pres">
      <dgm:prSet presAssocID="{05D25B1B-696D-4AD5-9303-5F50422F2921}" presName="sibTrans" presStyleLbl="sibTrans2D1" presStyleIdx="1" presStyleCnt="3"/>
      <dgm:spPr/>
      <dgm:t>
        <a:bodyPr/>
        <a:lstStyle/>
        <a:p>
          <a:endParaRPr lang="en-US"/>
        </a:p>
      </dgm:t>
    </dgm:pt>
    <dgm:pt modelId="{11983D75-9795-4F25-A68A-12076E3DD767}" type="pres">
      <dgm:prSet presAssocID="{122663CA-67B1-4B1D-B341-25AE34C0EF69}" presName="node" presStyleLbl="node1" presStyleIdx="2" presStyleCnt="3">
        <dgm:presLayoutVars>
          <dgm:bulletEnabled val="1"/>
        </dgm:presLayoutVars>
      </dgm:prSet>
      <dgm:spPr/>
      <dgm:t>
        <a:bodyPr/>
        <a:lstStyle/>
        <a:p>
          <a:endParaRPr lang="en-US"/>
        </a:p>
      </dgm:t>
    </dgm:pt>
    <dgm:pt modelId="{639B0686-E450-4B92-B7F8-888C0AF80C88}" type="pres">
      <dgm:prSet presAssocID="{122663CA-67B1-4B1D-B341-25AE34C0EF69}" presName="dummy" presStyleCnt="0"/>
      <dgm:spPr/>
    </dgm:pt>
    <dgm:pt modelId="{7BB54398-4685-481E-93C6-C56299B95C3C}" type="pres">
      <dgm:prSet presAssocID="{5B6A2CBC-7C1B-4E23-99EF-58727B8CC277}" presName="sibTrans" presStyleLbl="sibTrans2D1" presStyleIdx="2" presStyleCnt="3"/>
      <dgm:spPr/>
      <dgm:t>
        <a:bodyPr/>
        <a:lstStyle/>
        <a:p>
          <a:endParaRPr lang="en-US"/>
        </a:p>
      </dgm:t>
    </dgm:pt>
  </dgm:ptLst>
  <dgm:cxnLst>
    <dgm:cxn modelId="{3E4B7A60-2A47-4E01-A328-BBEF7E10388E}" srcId="{09003322-A7E8-4296-A008-1B5B7F5FA0E6}" destId="{122663CA-67B1-4B1D-B341-25AE34C0EF69}" srcOrd="2" destOrd="0" parTransId="{A3F102B5-C303-4D9A-AA4A-CDF887F575F0}" sibTransId="{5B6A2CBC-7C1B-4E23-99EF-58727B8CC277}"/>
    <dgm:cxn modelId="{DF468A14-8966-4E22-B222-86F94C5E808E}" type="presOf" srcId="{B093279D-3DE9-4695-BF98-25B913BE96E8}" destId="{F476F6F9-F917-43EE-B05E-3B19DF873F18}" srcOrd="0" destOrd="0" presId="urn:microsoft.com/office/officeart/2005/8/layout/radial6"/>
    <dgm:cxn modelId="{C4ED1618-1CE5-4990-87BC-301C620E5679}" type="presOf" srcId="{09003322-A7E8-4296-A008-1B5B7F5FA0E6}" destId="{D72C5E78-029A-4223-A479-6F2BB5546F02}" srcOrd="0" destOrd="0" presId="urn:microsoft.com/office/officeart/2005/8/layout/radial6"/>
    <dgm:cxn modelId="{BA6902D9-0FC4-4D46-8FF1-879E4B6F2EBE}" type="presOf" srcId="{122663CA-67B1-4B1D-B341-25AE34C0EF69}" destId="{11983D75-9795-4F25-A68A-12076E3DD767}" srcOrd="0" destOrd="0" presId="urn:microsoft.com/office/officeart/2005/8/layout/radial6"/>
    <dgm:cxn modelId="{93F62770-FD01-4D14-BCA9-0289FDFD0D94}" type="presOf" srcId="{05ECB22A-C7EB-46BF-B929-CBDD1EE1360D}" destId="{034ADE42-7774-48B8-8BD0-E39A426984E1}" srcOrd="0" destOrd="0" presId="urn:microsoft.com/office/officeart/2005/8/layout/radial6"/>
    <dgm:cxn modelId="{8EFDB1C3-8F11-4DAD-9E30-1923D6770CCD}" type="presOf" srcId="{9FE1CA43-EF10-423A-85F4-1393E9D51BD9}" destId="{2F43FF0B-7349-4A10-850F-085F7799FDB8}" srcOrd="0" destOrd="0" presId="urn:microsoft.com/office/officeart/2005/8/layout/radial6"/>
    <dgm:cxn modelId="{15BB7F51-5220-431B-BDB2-83A941196CF2}" type="presOf" srcId="{05D25B1B-696D-4AD5-9303-5F50422F2921}" destId="{A273B75D-BE6B-4595-BF30-C67EA3777E59}" srcOrd="0" destOrd="0" presId="urn:microsoft.com/office/officeart/2005/8/layout/radial6"/>
    <dgm:cxn modelId="{3CF411A6-CB1C-4753-8B9F-2272B1EF5502}" type="presOf" srcId="{1F9BED65-881C-4246-85D0-26D74F360621}" destId="{4C9E785F-2418-44A9-9FEC-7FC9E584818C}" srcOrd="0" destOrd="0" presId="urn:microsoft.com/office/officeart/2005/8/layout/radial6"/>
    <dgm:cxn modelId="{FD1A173F-7462-4BE1-A262-D0B021C1831B}" srcId="{09003322-A7E8-4296-A008-1B5B7F5FA0E6}" destId="{05ECB22A-C7EB-46BF-B929-CBDD1EE1360D}" srcOrd="1" destOrd="0" parTransId="{7C81344A-3AFF-4603-BE78-107DE49D6C7E}" sibTransId="{05D25B1B-696D-4AD5-9303-5F50422F2921}"/>
    <dgm:cxn modelId="{D661A60C-C0F4-468B-9E3A-41F491E84572}" srcId="{09003322-A7E8-4296-A008-1B5B7F5FA0E6}" destId="{1F9BED65-881C-4246-85D0-26D74F360621}" srcOrd="0" destOrd="0" parTransId="{F00390A7-6161-4436-B064-FEE552EB2FC0}" sibTransId="{9FE1CA43-EF10-423A-85F4-1393E9D51BD9}"/>
    <dgm:cxn modelId="{E65E691E-396A-4E5D-A69D-AE57E4E03EDD}" type="presOf" srcId="{5B6A2CBC-7C1B-4E23-99EF-58727B8CC277}" destId="{7BB54398-4685-481E-93C6-C56299B95C3C}" srcOrd="0" destOrd="0" presId="urn:microsoft.com/office/officeart/2005/8/layout/radial6"/>
    <dgm:cxn modelId="{19956563-65B3-4BC3-97AD-EE4858592D80}" srcId="{B093279D-3DE9-4695-BF98-25B913BE96E8}" destId="{09003322-A7E8-4296-A008-1B5B7F5FA0E6}" srcOrd="0" destOrd="0" parTransId="{63061A00-A473-4C21-9CF1-40358147458A}" sibTransId="{BFD0D53C-6512-4D3D-8896-B82EFAFD18AB}"/>
    <dgm:cxn modelId="{E43A8855-9CDB-4F7E-AEC2-0536CCCDA6C0}" type="presParOf" srcId="{F476F6F9-F917-43EE-B05E-3B19DF873F18}" destId="{D72C5E78-029A-4223-A479-6F2BB5546F02}" srcOrd="0" destOrd="0" presId="urn:microsoft.com/office/officeart/2005/8/layout/radial6"/>
    <dgm:cxn modelId="{8C00E81D-8A43-46AE-A9B9-052D9FE0126D}" type="presParOf" srcId="{F476F6F9-F917-43EE-B05E-3B19DF873F18}" destId="{4C9E785F-2418-44A9-9FEC-7FC9E584818C}" srcOrd="1" destOrd="0" presId="urn:microsoft.com/office/officeart/2005/8/layout/radial6"/>
    <dgm:cxn modelId="{4EE5807F-9520-43C5-8701-9224E590EEC2}" type="presParOf" srcId="{F476F6F9-F917-43EE-B05E-3B19DF873F18}" destId="{4B1AFA63-9AD4-4122-8B9A-0AB3E1A482A5}" srcOrd="2" destOrd="0" presId="urn:microsoft.com/office/officeart/2005/8/layout/radial6"/>
    <dgm:cxn modelId="{7A82FBB8-538B-47E9-B629-8870A3AD0853}" type="presParOf" srcId="{F476F6F9-F917-43EE-B05E-3B19DF873F18}" destId="{2F43FF0B-7349-4A10-850F-085F7799FDB8}" srcOrd="3" destOrd="0" presId="urn:microsoft.com/office/officeart/2005/8/layout/radial6"/>
    <dgm:cxn modelId="{7E306855-7836-4069-9E4B-C328633EFE22}" type="presParOf" srcId="{F476F6F9-F917-43EE-B05E-3B19DF873F18}" destId="{034ADE42-7774-48B8-8BD0-E39A426984E1}" srcOrd="4" destOrd="0" presId="urn:microsoft.com/office/officeart/2005/8/layout/radial6"/>
    <dgm:cxn modelId="{8F31082D-C43C-4EC7-95FF-0E35D6B9552D}" type="presParOf" srcId="{F476F6F9-F917-43EE-B05E-3B19DF873F18}" destId="{4E1016C7-DC8E-4A56-98B9-5639B466F2FE}" srcOrd="5" destOrd="0" presId="urn:microsoft.com/office/officeart/2005/8/layout/radial6"/>
    <dgm:cxn modelId="{2B3BF2DA-72A4-465A-97E4-A190C88BC6A8}" type="presParOf" srcId="{F476F6F9-F917-43EE-B05E-3B19DF873F18}" destId="{A273B75D-BE6B-4595-BF30-C67EA3777E59}" srcOrd="6" destOrd="0" presId="urn:microsoft.com/office/officeart/2005/8/layout/radial6"/>
    <dgm:cxn modelId="{99300EC1-230C-4392-B2A8-D846A8C1CE56}" type="presParOf" srcId="{F476F6F9-F917-43EE-B05E-3B19DF873F18}" destId="{11983D75-9795-4F25-A68A-12076E3DD767}" srcOrd="7" destOrd="0" presId="urn:microsoft.com/office/officeart/2005/8/layout/radial6"/>
    <dgm:cxn modelId="{B5E2E33A-2BEA-4747-AE60-1489B7ADC4A3}" type="presParOf" srcId="{F476F6F9-F917-43EE-B05E-3B19DF873F18}" destId="{639B0686-E450-4B92-B7F8-888C0AF80C88}" srcOrd="8" destOrd="0" presId="urn:microsoft.com/office/officeart/2005/8/layout/radial6"/>
    <dgm:cxn modelId="{4D44C920-EC84-45CD-9768-C2BF5C78E023}" type="presParOf" srcId="{F476F6F9-F917-43EE-B05E-3B19DF873F18}" destId="{7BB54398-4685-481E-93C6-C56299B95C3C}" srcOrd="9" destOrd="0" presId="urn:microsoft.com/office/officeart/2005/8/layout/radial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276EC5AD-C06B-49DA-96A1-C4DB77B53BCC}" type="doc">
      <dgm:prSet loTypeId="urn:microsoft.com/office/officeart/2005/8/layout/gear1" loCatId="relationship" qsTypeId="urn:microsoft.com/office/officeart/2005/8/quickstyle/simple1" qsCatId="simple" csTypeId="urn:microsoft.com/office/officeart/2005/8/colors/accent0_1" csCatId="mainScheme" phldr="1"/>
      <dgm:spPr/>
    </dgm:pt>
    <dgm:pt modelId="{0F55BD57-C7E4-4813-A041-631A7E6EAB0C}">
      <dgm:prSet phldrT="[Text]" custT="1"/>
      <dgm:spPr>
        <a:solidFill>
          <a:srgbClr val="92D050"/>
        </a:solidFill>
        <a:ln>
          <a:solidFill>
            <a:schemeClr val="tx1"/>
          </a:solidFill>
        </a:ln>
      </dgm:spPr>
      <dgm:t>
        <a:bodyPr/>
        <a:lstStyle/>
        <a:p>
          <a:r>
            <a:rPr lang="en-US" sz="1400" b="1" dirty="0" smtClean="0"/>
            <a:t>Common Unit Planning</a:t>
          </a:r>
          <a:endParaRPr lang="en-US" sz="1400" b="1" dirty="0"/>
        </a:p>
      </dgm:t>
    </dgm:pt>
    <dgm:pt modelId="{EAA5560F-FD97-4E4D-BDCE-4D7ABF3006E1}" type="parTrans" cxnId="{7D5CB656-8B62-4A58-B381-5C6C893B4F2E}">
      <dgm:prSet/>
      <dgm:spPr/>
      <dgm:t>
        <a:bodyPr/>
        <a:lstStyle/>
        <a:p>
          <a:endParaRPr lang="en-US"/>
        </a:p>
      </dgm:t>
    </dgm:pt>
    <dgm:pt modelId="{9680AAF1-1714-4437-90A9-941F7C1AF84B}" type="sibTrans" cxnId="{7D5CB656-8B62-4A58-B381-5C6C893B4F2E}">
      <dgm:prSet/>
      <dgm:spPr>
        <a:solidFill>
          <a:srgbClr val="FF0000"/>
        </a:solidFill>
      </dgm:spPr>
      <dgm:t>
        <a:bodyPr/>
        <a:lstStyle/>
        <a:p>
          <a:endParaRPr lang="en-US"/>
        </a:p>
      </dgm:t>
    </dgm:pt>
    <dgm:pt modelId="{D92380DB-FAEF-4308-94E5-3C991FC38826}">
      <dgm:prSet phldrT="[Text]" custT="1"/>
      <dgm:spPr>
        <a:solidFill>
          <a:srgbClr val="00B0F0"/>
        </a:solidFill>
      </dgm:spPr>
      <dgm:t>
        <a:bodyPr/>
        <a:lstStyle/>
        <a:p>
          <a:r>
            <a:rPr lang="en-US" sz="1400" b="1" dirty="0" smtClean="0"/>
            <a:t>Interventions</a:t>
          </a:r>
          <a:endParaRPr lang="en-US" sz="1400" b="1" dirty="0"/>
        </a:p>
      </dgm:t>
    </dgm:pt>
    <dgm:pt modelId="{77FC8947-A518-4492-BC5A-6025291F766B}" type="parTrans" cxnId="{663E5E84-2412-454D-AF3F-9856D72A383F}">
      <dgm:prSet/>
      <dgm:spPr/>
      <dgm:t>
        <a:bodyPr/>
        <a:lstStyle/>
        <a:p>
          <a:endParaRPr lang="en-US"/>
        </a:p>
      </dgm:t>
    </dgm:pt>
    <dgm:pt modelId="{1D10E424-A98D-4EC4-9021-C3518DC96ACB}" type="sibTrans" cxnId="{663E5E84-2412-454D-AF3F-9856D72A383F}">
      <dgm:prSet/>
      <dgm:spPr>
        <a:solidFill>
          <a:srgbClr val="FF0000"/>
        </a:solidFill>
      </dgm:spPr>
      <dgm:t>
        <a:bodyPr/>
        <a:lstStyle/>
        <a:p>
          <a:endParaRPr lang="en-US"/>
        </a:p>
      </dgm:t>
    </dgm:pt>
    <dgm:pt modelId="{E3B00317-9442-4E94-9653-F82027168539}">
      <dgm:prSet phldrT="[Text]"/>
      <dgm:spPr>
        <a:solidFill>
          <a:srgbClr val="FFFF00"/>
        </a:solidFill>
      </dgm:spPr>
      <dgm:t>
        <a:bodyPr/>
        <a:lstStyle/>
        <a:p>
          <a:r>
            <a:rPr lang="en-US" b="1" dirty="0" smtClean="0"/>
            <a:t>Common Assessments</a:t>
          </a:r>
          <a:endParaRPr lang="en-US" b="1" dirty="0"/>
        </a:p>
      </dgm:t>
    </dgm:pt>
    <dgm:pt modelId="{3C4E4349-0455-43AA-B529-F2FAB6281587}" type="parTrans" cxnId="{3FA6EB04-1BB8-4B83-A9EE-80AA7BAE90D5}">
      <dgm:prSet/>
      <dgm:spPr/>
      <dgm:t>
        <a:bodyPr/>
        <a:lstStyle/>
        <a:p>
          <a:endParaRPr lang="en-US"/>
        </a:p>
      </dgm:t>
    </dgm:pt>
    <dgm:pt modelId="{A89F7196-1EDC-4FD1-83C7-986C9335DBF3}" type="sibTrans" cxnId="{3FA6EB04-1BB8-4B83-A9EE-80AA7BAE90D5}">
      <dgm:prSet/>
      <dgm:spPr>
        <a:solidFill>
          <a:srgbClr val="FF0000"/>
        </a:solidFill>
      </dgm:spPr>
      <dgm:t>
        <a:bodyPr/>
        <a:lstStyle/>
        <a:p>
          <a:endParaRPr lang="en-US"/>
        </a:p>
      </dgm:t>
    </dgm:pt>
    <dgm:pt modelId="{87EB4554-B781-409C-8FB0-88F47301DAC3}" type="pres">
      <dgm:prSet presAssocID="{276EC5AD-C06B-49DA-96A1-C4DB77B53BCC}" presName="composite" presStyleCnt="0">
        <dgm:presLayoutVars>
          <dgm:chMax val="3"/>
          <dgm:animLvl val="lvl"/>
          <dgm:resizeHandles val="exact"/>
        </dgm:presLayoutVars>
      </dgm:prSet>
      <dgm:spPr/>
    </dgm:pt>
    <dgm:pt modelId="{B45D1668-22A2-4827-9D8B-1657C6C3690E}" type="pres">
      <dgm:prSet presAssocID="{0F55BD57-C7E4-4813-A041-631A7E6EAB0C}" presName="gear1" presStyleLbl="node1" presStyleIdx="0" presStyleCnt="3">
        <dgm:presLayoutVars>
          <dgm:chMax val="1"/>
          <dgm:bulletEnabled val="1"/>
        </dgm:presLayoutVars>
      </dgm:prSet>
      <dgm:spPr/>
      <dgm:t>
        <a:bodyPr/>
        <a:lstStyle/>
        <a:p>
          <a:endParaRPr lang="en-US"/>
        </a:p>
      </dgm:t>
    </dgm:pt>
    <dgm:pt modelId="{A1C41959-4541-4652-8B0C-366287FD149D}" type="pres">
      <dgm:prSet presAssocID="{0F55BD57-C7E4-4813-A041-631A7E6EAB0C}" presName="gear1srcNode" presStyleLbl="node1" presStyleIdx="0" presStyleCnt="3"/>
      <dgm:spPr/>
      <dgm:t>
        <a:bodyPr/>
        <a:lstStyle/>
        <a:p>
          <a:endParaRPr lang="en-US"/>
        </a:p>
      </dgm:t>
    </dgm:pt>
    <dgm:pt modelId="{F08E2616-A82A-46E9-A1B8-0AA3099B4668}" type="pres">
      <dgm:prSet presAssocID="{0F55BD57-C7E4-4813-A041-631A7E6EAB0C}" presName="gear1dstNode" presStyleLbl="node1" presStyleIdx="0" presStyleCnt="3"/>
      <dgm:spPr/>
      <dgm:t>
        <a:bodyPr/>
        <a:lstStyle/>
        <a:p>
          <a:endParaRPr lang="en-US"/>
        </a:p>
      </dgm:t>
    </dgm:pt>
    <dgm:pt modelId="{24462D66-16A0-4BD8-9F14-4AEFF2805453}" type="pres">
      <dgm:prSet presAssocID="{D92380DB-FAEF-4308-94E5-3C991FC38826}" presName="gear2" presStyleLbl="node1" presStyleIdx="1" presStyleCnt="3" custScaleX="118640" custScaleY="110646" custLinFactNeighborX="3670" custLinFactNeighborY="917">
        <dgm:presLayoutVars>
          <dgm:chMax val="1"/>
          <dgm:bulletEnabled val="1"/>
        </dgm:presLayoutVars>
      </dgm:prSet>
      <dgm:spPr/>
      <dgm:t>
        <a:bodyPr/>
        <a:lstStyle/>
        <a:p>
          <a:endParaRPr lang="en-US"/>
        </a:p>
      </dgm:t>
    </dgm:pt>
    <dgm:pt modelId="{5EE2D033-1D79-4162-8AE2-8914305C1C90}" type="pres">
      <dgm:prSet presAssocID="{D92380DB-FAEF-4308-94E5-3C991FC38826}" presName="gear2srcNode" presStyleLbl="node1" presStyleIdx="1" presStyleCnt="3"/>
      <dgm:spPr/>
      <dgm:t>
        <a:bodyPr/>
        <a:lstStyle/>
        <a:p>
          <a:endParaRPr lang="en-US"/>
        </a:p>
      </dgm:t>
    </dgm:pt>
    <dgm:pt modelId="{21778B1C-5C2D-4A67-B7C7-4FF8E464062D}" type="pres">
      <dgm:prSet presAssocID="{D92380DB-FAEF-4308-94E5-3C991FC38826}" presName="gear2dstNode" presStyleLbl="node1" presStyleIdx="1" presStyleCnt="3"/>
      <dgm:spPr/>
      <dgm:t>
        <a:bodyPr/>
        <a:lstStyle/>
        <a:p>
          <a:endParaRPr lang="en-US"/>
        </a:p>
      </dgm:t>
    </dgm:pt>
    <dgm:pt modelId="{2E403718-AA2A-4FFF-913E-7E43833D07A6}" type="pres">
      <dgm:prSet presAssocID="{E3B00317-9442-4E94-9653-F82027168539}" presName="gear3" presStyleLbl="node1" presStyleIdx="2" presStyleCnt="3" custScaleX="112348" custScaleY="110265" custLinFactNeighborX="6116" custLinFactNeighborY="3059"/>
      <dgm:spPr/>
      <dgm:t>
        <a:bodyPr/>
        <a:lstStyle/>
        <a:p>
          <a:endParaRPr lang="en-US"/>
        </a:p>
      </dgm:t>
    </dgm:pt>
    <dgm:pt modelId="{7B423DD0-3FE0-4E9F-80A2-B8D8B0D67FBC}" type="pres">
      <dgm:prSet presAssocID="{E3B00317-9442-4E94-9653-F82027168539}" presName="gear3tx" presStyleLbl="node1" presStyleIdx="2" presStyleCnt="3">
        <dgm:presLayoutVars>
          <dgm:chMax val="1"/>
          <dgm:bulletEnabled val="1"/>
        </dgm:presLayoutVars>
      </dgm:prSet>
      <dgm:spPr/>
      <dgm:t>
        <a:bodyPr/>
        <a:lstStyle/>
        <a:p>
          <a:endParaRPr lang="en-US"/>
        </a:p>
      </dgm:t>
    </dgm:pt>
    <dgm:pt modelId="{E3A4CB9B-C0A2-4EC4-9B38-18B90DC5FBF1}" type="pres">
      <dgm:prSet presAssocID="{E3B00317-9442-4E94-9653-F82027168539}" presName="gear3srcNode" presStyleLbl="node1" presStyleIdx="2" presStyleCnt="3"/>
      <dgm:spPr/>
      <dgm:t>
        <a:bodyPr/>
        <a:lstStyle/>
        <a:p>
          <a:endParaRPr lang="en-US"/>
        </a:p>
      </dgm:t>
    </dgm:pt>
    <dgm:pt modelId="{A4E22CC3-95FB-4323-AD15-065E8584465F}" type="pres">
      <dgm:prSet presAssocID="{E3B00317-9442-4E94-9653-F82027168539}" presName="gear3dstNode" presStyleLbl="node1" presStyleIdx="2" presStyleCnt="3"/>
      <dgm:spPr/>
      <dgm:t>
        <a:bodyPr/>
        <a:lstStyle/>
        <a:p>
          <a:endParaRPr lang="en-US"/>
        </a:p>
      </dgm:t>
    </dgm:pt>
    <dgm:pt modelId="{602BCE22-DB06-48D4-8021-1860ACEF2119}" type="pres">
      <dgm:prSet presAssocID="{9680AAF1-1714-4437-90A9-941F7C1AF84B}" presName="connector1" presStyleLbl="sibTrans2D1" presStyleIdx="0" presStyleCnt="3"/>
      <dgm:spPr/>
      <dgm:t>
        <a:bodyPr/>
        <a:lstStyle/>
        <a:p>
          <a:endParaRPr lang="en-US"/>
        </a:p>
      </dgm:t>
    </dgm:pt>
    <dgm:pt modelId="{A7246556-290E-4872-939E-A62DA6DC09AC}" type="pres">
      <dgm:prSet presAssocID="{1D10E424-A98D-4EC4-9021-C3518DC96ACB}" presName="connector2" presStyleLbl="sibTrans2D1" presStyleIdx="1" presStyleCnt="3"/>
      <dgm:spPr/>
      <dgm:t>
        <a:bodyPr/>
        <a:lstStyle/>
        <a:p>
          <a:endParaRPr lang="en-US"/>
        </a:p>
      </dgm:t>
    </dgm:pt>
    <dgm:pt modelId="{139730C6-858C-43C7-84CD-681B827F878D}" type="pres">
      <dgm:prSet presAssocID="{A89F7196-1EDC-4FD1-83C7-986C9335DBF3}" presName="connector3" presStyleLbl="sibTrans2D1" presStyleIdx="2" presStyleCnt="3"/>
      <dgm:spPr/>
      <dgm:t>
        <a:bodyPr/>
        <a:lstStyle/>
        <a:p>
          <a:endParaRPr lang="en-US"/>
        </a:p>
      </dgm:t>
    </dgm:pt>
  </dgm:ptLst>
  <dgm:cxnLst>
    <dgm:cxn modelId="{6C60797A-7DBB-479F-BF81-9479C4535557}" type="presOf" srcId="{9680AAF1-1714-4437-90A9-941F7C1AF84B}" destId="{602BCE22-DB06-48D4-8021-1860ACEF2119}" srcOrd="0" destOrd="0" presId="urn:microsoft.com/office/officeart/2005/8/layout/gear1"/>
    <dgm:cxn modelId="{1518F07F-7046-4105-A6C3-90C899875900}" type="presOf" srcId="{E3B00317-9442-4E94-9653-F82027168539}" destId="{7B423DD0-3FE0-4E9F-80A2-B8D8B0D67FBC}" srcOrd="1" destOrd="0" presId="urn:microsoft.com/office/officeart/2005/8/layout/gear1"/>
    <dgm:cxn modelId="{7009BE7F-7B29-4706-BE0F-47BA3067DF3F}" type="presOf" srcId="{A89F7196-1EDC-4FD1-83C7-986C9335DBF3}" destId="{139730C6-858C-43C7-84CD-681B827F878D}" srcOrd="0" destOrd="0" presId="urn:microsoft.com/office/officeart/2005/8/layout/gear1"/>
    <dgm:cxn modelId="{F47800C4-3AA2-4985-8DBA-5865DDEB8475}" type="presOf" srcId="{D92380DB-FAEF-4308-94E5-3C991FC38826}" destId="{21778B1C-5C2D-4A67-B7C7-4FF8E464062D}" srcOrd="2" destOrd="0" presId="urn:microsoft.com/office/officeart/2005/8/layout/gear1"/>
    <dgm:cxn modelId="{22584AD8-5D11-4282-8E05-1314015745DB}" type="presOf" srcId="{1D10E424-A98D-4EC4-9021-C3518DC96ACB}" destId="{A7246556-290E-4872-939E-A62DA6DC09AC}" srcOrd="0" destOrd="0" presId="urn:microsoft.com/office/officeart/2005/8/layout/gear1"/>
    <dgm:cxn modelId="{663E5E84-2412-454D-AF3F-9856D72A383F}" srcId="{276EC5AD-C06B-49DA-96A1-C4DB77B53BCC}" destId="{D92380DB-FAEF-4308-94E5-3C991FC38826}" srcOrd="1" destOrd="0" parTransId="{77FC8947-A518-4492-BC5A-6025291F766B}" sibTransId="{1D10E424-A98D-4EC4-9021-C3518DC96ACB}"/>
    <dgm:cxn modelId="{137A1343-D22D-4DB1-A8C3-5F13128927BB}" type="presOf" srcId="{276EC5AD-C06B-49DA-96A1-C4DB77B53BCC}" destId="{87EB4554-B781-409C-8FB0-88F47301DAC3}" srcOrd="0" destOrd="0" presId="urn:microsoft.com/office/officeart/2005/8/layout/gear1"/>
    <dgm:cxn modelId="{86038006-3512-493E-88B8-ABCD389772EF}" type="presOf" srcId="{E3B00317-9442-4E94-9653-F82027168539}" destId="{A4E22CC3-95FB-4323-AD15-065E8584465F}" srcOrd="3" destOrd="0" presId="urn:microsoft.com/office/officeart/2005/8/layout/gear1"/>
    <dgm:cxn modelId="{966B9517-E902-4D8B-9DBF-7EB1F745C710}" type="presOf" srcId="{E3B00317-9442-4E94-9653-F82027168539}" destId="{E3A4CB9B-C0A2-4EC4-9B38-18B90DC5FBF1}" srcOrd="2" destOrd="0" presId="urn:microsoft.com/office/officeart/2005/8/layout/gear1"/>
    <dgm:cxn modelId="{2B84E557-F282-4799-AAA4-338267F62A30}" type="presOf" srcId="{0F55BD57-C7E4-4813-A041-631A7E6EAB0C}" destId="{B45D1668-22A2-4827-9D8B-1657C6C3690E}" srcOrd="0" destOrd="0" presId="urn:microsoft.com/office/officeart/2005/8/layout/gear1"/>
    <dgm:cxn modelId="{F8738207-9C1A-4BE1-8BB9-A06CD2CAE0F0}" type="presOf" srcId="{E3B00317-9442-4E94-9653-F82027168539}" destId="{2E403718-AA2A-4FFF-913E-7E43833D07A6}" srcOrd="0" destOrd="0" presId="urn:microsoft.com/office/officeart/2005/8/layout/gear1"/>
    <dgm:cxn modelId="{AA086D4A-C11D-4A1B-95AB-1CD819C603C8}" type="presOf" srcId="{0F55BD57-C7E4-4813-A041-631A7E6EAB0C}" destId="{A1C41959-4541-4652-8B0C-366287FD149D}" srcOrd="1" destOrd="0" presId="urn:microsoft.com/office/officeart/2005/8/layout/gear1"/>
    <dgm:cxn modelId="{7D5CB656-8B62-4A58-B381-5C6C893B4F2E}" srcId="{276EC5AD-C06B-49DA-96A1-C4DB77B53BCC}" destId="{0F55BD57-C7E4-4813-A041-631A7E6EAB0C}" srcOrd="0" destOrd="0" parTransId="{EAA5560F-FD97-4E4D-BDCE-4D7ABF3006E1}" sibTransId="{9680AAF1-1714-4437-90A9-941F7C1AF84B}"/>
    <dgm:cxn modelId="{6C211EE2-B44B-4779-962E-0DF8ADD6743D}" type="presOf" srcId="{D92380DB-FAEF-4308-94E5-3C991FC38826}" destId="{5EE2D033-1D79-4162-8AE2-8914305C1C90}" srcOrd="1" destOrd="0" presId="urn:microsoft.com/office/officeart/2005/8/layout/gear1"/>
    <dgm:cxn modelId="{FCE11F8B-E7D7-4EF6-A156-83004E723F4E}" type="presOf" srcId="{0F55BD57-C7E4-4813-A041-631A7E6EAB0C}" destId="{F08E2616-A82A-46E9-A1B8-0AA3099B4668}" srcOrd="2" destOrd="0" presId="urn:microsoft.com/office/officeart/2005/8/layout/gear1"/>
    <dgm:cxn modelId="{CB487A1A-A2DA-4F04-A153-4A286ADEF96A}" type="presOf" srcId="{D92380DB-FAEF-4308-94E5-3C991FC38826}" destId="{24462D66-16A0-4BD8-9F14-4AEFF2805453}" srcOrd="0" destOrd="0" presId="urn:microsoft.com/office/officeart/2005/8/layout/gear1"/>
    <dgm:cxn modelId="{3FA6EB04-1BB8-4B83-A9EE-80AA7BAE90D5}" srcId="{276EC5AD-C06B-49DA-96A1-C4DB77B53BCC}" destId="{E3B00317-9442-4E94-9653-F82027168539}" srcOrd="2" destOrd="0" parTransId="{3C4E4349-0455-43AA-B529-F2FAB6281587}" sibTransId="{A89F7196-1EDC-4FD1-83C7-986C9335DBF3}"/>
    <dgm:cxn modelId="{EA654C5E-BB8E-4EE3-80E2-A1BA789C00E2}" type="presParOf" srcId="{87EB4554-B781-409C-8FB0-88F47301DAC3}" destId="{B45D1668-22A2-4827-9D8B-1657C6C3690E}" srcOrd="0" destOrd="0" presId="urn:microsoft.com/office/officeart/2005/8/layout/gear1"/>
    <dgm:cxn modelId="{6F37D0B5-8BCF-45BB-93B9-B141571E424B}" type="presParOf" srcId="{87EB4554-B781-409C-8FB0-88F47301DAC3}" destId="{A1C41959-4541-4652-8B0C-366287FD149D}" srcOrd="1" destOrd="0" presId="urn:microsoft.com/office/officeart/2005/8/layout/gear1"/>
    <dgm:cxn modelId="{80B18E68-7C9F-4D1C-8A76-8CAB0C759BF3}" type="presParOf" srcId="{87EB4554-B781-409C-8FB0-88F47301DAC3}" destId="{F08E2616-A82A-46E9-A1B8-0AA3099B4668}" srcOrd="2" destOrd="0" presId="urn:microsoft.com/office/officeart/2005/8/layout/gear1"/>
    <dgm:cxn modelId="{5DD55266-5AFC-4FDF-9E8E-A152F785D6EB}" type="presParOf" srcId="{87EB4554-B781-409C-8FB0-88F47301DAC3}" destId="{24462D66-16A0-4BD8-9F14-4AEFF2805453}" srcOrd="3" destOrd="0" presId="urn:microsoft.com/office/officeart/2005/8/layout/gear1"/>
    <dgm:cxn modelId="{13E03096-A552-44DE-8839-CE86998928C6}" type="presParOf" srcId="{87EB4554-B781-409C-8FB0-88F47301DAC3}" destId="{5EE2D033-1D79-4162-8AE2-8914305C1C90}" srcOrd="4" destOrd="0" presId="urn:microsoft.com/office/officeart/2005/8/layout/gear1"/>
    <dgm:cxn modelId="{0A1317ED-96ED-4B46-88D2-E7640D522093}" type="presParOf" srcId="{87EB4554-B781-409C-8FB0-88F47301DAC3}" destId="{21778B1C-5C2D-4A67-B7C7-4FF8E464062D}" srcOrd="5" destOrd="0" presId="urn:microsoft.com/office/officeart/2005/8/layout/gear1"/>
    <dgm:cxn modelId="{E816347B-B712-4609-ADAA-2C3A25DDA0DC}" type="presParOf" srcId="{87EB4554-B781-409C-8FB0-88F47301DAC3}" destId="{2E403718-AA2A-4FFF-913E-7E43833D07A6}" srcOrd="6" destOrd="0" presId="urn:microsoft.com/office/officeart/2005/8/layout/gear1"/>
    <dgm:cxn modelId="{AC2462E0-F442-4078-8B99-F5F6693773F0}" type="presParOf" srcId="{87EB4554-B781-409C-8FB0-88F47301DAC3}" destId="{7B423DD0-3FE0-4E9F-80A2-B8D8B0D67FBC}" srcOrd="7" destOrd="0" presId="urn:microsoft.com/office/officeart/2005/8/layout/gear1"/>
    <dgm:cxn modelId="{7A3CB087-06ED-4643-8878-AD1104572C07}" type="presParOf" srcId="{87EB4554-B781-409C-8FB0-88F47301DAC3}" destId="{E3A4CB9B-C0A2-4EC4-9B38-18B90DC5FBF1}" srcOrd="8" destOrd="0" presId="urn:microsoft.com/office/officeart/2005/8/layout/gear1"/>
    <dgm:cxn modelId="{98080AF4-019A-470B-BDE0-D2EBAB7801B6}" type="presParOf" srcId="{87EB4554-B781-409C-8FB0-88F47301DAC3}" destId="{A4E22CC3-95FB-4323-AD15-065E8584465F}" srcOrd="9" destOrd="0" presId="urn:microsoft.com/office/officeart/2005/8/layout/gear1"/>
    <dgm:cxn modelId="{D5EBE5E8-69FC-42DA-BC2A-372DBC540BB4}" type="presParOf" srcId="{87EB4554-B781-409C-8FB0-88F47301DAC3}" destId="{602BCE22-DB06-48D4-8021-1860ACEF2119}" srcOrd="10" destOrd="0" presId="urn:microsoft.com/office/officeart/2005/8/layout/gear1"/>
    <dgm:cxn modelId="{94689D0C-E707-41D7-A43D-F20872786C93}" type="presParOf" srcId="{87EB4554-B781-409C-8FB0-88F47301DAC3}" destId="{A7246556-290E-4872-939E-A62DA6DC09AC}" srcOrd="11" destOrd="0" presId="urn:microsoft.com/office/officeart/2005/8/layout/gear1"/>
    <dgm:cxn modelId="{72E061B3-A1FB-465E-B537-69C92B33D950}" type="presParOf" srcId="{87EB4554-B781-409C-8FB0-88F47301DAC3}" destId="{139730C6-858C-43C7-84CD-681B827F878D}" srcOrd="12" destOrd="0" presId="urn:microsoft.com/office/officeart/2005/8/layout/gear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7DF2702C-AEF8-4E81-A48E-46459BECC38A}" type="doc">
      <dgm:prSet loTypeId="urn:microsoft.com/office/officeart/2005/8/layout/hList2" loCatId="relationship" qsTypeId="urn:microsoft.com/office/officeart/2005/8/quickstyle/simple1" qsCatId="simple" csTypeId="urn:microsoft.com/office/officeart/2005/8/colors/accent1_2" csCatId="accent1" phldr="1"/>
      <dgm:spPr/>
      <dgm:t>
        <a:bodyPr/>
        <a:lstStyle/>
        <a:p>
          <a:endParaRPr lang="en-US"/>
        </a:p>
      </dgm:t>
    </dgm:pt>
    <dgm:pt modelId="{257EEFAD-67D1-43E0-90A0-70BD8565E92B}">
      <dgm:prSet phldrT="[Text]"/>
      <dgm:spPr/>
      <dgm:t>
        <a:bodyPr/>
        <a:lstStyle/>
        <a:p>
          <a:r>
            <a:rPr lang="en-US" dirty="0" smtClean="0"/>
            <a:t>Rigor</a:t>
          </a:r>
          <a:endParaRPr lang="en-US" dirty="0"/>
        </a:p>
      </dgm:t>
    </dgm:pt>
    <dgm:pt modelId="{C34AA896-D514-459B-8742-E2D22EC50712}" type="parTrans" cxnId="{5F56DB96-AEE5-46D5-B740-BA535927D68E}">
      <dgm:prSet/>
      <dgm:spPr/>
      <dgm:t>
        <a:bodyPr/>
        <a:lstStyle/>
        <a:p>
          <a:endParaRPr lang="en-US"/>
        </a:p>
      </dgm:t>
    </dgm:pt>
    <dgm:pt modelId="{93FF092D-AFBE-40C7-B2F2-6C396DED5AF1}" type="sibTrans" cxnId="{5F56DB96-AEE5-46D5-B740-BA535927D68E}">
      <dgm:prSet/>
      <dgm:spPr/>
      <dgm:t>
        <a:bodyPr/>
        <a:lstStyle/>
        <a:p>
          <a:endParaRPr lang="en-US"/>
        </a:p>
      </dgm:t>
    </dgm:pt>
    <dgm:pt modelId="{7ED1FB6F-192E-4E1D-AF4F-682BB48121D8}">
      <dgm:prSet phldrT="[Text]"/>
      <dgm:spPr>
        <a:solidFill>
          <a:srgbClr val="00B050"/>
        </a:solidFill>
      </dgm:spPr>
      <dgm:t>
        <a:bodyPr/>
        <a:lstStyle/>
        <a:p>
          <a:r>
            <a:rPr lang="en-US" b="1" dirty="0" smtClean="0">
              <a:solidFill>
                <a:schemeClr val="tx1"/>
              </a:solidFill>
            </a:rPr>
            <a:t>Requires thinking.</a:t>
          </a:r>
          <a:endParaRPr lang="en-US" b="1" dirty="0">
            <a:solidFill>
              <a:schemeClr val="tx1"/>
            </a:solidFill>
          </a:endParaRPr>
        </a:p>
      </dgm:t>
    </dgm:pt>
    <dgm:pt modelId="{73BBC6F7-DDC4-4344-8C30-8ADE2BB77F0F}" type="parTrans" cxnId="{EB768A14-D1D4-42CD-8B61-25F3AE1A7EE1}">
      <dgm:prSet/>
      <dgm:spPr/>
      <dgm:t>
        <a:bodyPr/>
        <a:lstStyle/>
        <a:p>
          <a:endParaRPr lang="en-US"/>
        </a:p>
      </dgm:t>
    </dgm:pt>
    <dgm:pt modelId="{7CDC1B98-65EF-44E3-8C84-77F7180F7382}" type="sibTrans" cxnId="{EB768A14-D1D4-42CD-8B61-25F3AE1A7EE1}">
      <dgm:prSet/>
      <dgm:spPr/>
      <dgm:t>
        <a:bodyPr/>
        <a:lstStyle/>
        <a:p>
          <a:endParaRPr lang="en-US"/>
        </a:p>
      </dgm:t>
    </dgm:pt>
    <dgm:pt modelId="{A04B530E-5131-4F27-8E61-F8EDAC7E4F09}">
      <dgm:prSet phldrT="[Text]"/>
      <dgm:spPr/>
      <dgm:t>
        <a:bodyPr/>
        <a:lstStyle/>
        <a:p>
          <a:r>
            <a:rPr lang="en-US" dirty="0" smtClean="0"/>
            <a:t>Rigor-mortis</a:t>
          </a:r>
          <a:endParaRPr lang="en-US" dirty="0"/>
        </a:p>
      </dgm:t>
    </dgm:pt>
    <dgm:pt modelId="{23710B9A-4F8F-4B80-A397-BDE819DBE861}" type="parTrans" cxnId="{EB5092CE-0023-47D6-8830-34DBC99388ED}">
      <dgm:prSet/>
      <dgm:spPr/>
      <dgm:t>
        <a:bodyPr/>
        <a:lstStyle/>
        <a:p>
          <a:endParaRPr lang="en-US"/>
        </a:p>
      </dgm:t>
    </dgm:pt>
    <dgm:pt modelId="{8BE85C2F-E0EB-43CA-A4AA-95F321568120}" type="sibTrans" cxnId="{EB5092CE-0023-47D6-8830-34DBC99388ED}">
      <dgm:prSet/>
      <dgm:spPr/>
      <dgm:t>
        <a:bodyPr/>
        <a:lstStyle/>
        <a:p>
          <a:endParaRPr lang="en-US"/>
        </a:p>
      </dgm:t>
    </dgm:pt>
    <dgm:pt modelId="{D44753CD-BAF9-4862-866A-95AD810FD4D7}">
      <dgm:prSet phldrT="[Text]"/>
      <dgm:spPr>
        <a:solidFill>
          <a:schemeClr val="tx1"/>
        </a:solidFill>
      </dgm:spPr>
      <dgm:t>
        <a:bodyPr/>
        <a:lstStyle/>
        <a:p>
          <a:r>
            <a:rPr lang="en-US" b="1" dirty="0" smtClean="0"/>
            <a:t>Is NOT coloring  something or  re-creating a poster.</a:t>
          </a:r>
          <a:endParaRPr lang="en-US" b="1" dirty="0"/>
        </a:p>
      </dgm:t>
    </dgm:pt>
    <dgm:pt modelId="{AC847614-F34B-49B8-9C1C-F747C1EBE2ED}" type="parTrans" cxnId="{12F12D93-1BF4-49E1-B713-DC4FB26B26B9}">
      <dgm:prSet/>
      <dgm:spPr/>
      <dgm:t>
        <a:bodyPr/>
        <a:lstStyle/>
        <a:p>
          <a:endParaRPr lang="en-US"/>
        </a:p>
      </dgm:t>
    </dgm:pt>
    <dgm:pt modelId="{7FBD0F48-2FB4-4584-963E-F3740CE111B2}" type="sibTrans" cxnId="{12F12D93-1BF4-49E1-B713-DC4FB26B26B9}">
      <dgm:prSet/>
      <dgm:spPr/>
      <dgm:t>
        <a:bodyPr/>
        <a:lstStyle/>
        <a:p>
          <a:endParaRPr lang="en-US"/>
        </a:p>
      </dgm:t>
    </dgm:pt>
    <dgm:pt modelId="{A00A79B2-46F1-42A9-ACBA-E2E7D4F5D572}">
      <dgm:prSet phldrT="[Text]"/>
      <dgm:spPr>
        <a:solidFill>
          <a:srgbClr val="00B050"/>
        </a:solidFill>
      </dgm:spPr>
      <dgm:t>
        <a:bodyPr/>
        <a:lstStyle/>
        <a:p>
          <a:r>
            <a:rPr lang="en-US" b="1" dirty="0" smtClean="0">
              <a:solidFill>
                <a:schemeClr val="tx1"/>
              </a:solidFill>
            </a:rPr>
            <a:t>Students are noticeably alert &amp; engaged in their learning.</a:t>
          </a:r>
          <a:endParaRPr lang="en-US" b="1" dirty="0">
            <a:solidFill>
              <a:schemeClr val="tx1"/>
            </a:solidFill>
          </a:endParaRPr>
        </a:p>
      </dgm:t>
    </dgm:pt>
    <dgm:pt modelId="{87696C62-4842-4B91-BBB5-F837A8361445}" type="parTrans" cxnId="{EC958AC3-1C65-4B55-8C21-106B11B98FE8}">
      <dgm:prSet/>
      <dgm:spPr/>
      <dgm:t>
        <a:bodyPr/>
        <a:lstStyle/>
        <a:p>
          <a:endParaRPr lang="en-US"/>
        </a:p>
      </dgm:t>
    </dgm:pt>
    <dgm:pt modelId="{C5CBFA61-37D2-44A3-B625-E1EE09131349}" type="sibTrans" cxnId="{EC958AC3-1C65-4B55-8C21-106B11B98FE8}">
      <dgm:prSet/>
      <dgm:spPr/>
      <dgm:t>
        <a:bodyPr/>
        <a:lstStyle/>
        <a:p>
          <a:endParaRPr lang="en-US"/>
        </a:p>
      </dgm:t>
    </dgm:pt>
    <dgm:pt modelId="{793ABEBA-44AD-434F-82E2-C14530B7596A}">
      <dgm:prSet phldrT="[Text]"/>
      <dgm:spPr>
        <a:solidFill>
          <a:srgbClr val="00B050"/>
        </a:solidFill>
      </dgm:spPr>
      <dgm:t>
        <a:bodyPr/>
        <a:lstStyle/>
        <a:p>
          <a:r>
            <a:rPr lang="en-US" b="1" dirty="0" smtClean="0">
              <a:solidFill>
                <a:schemeClr val="tx1"/>
              </a:solidFill>
            </a:rPr>
            <a:t>Requires application of knowledge to new situations.</a:t>
          </a:r>
          <a:endParaRPr lang="en-US" b="1" dirty="0">
            <a:solidFill>
              <a:schemeClr val="tx1"/>
            </a:solidFill>
          </a:endParaRPr>
        </a:p>
      </dgm:t>
    </dgm:pt>
    <dgm:pt modelId="{C100418A-6EF7-4E0C-921C-86AFCF597B60}" type="parTrans" cxnId="{34921B98-E274-41E9-B82E-C7C1A89A821B}">
      <dgm:prSet/>
      <dgm:spPr/>
      <dgm:t>
        <a:bodyPr/>
        <a:lstStyle/>
        <a:p>
          <a:endParaRPr lang="en-US"/>
        </a:p>
      </dgm:t>
    </dgm:pt>
    <dgm:pt modelId="{C9474142-12E6-4DB5-A977-96C51C64191C}" type="sibTrans" cxnId="{34921B98-E274-41E9-B82E-C7C1A89A821B}">
      <dgm:prSet/>
      <dgm:spPr/>
      <dgm:t>
        <a:bodyPr/>
        <a:lstStyle/>
        <a:p>
          <a:endParaRPr lang="en-US"/>
        </a:p>
      </dgm:t>
    </dgm:pt>
    <dgm:pt modelId="{9DF6FB91-B450-419C-A7FB-26FF7CBCFEE5}">
      <dgm:prSet phldrT="[Text]"/>
      <dgm:spPr>
        <a:solidFill>
          <a:srgbClr val="00B050"/>
        </a:solidFill>
      </dgm:spPr>
      <dgm:t>
        <a:bodyPr/>
        <a:lstStyle/>
        <a:p>
          <a:r>
            <a:rPr lang="en-US" b="1" dirty="0" smtClean="0">
              <a:solidFill>
                <a:schemeClr val="tx1"/>
              </a:solidFill>
            </a:rPr>
            <a:t>Involves the students doing </a:t>
          </a:r>
          <a:r>
            <a:rPr lang="en-US" b="1" dirty="0" smtClean="0">
              <a:solidFill>
                <a:schemeClr val="tx1"/>
              </a:solidFill>
            </a:rPr>
            <a:t>deeper </a:t>
          </a:r>
          <a:r>
            <a:rPr lang="en-US" b="1" dirty="0" smtClean="0">
              <a:solidFill>
                <a:schemeClr val="tx1"/>
              </a:solidFill>
            </a:rPr>
            <a:t>assignments that require thinking and processing.</a:t>
          </a:r>
          <a:endParaRPr lang="en-US" b="1" dirty="0">
            <a:solidFill>
              <a:schemeClr val="tx1"/>
            </a:solidFill>
          </a:endParaRPr>
        </a:p>
      </dgm:t>
    </dgm:pt>
    <dgm:pt modelId="{C274C9BF-851C-4EC4-9DF7-56C545E19344}" type="parTrans" cxnId="{08F297A2-9621-4A53-9973-19E89B8B0895}">
      <dgm:prSet/>
      <dgm:spPr/>
      <dgm:t>
        <a:bodyPr/>
        <a:lstStyle/>
        <a:p>
          <a:endParaRPr lang="en-US"/>
        </a:p>
      </dgm:t>
    </dgm:pt>
    <dgm:pt modelId="{A103740B-7408-4913-9E2E-CB4C656C28A4}" type="sibTrans" cxnId="{08F297A2-9621-4A53-9973-19E89B8B0895}">
      <dgm:prSet/>
      <dgm:spPr/>
      <dgm:t>
        <a:bodyPr/>
        <a:lstStyle/>
        <a:p>
          <a:endParaRPr lang="en-US"/>
        </a:p>
      </dgm:t>
    </dgm:pt>
    <dgm:pt modelId="{5DBFF0D6-87A5-4586-BB32-4CC2BE6DAB54}">
      <dgm:prSet phldrT="[Text]"/>
      <dgm:spPr>
        <a:solidFill>
          <a:schemeClr val="tx1"/>
        </a:solidFill>
      </dgm:spPr>
      <dgm:t>
        <a:bodyPr/>
        <a:lstStyle/>
        <a:p>
          <a:r>
            <a:rPr lang="en-US" b="1" dirty="0" smtClean="0"/>
            <a:t>Is NOT making some harder  or MORE or LONGER.</a:t>
          </a:r>
          <a:endParaRPr lang="en-US" b="1" dirty="0"/>
        </a:p>
      </dgm:t>
    </dgm:pt>
    <dgm:pt modelId="{2E51D4B4-9382-4C8F-ADC1-CF2D53F2987B}" type="parTrans" cxnId="{1CD007C1-516A-406F-8A56-92726C391BCC}">
      <dgm:prSet/>
      <dgm:spPr/>
      <dgm:t>
        <a:bodyPr/>
        <a:lstStyle/>
        <a:p>
          <a:endParaRPr lang="en-US"/>
        </a:p>
      </dgm:t>
    </dgm:pt>
    <dgm:pt modelId="{5A685539-5EEC-42B9-8DF2-8D323E972FFF}" type="sibTrans" cxnId="{1CD007C1-516A-406F-8A56-92726C391BCC}">
      <dgm:prSet/>
      <dgm:spPr/>
      <dgm:t>
        <a:bodyPr/>
        <a:lstStyle/>
        <a:p>
          <a:endParaRPr lang="en-US"/>
        </a:p>
      </dgm:t>
    </dgm:pt>
    <dgm:pt modelId="{0FCE4F5D-795E-4BDC-9A4B-6AC89FC0588D}">
      <dgm:prSet phldrT="[Text]"/>
      <dgm:spPr>
        <a:solidFill>
          <a:srgbClr val="00B050"/>
        </a:solidFill>
      </dgm:spPr>
      <dgm:t>
        <a:bodyPr/>
        <a:lstStyle/>
        <a:p>
          <a:r>
            <a:rPr lang="en-US" b="1" dirty="0" smtClean="0">
              <a:solidFill>
                <a:schemeClr val="tx1"/>
              </a:solidFill>
            </a:rPr>
            <a:t>Creates ownership.</a:t>
          </a:r>
          <a:endParaRPr lang="en-US" b="1" dirty="0">
            <a:solidFill>
              <a:schemeClr val="tx1"/>
            </a:solidFill>
          </a:endParaRPr>
        </a:p>
      </dgm:t>
    </dgm:pt>
    <dgm:pt modelId="{C052E3E1-70AC-46FD-A660-27B7EC08B3A6}" type="parTrans" cxnId="{67EA85DC-CB3A-4B9D-B6B0-3C72CC7A5171}">
      <dgm:prSet/>
      <dgm:spPr/>
      <dgm:t>
        <a:bodyPr/>
        <a:lstStyle/>
        <a:p>
          <a:endParaRPr lang="en-US"/>
        </a:p>
      </dgm:t>
    </dgm:pt>
    <dgm:pt modelId="{D9B80741-840E-4421-A0F4-5ABC2B145FCB}" type="sibTrans" cxnId="{67EA85DC-CB3A-4B9D-B6B0-3C72CC7A5171}">
      <dgm:prSet/>
      <dgm:spPr/>
      <dgm:t>
        <a:bodyPr/>
        <a:lstStyle/>
        <a:p>
          <a:endParaRPr lang="en-US"/>
        </a:p>
      </dgm:t>
    </dgm:pt>
    <dgm:pt modelId="{A168E7B8-B89F-426B-AAA3-7E3CD0D308A1}">
      <dgm:prSet phldrT="[Text]"/>
      <dgm:spPr>
        <a:solidFill>
          <a:srgbClr val="00B050"/>
        </a:solidFill>
      </dgm:spPr>
      <dgm:t>
        <a:bodyPr/>
        <a:lstStyle/>
        <a:p>
          <a:r>
            <a:rPr lang="en-US" b="1" dirty="0" smtClean="0">
              <a:solidFill>
                <a:schemeClr val="tx1"/>
              </a:solidFill>
            </a:rPr>
            <a:t>Gets better results.</a:t>
          </a:r>
          <a:endParaRPr lang="en-US" b="1" dirty="0">
            <a:solidFill>
              <a:schemeClr val="tx1"/>
            </a:solidFill>
          </a:endParaRPr>
        </a:p>
      </dgm:t>
    </dgm:pt>
    <dgm:pt modelId="{BC87BDE6-AED9-45EF-B5F0-C93974D1D389}" type="parTrans" cxnId="{77DC634E-6639-4992-9BF7-CB8C13FF5999}">
      <dgm:prSet/>
      <dgm:spPr/>
      <dgm:t>
        <a:bodyPr/>
        <a:lstStyle/>
        <a:p>
          <a:endParaRPr lang="en-US"/>
        </a:p>
      </dgm:t>
    </dgm:pt>
    <dgm:pt modelId="{3F9EC292-ED15-4026-9795-C4F6C8DC3BC6}" type="sibTrans" cxnId="{77DC634E-6639-4992-9BF7-CB8C13FF5999}">
      <dgm:prSet/>
      <dgm:spPr/>
      <dgm:t>
        <a:bodyPr/>
        <a:lstStyle/>
        <a:p>
          <a:endParaRPr lang="en-US"/>
        </a:p>
      </dgm:t>
    </dgm:pt>
    <dgm:pt modelId="{71437375-1A40-4E79-90EA-DC00B7025037}">
      <dgm:prSet phldrT="[Text]"/>
      <dgm:spPr>
        <a:solidFill>
          <a:schemeClr val="tx1"/>
        </a:solidFill>
      </dgm:spPr>
      <dgm:t>
        <a:bodyPr/>
        <a:lstStyle/>
        <a:p>
          <a:r>
            <a:rPr lang="en-US" b="1" dirty="0" smtClean="0"/>
            <a:t>Is NOT a teacher centered activity.</a:t>
          </a:r>
          <a:endParaRPr lang="en-US" b="1" dirty="0"/>
        </a:p>
      </dgm:t>
    </dgm:pt>
    <dgm:pt modelId="{23CE0DF1-C38D-4733-A424-BEB648FAD366}" type="parTrans" cxnId="{48D01FCE-29A2-4E51-AC6A-7E9490CC105A}">
      <dgm:prSet/>
      <dgm:spPr/>
      <dgm:t>
        <a:bodyPr/>
        <a:lstStyle/>
        <a:p>
          <a:endParaRPr lang="en-US"/>
        </a:p>
      </dgm:t>
    </dgm:pt>
    <dgm:pt modelId="{17E70363-86C7-4A49-ACA8-BAF0DDF6CC7C}" type="sibTrans" cxnId="{48D01FCE-29A2-4E51-AC6A-7E9490CC105A}">
      <dgm:prSet/>
      <dgm:spPr/>
      <dgm:t>
        <a:bodyPr/>
        <a:lstStyle/>
        <a:p>
          <a:endParaRPr lang="en-US"/>
        </a:p>
      </dgm:t>
    </dgm:pt>
    <dgm:pt modelId="{154196B8-3838-4AFC-8F60-621093E7E311}">
      <dgm:prSet phldrT="[Text]"/>
      <dgm:spPr>
        <a:solidFill>
          <a:schemeClr val="tx1"/>
        </a:solidFill>
      </dgm:spPr>
      <dgm:t>
        <a:bodyPr/>
        <a:lstStyle/>
        <a:p>
          <a:r>
            <a:rPr lang="en-US" b="1" dirty="0" smtClean="0"/>
            <a:t>Builds resentful students.</a:t>
          </a:r>
          <a:endParaRPr lang="en-US" b="1" dirty="0"/>
        </a:p>
      </dgm:t>
    </dgm:pt>
    <dgm:pt modelId="{2D39A936-DFA8-4CEB-8D00-B23B683152C8}" type="parTrans" cxnId="{44F37B22-655E-477E-8E01-218A7B8970F7}">
      <dgm:prSet/>
      <dgm:spPr/>
      <dgm:t>
        <a:bodyPr/>
        <a:lstStyle/>
        <a:p>
          <a:endParaRPr lang="en-US"/>
        </a:p>
      </dgm:t>
    </dgm:pt>
    <dgm:pt modelId="{FA375CBD-9346-4869-B946-CE1A5BED0D25}" type="sibTrans" cxnId="{44F37B22-655E-477E-8E01-218A7B8970F7}">
      <dgm:prSet/>
      <dgm:spPr/>
      <dgm:t>
        <a:bodyPr/>
        <a:lstStyle/>
        <a:p>
          <a:endParaRPr lang="en-US"/>
        </a:p>
      </dgm:t>
    </dgm:pt>
    <dgm:pt modelId="{404CC484-2FF7-4F59-BEEB-AB2C714138C2}">
      <dgm:prSet phldrT="[Text]"/>
      <dgm:spPr>
        <a:solidFill>
          <a:schemeClr val="tx1"/>
        </a:solidFill>
      </dgm:spPr>
      <dgm:t>
        <a:bodyPr/>
        <a:lstStyle/>
        <a:p>
          <a:r>
            <a:rPr lang="en-US" b="1" dirty="0" smtClean="0"/>
            <a:t>Creates compliance.</a:t>
          </a:r>
          <a:endParaRPr lang="en-US" b="1" dirty="0"/>
        </a:p>
      </dgm:t>
    </dgm:pt>
    <dgm:pt modelId="{3BCE8027-0AC1-4AFE-98BD-6FE2D32067FE}" type="parTrans" cxnId="{8002AFE9-336F-4679-9381-BF1EED35F2FB}">
      <dgm:prSet/>
      <dgm:spPr/>
      <dgm:t>
        <a:bodyPr/>
        <a:lstStyle/>
        <a:p>
          <a:endParaRPr lang="en-US"/>
        </a:p>
      </dgm:t>
    </dgm:pt>
    <dgm:pt modelId="{958E3F53-343D-482C-A5F8-B4AAF6079EF4}" type="sibTrans" cxnId="{8002AFE9-336F-4679-9381-BF1EED35F2FB}">
      <dgm:prSet/>
      <dgm:spPr/>
      <dgm:t>
        <a:bodyPr/>
        <a:lstStyle/>
        <a:p>
          <a:endParaRPr lang="en-US"/>
        </a:p>
      </dgm:t>
    </dgm:pt>
    <dgm:pt modelId="{E2851777-48AB-45D1-90C6-5A3392CC2807}">
      <dgm:prSet phldrT="[Text]"/>
      <dgm:spPr>
        <a:solidFill>
          <a:srgbClr val="00B050"/>
        </a:solidFill>
      </dgm:spPr>
      <dgm:t>
        <a:bodyPr/>
        <a:lstStyle/>
        <a:p>
          <a:r>
            <a:rPr lang="en-US" b="1" dirty="0" smtClean="0">
              <a:solidFill>
                <a:schemeClr val="tx1"/>
              </a:solidFill>
            </a:rPr>
            <a:t>A belief that the goal is to develop self-directed student who set and monitor their own goals.</a:t>
          </a:r>
          <a:endParaRPr lang="en-US" b="1" dirty="0">
            <a:solidFill>
              <a:schemeClr val="tx1"/>
            </a:solidFill>
          </a:endParaRPr>
        </a:p>
      </dgm:t>
    </dgm:pt>
    <dgm:pt modelId="{8D52051D-8A2A-4999-A109-15DE50D1857E}" type="parTrans" cxnId="{3EE23928-CBD9-44EC-9EE0-42924F6B0208}">
      <dgm:prSet/>
      <dgm:spPr/>
      <dgm:t>
        <a:bodyPr/>
        <a:lstStyle/>
        <a:p>
          <a:endParaRPr lang="en-US"/>
        </a:p>
      </dgm:t>
    </dgm:pt>
    <dgm:pt modelId="{CD0703F0-4AA7-4DE3-BC5D-6B1DFC6E6EF4}" type="sibTrans" cxnId="{3EE23928-CBD9-44EC-9EE0-42924F6B0208}">
      <dgm:prSet/>
      <dgm:spPr/>
      <dgm:t>
        <a:bodyPr/>
        <a:lstStyle/>
        <a:p>
          <a:endParaRPr lang="en-US"/>
        </a:p>
      </dgm:t>
    </dgm:pt>
    <dgm:pt modelId="{3DDBF6C8-F084-4779-8969-8C9AC2B61EAE}">
      <dgm:prSet phldrT="[Text]"/>
      <dgm:spPr>
        <a:solidFill>
          <a:srgbClr val="00B050"/>
        </a:solidFill>
      </dgm:spPr>
      <dgm:t>
        <a:bodyPr/>
        <a:lstStyle/>
        <a:p>
          <a:r>
            <a:rPr lang="en-US" b="1" dirty="0" smtClean="0">
              <a:solidFill>
                <a:schemeClr val="tx1"/>
              </a:solidFill>
            </a:rPr>
            <a:t>Conceptual work</a:t>
          </a:r>
          <a:endParaRPr lang="en-US" b="1" dirty="0">
            <a:solidFill>
              <a:schemeClr val="tx1"/>
            </a:solidFill>
          </a:endParaRPr>
        </a:p>
      </dgm:t>
    </dgm:pt>
    <dgm:pt modelId="{776703E5-A25D-4B69-8ED4-C7A79FFA33AB}" type="parTrans" cxnId="{D68B499C-C857-46F6-ADCB-5D0C528DA5CF}">
      <dgm:prSet/>
      <dgm:spPr/>
      <dgm:t>
        <a:bodyPr/>
        <a:lstStyle/>
        <a:p>
          <a:endParaRPr lang="en-US"/>
        </a:p>
      </dgm:t>
    </dgm:pt>
    <dgm:pt modelId="{5E96C7AD-BC17-4DB5-9006-503673034828}" type="sibTrans" cxnId="{D68B499C-C857-46F6-ADCB-5D0C528DA5CF}">
      <dgm:prSet/>
      <dgm:spPr/>
      <dgm:t>
        <a:bodyPr/>
        <a:lstStyle/>
        <a:p>
          <a:endParaRPr lang="en-US"/>
        </a:p>
      </dgm:t>
    </dgm:pt>
    <dgm:pt modelId="{04279EAC-AFAF-4C9A-B498-64EEC183AD65}">
      <dgm:prSet phldrT="[Text]"/>
      <dgm:spPr>
        <a:solidFill>
          <a:srgbClr val="00B050"/>
        </a:solidFill>
      </dgm:spPr>
      <dgm:t>
        <a:bodyPr/>
        <a:lstStyle/>
        <a:p>
          <a:r>
            <a:rPr lang="en-US" b="1" dirty="0" smtClean="0">
              <a:solidFill>
                <a:schemeClr val="tx1"/>
              </a:solidFill>
            </a:rPr>
            <a:t>Deeper, not wider.</a:t>
          </a:r>
          <a:endParaRPr lang="en-US" b="1" dirty="0">
            <a:solidFill>
              <a:schemeClr val="tx1"/>
            </a:solidFill>
          </a:endParaRPr>
        </a:p>
      </dgm:t>
    </dgm:pt>
    <dgm:pt modelId="{8CCC8E4B-FA81-44A2-88C1-397FB4970F31}" type="parTrans" cxnId="{FBAA784F-B58A-43F5-BA88-D42519DC2FED}">
      <dgm:prSet/>
      <dgm:spPr/>
      <dgm:t>
        <a:bodyPr/>
        <a:lstStyle/>
        <a:p>
          <a:endParaRPr lang="en-US"/>
        </a:p>
      </dgm:t>
    </dgm:pt>
    <dgm:pt modelId="{81F0E491-D2EA-4876-8189-89D6BA75C73E}" type="sibTrans" cxnId="{FBAA784F-B58A-43F5-BA88-D42519DC2FED}">
      <dgm:prSet/>
      <dgm:spPr/>
      <dgm:t>
        <a:bodyPr/>
        <a:lstStyle/>
        <a:p>
          <a:endParaRPr lang="en-US"/>
        </a:p>
      </dgm:t>
    </dgm:pt>
    <dgm:pt modelId="{6A5654E2-8DC8-41A6-B529-FAC44F72820F}">
      <dgm:prSet phldrT="[Text]"/>
      <dgm:spPr>
        <a:solidFill>
          <a:schemeClr val="tx1"/>
        </a:solidFill>
      </dgm:spPr>
      <dgm:t>
        <a:bodyPr/>
        <a:lstStyle/>
        <a:p>
          <a:r>
            <a:rPr lang="en-US" b="1" dirty="0" smtClean="0"/>
            <a:t>Memorizing more.</a:t>
          </a:r>
          <a:endParaRPr lang="en-US" b="1" dirty="0"/>
        </a:p>
      </dgm:t>
    </dgm:pt>
    <dgm:pt modelId="{822D3F85-890F-448A-A533-DADEF6955949}" type="parTrans" cxnId="{C76E3EDA-61E2-4F24-B8A5-94D7C0A3FF65}">
      <dgm:prSet/>
      <dgm:spPr/>
      <dgm:t>
        <a:bodyPr/>
        <a:lstStyle/>
        <a:p>
          <a:endParaRPr lang="en-US"/>
        </a:p>
      </dgm:t>
    </dgm:pt>
    <dgm:pt modelId="{077400A4-0531-4328-B5C3-7D9EE85ED619}" type="sibTrans" cxnId="{C76E3EDA-61E2-4F24-B8A5-94D7C0A3FF65}">
      <dgm:prSet/>
      <dgm:spPr/>
      <dgm:t>
        <a:bodyPr/>
        <a:lstStyle/>
        <a:p>
          <a:endParaRPr lang="en-US"/>
        </a:p>
      </dgm:t>
    </dgm:pt>
    <dgm:pt modelId="{A2B61861-7BE5-4666-B28D-12BB3364BAE8}">
      <dgm:prSet phldrT="[Text]"/>
      <dgm:spPr>
        <a:solidFill>
          <a:schemeClr val="tx1"/>
        </a:solidFill>
      </dgm:spPr>
      <dgm:t>
        <a:bodyPr/>
        <a:lstStyle/>
        <a:p>
          <a:r>
            <a:rPr lang="en-US" b="1" dirty="0" smtClean="0"/>
            <a:t>Surface learning.</a:t>
          </a:r>
          <a:endParaRPr lang="en-US" b="1" dirty="0"/>
        </a:p>
      </dgm:t>
    </dgm:pt>
    <dgm:pt modelId="{242C4B9F-8038-40C5-8E15-B3480D8332A4}" type="parTrans" cxnId="{D21B0159-42B7-4649-AF81-8D683E6B69A6}">
      <dgm:prSet/>
      <dgm:spPr/>
      <dgm:t>
        <a:bodyPr/>
        <a:lstStyle/>
        <a:p>
          <a:endParaRPr lang="en-US"/>
        </a:p>
      </dgm:t>
    </dgm:pt>
    <dgm:pt modelId="{FEFFEB12-675D-482B-8BA6-E0AFAD599C80}" type="sibTrans" cxnId="{D21B0159-42B7-4649-AF81-8D683E6B69A6}">
      <dgm:prSet/>
      <dgm:spPr/>
      <dgm:t>
        <a:bodyPr/>
        <a:lstStyle/>
        <a:p>
          <a:endParaRPr lang="en-US"/>
        </a:p>
      </dgm:t>
    </dgm:pt>
    <dgm:pt modelId="{C072AEDC-9124-44D3-91F2-4E40599FA16B}">
      <dgm:prSet phldrT="[Text]"/>
      <dgm:spPr>
        <a:solidFill>
          <a:schemeClr val="tx1"/>
        </a:solidFill>
      </dgm:spPr>
      <dgm:t>
        <a:bodyPr/>
        <a:lstStyle/>
        <a:p>
          <a:r>
            <a:rPr lang="en-US" b="1" dirty="0" smtClean="0"/>
            <a:t>Goal is for student to follow directions and set goals by teachers.</a:t>
          </a:r>
          <a:endParaRPr lang="en-US" b="1" dirty="0"/>
        </a:p>
      </dgm:t>
    </dgm:pt>
    <dgm:pt modelId="{01D8CFE2-DC91-4B08-BF6A-9DA2B0E190D7}" type="parTrans" cxnId="{C6E0AB31-2DDE-4F22-AB2C-83010662964D}">
      <dgm:prSet/>
      <dgm:spPr/>
    </dgm:pt>
    <dgm:pt modelId="{1F7B243E-97C7-4A06-9655-A2B1FE9096D0}" type="sibTrans" cxnId="{C6E0AB31-2DDE-4F22-AB2C-83010662964D}">
      <dgm:prSet/>
      <dgm:spPr/>
    </dgm:pt>
    <dgm:pt modelId="{70BC24C0-64E6-434B-843B-E9D38A5790D9}" type="pres">
      <dgm:prSet presAssocID="{7DF2702C-AEF8-4E81-A48E-46459BECC38A}" presName="linearFlow" presStyleCnt="0">
        <dgm:presLayoutVars>
          <dgm:dir/>
          <dgm:animLvl val="lvl"/>
          <dgm:resizeHandles/>
        </dgm:presLayoutVars>
      </dgm:prSet>
      <dgm:spPr/>
      <dgm:t>
        <a:bodyPr/>
        <a:lstStyle/>
        <a:p>
          <a:endParaRPr lang="en-US"/>
        </a:p>
      </dgm:t>
    </dgm:pt>
    <dgm:pt modelId="{4C28D3F7-2531-4669-9295-4B2232DDA043}" type="pres">
      <dgm:prSet presAssocID="{257EEFAD-67D1-43E0-90A0-70BD8565E92B}" presName="compositeNode" presStyleCnt="0">
        <dgm:presLayoutVars>
          <dgm:bulletEnabled val="1"/>
        </dgm:presLayoutVars>
      </dgm:prSet>
      <dgm:spPr/>
    </dgm:pt>
    <dgm:pt modelId="{496ACEC6-73F8-4F37-99EA-E21AEC2F766D}" type="pres">
      <dgm:prSet presAssocID="{257EEFAD-67D1-43E0-90A0-70BD8565E92B}" presName="image" presStyleLbl="fgImgPlace1" presStyleIdx="0" presStyleCnt="2"/>
      <dgm:spPr>
        <a:blipFill rotWithShape="1">
          <a:blip xmlns:r="http://schemas.openxmlformats.org/officeDocument/2006/relationships" r:embed="rId1"/>
          <a:stretch>
            <a:fillRect/>
          </a:stretch>
        </a:blipFill>
      </dgm:spPr>
    </dgm:pt>
    <dgm:pt modelId="{6E6E7594-9DAB-462F-A466-4B910619E498}" type="pres">
      <dgm:prSet presAssocID="{257EEFAD-67D1-43E0-90A0-70BD8565E92B}" presName="childNode" presStyleLbl="node1" presStyleIdx="0" presStyleCnt="2">
        <dgm:presLayoutVars>
          <dgm:bulletEnabled val="1"/>
        </dgm:presLayoutVars>
      </dgm:prSet>
      <dgm:spPr/>
      <dgm:t>
        <a:bodyPr/>
        <a:lstStyle/>
        <a:p>
          <a:endParaRPr lang="en-US"/>
        </a:p>
      </dgm:t>
    </dgm:pt>
    <dgm:pt modelId="{C0809B42-7324-4005-A477-6CA45DDBACE5}" type="pres">
      <dgm:prSet presAssocID="{257EEFAD-67D1-43E0-90A0-70BD8565E92B}" presName="parentNode" presStyleLbl="revTx" presStyleIdx="0" presStyleCnt="2">
        <dgm:presLayoutVars>
          <dgm:chMax val="0"/>
          <dgm:bulletEnabled val="1"/>
        </dgm:presLayoutVars>
      </dgm:prSet>
      <dgm:spPr/>
      <dgm:t>
        <a:bodyPr/>
        <a:lstStyle/>
        <a:p>
          <a:endParaRPr lang="en-US"/>
        </a:p>
      </dgm:t>
    </dgm:pt>
    <dgm:pt modelId="{75FA75F1-117B-4BB8-8810-11213D98E151}" type="pres">
      <dgm:prSet presAssocID="{93FF092D-AFBE-40C7-B2F2-6C396DED5AF1}" presName="sibTrans" presStyleCnt="0"/>
      <dgm:spPr/>
    </dgm:pt>
    <dgm:pt modelId="{6BCAF5EA-5AFA-495E-BFBD-531800BE7CD1}" type="pres">
      <dgm:prSet presAssocID="{A04B530E-5131-4F27-8E61-F8EDAC7E4F09}" presName="compositeNode" presStyleCnt="0">
        <dgm:presLayoutVars>
          <dgm:bulletEnabled val="1"/>
        </dgm:presLayoutVars>
      </dgm:prSet>
      <dgm:spPr/>
    </dgm:pt>
    <dgm:pt modelId="{2EF28B68-DF37-47C4-B325-CE672BDDCF3A}" type="pres">
      <dgm:prSet presAssocID="{A04B530E-5131-4F27-8E61-F8EDAC7E4F09}" presName="image" presStyleLbl="fgImgPlace1" presStyleIdx="1" presStyleCnt="2"/>
      <dgm:spPr>
        <a:blipFill rotWithShape="1">
          <a:blip xmlns:r="http://schemas.openxmlformats.org/officeDocument/2006/relationships" r:embed="rId2"/>
          <a:stretch>
            <a:fillRect/>
          </a:stretch>
        </a:blipFill>
      </dgm:spPr>
    </dgm:pt>
    <dgm:pt modelId="{4A9180CE-F309-4554-8B7D-8C3D4BCD0DFF}" type="pres">
      <dgm:prSet presAssocID="{A04B530E-5131-4F27-8E61-F8EDAC7E4F09}" presName="childNode" presStyleLbl="node1" presStyleIdx="1" presStyleCnt="2">
        <dgm:presLayoutVars>
          <dgm:bulletEnabled val="1"/>
        </dgm:presLayoutVars>
      </dgm:prSet>
      <dgm:spPr/>
      <dgm:t>
        <a:bodyPr/>
        <a:lstStyle/>
        <a:p>
          <a:endParaRPr lang="en-US"/>
        </a:p>
      </dgm:t>
    </dgm:pt>
    <dgm:pt modelId="{C0F95F0A-8495-4F00-906A-ADDB736D026E}" type="pres">
      <dgm:prSet presAssocID="{A04B530E-5131-4F27-8E61-F8EDAC7E4F09}" presName="parentNode" presStyleLbl="revTx" presStyleIdx="1" presStyleCnt="2">
        <dgm:presLayoutVars>
          <dgm:chMax val="0"/>
          <dgm:bulletEnabled val="1"/>
        </dgm:presLayoutVars>
      </dgm:prSet>
      <dgm:spPr/>
      <dgm:t>
        <a:bodyPr/>
        <a:lstStyle/>
        <a:p>
          <a:endParaRPr lang="en-US"/>
        </a:p>
      </dgm:t>
    </dgm:pt>
  </dgm:ptLst>
  <dgm:cxnLst>
    <dgm:cxn modelId="{FBAA784F-B58A-43F5-BA88-D42519DC2FED}" srcId="{257EEFAD-67D1-43E0-90A0-70BD8565E92B}" destId="{04279EAC-AFAF-4C9A-B498-64EEC183AD65}" srcOrd="8" destOrd="0" parTransId="{8CCC8E4B-FA81-44A2-88C1-397FB4970F31}" sibTransId="{81F0E491-D2EA-4876-8189-89D6BA75C73E}"/>
    <dgm:cxn modelId="{8D447550-A845-4553-B1E3-F25FA3E30949}" type="presOf" srcId="{A168E7B8-B89F-426B-AAA3-7E3CD0D308A1}" destId="{6E6E7594-9DAB-462F-A466-4B910619E498}" srcOrd="0" destOrd="5" presId="urn:microsoft.com/office/officeart/2005/8/layout/hList2"/>
    <dgm:cxn modelId="{2F436911-164A-47A0-9ED3-DC487C8F494B}" type="presOf" srcId="{3DDBF6C8-F084-4779-8969-8C9AC2B61EAE}" destId="{6E6E7594-9DAB-462F-A466-4B910619E498}" srcOrd="0" destOrd="7" presId="urn:microsoft.com/office/officeart/2005/8/layout/hList2"/>
    <dgm:cxn modelId="{D68B499C-C857-46F6-ADCB-5D0C528DA5CF}" srcId="{257EEFAD-67D1-43E0-90A0-70BD8565E92B}" destId="{3DDBF6C8-F084-4779-8969-8C9AC2B61EAE}" srcOrd="7" destOrd="0" parTransId="{776703E5-A25D-4B69-8ED4-C7A79FFA33AB}" sibTransId="{5E96C7AD-BC17-4DB5-9006-503673034828}"/>
    <dgm:cxn modelId="{44B2B0AF-9213-475C-9CE3-421B58EE1797}" type="presOf" srcId="{7ED1FB6F-192E-4E1D-AF4F-682BB48121D8}" destId="{6E6E7594-9DAB-462F-A466-4B910619E498}" srcOrd="0" destOrd="0" presId="urn:microsoft.com/office/officeart/2005/8/layout/hList2"/>
    <dgm:cxn modelId="{34921B98-E274-41E9-B82E-C7C1A89A821B}" srcId="{257EEFAD-67D1-43E0-90A0-70BD8565E92B}" destId="{793ABEBA-44AD-434F-82E2-C14530B7596A}" srcOrd="2" destOrd="0" parTransId="{C100418A-6EF7-4E0C-921C-86AFCF597B60}" sibTransId="{C9474142-12E6-4DB5-A977-96C51C64191C}"/>
    <dgm:cxn modelId="{B2D84CBA-6EA3-46F9-9EFD-B3D6E3C514DF}" type="presOf" srcId="{257EEFAD-67D1-43E0-90A0-70BD8565E92B}" destId="{C0809B42-7324-4005-A477-6CA45DDBACE5}" srcOrd="0" destOrd="0" presId="urn:microsoft.com/office/officeart/2005/8/layout/hList2"/>
    <dgm:cxn modelId="{12F12D93-1BF4-49E1-B713-DC4FB26B26B9}" srcId="{A04B530E-5131-4F27-8E61-F8EDAC7E4F09}" destId="{D44753CD-BAF9-4862-866A-95AD810FD4D7}" srcOrd="0" destOrd="0" parTransId="{AC847614-F34B-49B8-9C1C-F747C1EBE2ED}" sibTransId="{7FBD0F48-2FB4-4584-963E-F3740CE111B2}"/>
    <dgm:cxn modelId="{48D01FCE-29A2-4E51-AC6A-7E9490CC105A}" srcId="{A04B530E-5131-4F27-8E61-F8EDAC7E4F09}" destId="{71437375-1A40-4E79-90EA-DC00B7025037}" srcOrd="2" destOrd="0" parTransId="{23CE0DF1-C38D-4733-A424-BEB648FAD366}" sibTransId="{17E70363-86C7-4A49-ACA8-BAF0DDF6CC7C}"/>
    <dgm:cxn modelId="{3EE23928-CBD9-44EC-9EE0-42924F6B0208}" srcId="{257EEFAD-67D1-43E0-90A0-70BD8565E92B}" destId="{E2851777-48AB-45D1-90C6-5A3392CC2807}" srcOrd="6" destOrd="0" parTransId="{8D52051D-8A2A-4999-A109-15DE50D1857E}" sibTransId="{CD0703F0-4AA7-4DE3-BC5D-6B1DFC6E6EF4}"/>
    <dgm:cxn modelId="{6F5B0EED-E0EE-4446-9BD2-AD6B8E25DCEA}" type="presOf" srcId="{9DF6FB91-B450-419C-A7FB-26FF7CBCFEE5}" destId="{6E6E7594-9DAB-462F-A466-4B910619E498}" srcOrd="0" destOrd="3" presId="urn:microsoft.com/office/officeart/2005/8/layout/hList2"/>
    <dgm:cxn modelId="{DE7E80E0-0147-460D-A8AE-AE48A9979465}" type="presOf" srcId="{793ABEBA-44AD-434F-82E2-C14530B7596A}" destId="{6E6E7594-9DAB-462F-A466-4B910619E498}" srcOrd="0" destOrd="2" presId="urn:microsoft.com/office/officeart/2005/8/layout/hList2"/>
    <dgm:cxn modelId="{6B092E7C-6C38-4DCF-AD2F-D2D3063F90E3}" type="presOf" srcId="{6A5654E2-8DC8-41A6-B529-FAC44F72820F}" destId="{4A9180CE-F309-4554-8B7D-8C3D4BCD0DFF}" srcOrd="0" destOrd="6" presId="urn:microsoft.com/office/officeart/2005/8/layout/hList2"/>
    <dgm:cxn modelId="{EC958AC3-1C65-4B55-8C21-106B11B98FE8}" srcId="{257EEFAD-67D1-43E0-90A0-70BD8565E92B}" destId="{A00A79B2-46F1-42A9-ACBA-E2E7D4F5D572}" srcOrd="1" destOrd="0" parTransId="{87696C62-4842-4B91-BBB5-F837A8361445}" sibTransId="{C5CBFA61-37D2-44A3-B625-E1EE09131349}"/>
    <dgm:cxn modelId="{ADAB6F75-C2AC-4328-946C-B1E4FBAE5CF5}" type="presOf" srcId="{04279EAC-AFAF-4C9A-B498-64EEC183AD65}" destId="{6E6E7594-9DAB-462F-A466-4B910619E498}" srcOrd="0" destOrd="8" presId="urn:microsoft.com/office/officeart/2005/8/layout/hList2"/>
    <dgm:cxn modelId="{C6E0AB31-2DDE-4F22-AB2C-83010662964D}" srcId="{A04B530E-5131-4F27-8E61-F8EDAC7E4F09}" destId="{C072AEDC-9124-44D3-91F2-4E40599FA16B}" srcOrd="5" destOrd="0" parTransId="{01D8CFE2-DC91-4B08-BF6A-9DA2B0E190D7}" sibTransId="{1F7B243E-97C7-4A06-9655-A2B1FE9096D0}"/>
    <dgm:cxn modelId="{08F297A2-9621-4A53-9973-19E89B8B0895}" srcId="{257EEFAD-67D1-43E0-90A0-70BD8565E92B}" destId="{9DF6FB91-B450-419C-A7FB-26FF7CBCFEE5}" srcOrd="3" destOrd="0" parTransId="{C274C9BF-851C-4EC4-9DF7-56C545E19344}" sibTransId="{A103740B-7408-4913-9E2E-CB4C656C28A4}"/>
    <dgm:cxn modelId="{6AB6FEF0-730A-4FD1-A249-EF835205F864}" type="presOf" srcId="{D44753CD-BAF9-4862-866A-95AD810FD4D7}" destId="{4A9180CE-F309-4554-8B7D-8C3D4BCD0DFF}" srcOrd="0" destOrd="0" presId="urn:microsoft.com/office/officeart/2005/8/layout/hList2"/>
    <dgm:cxn modelId="{9381D9FC-D297-42E8-A86A-5C4A8B2E3E2B}" type="presOf" srcId="{A04B530E-5131-4F27-8E61-F8EDAC7E4F09}" destId="{C0F95F0A-8495-4F00-906A-ADDB736D026E}" srcOrd="0" destOrd="0" presId="urn:microsoft.com/office/officeart/2005/8/layout/hList2"/>
    <dgm:cxn modelId="{330F57B5-7F18-4781-9379-50874E0F743E}" type="presOf" srcId="{A00A79B2-46F1-42A9-ACBA-E2E7D4F5D572}" destId="{6E6E7594-9DAB-462F-A466-4B910619E498}" srcOrd="0" destOrd="1" presId="urn:microsoft.com/office/officeart/2005/8/layout/hList2"/>
    <dgm:cxn modelId="{D21B0159-42B7-4649-AF81-8D683E6B69A6}" srcId="{A04B530E-5131-4F27-8E61-F8EDAC7E4F09}" destId="{A2B61861-7BE5-4666-B28D-12BB3364BAE8}" srcOrd="7" destOrd="0" parTransId="{242C4B9F-8038-40C5-8E15-B3480D8332A4}" sibTransId="{FEFFEB12-675D-482B-8BA6-E0AFAD599C80}"/>
    <dgm:cxn modelId="{0BFDB3B0-4735-46AE-B421-D989BBA0A3CB}" type="presOf" srcId="{A2B61861-7BE5-4666-B28D-12BB3364BAE8}" destId="{4A9180CE-F309-4554-8B7D-8C3D4BCD0DFF}" srcOrd="0" destOrd="7" presId="urn:microsoft.com/office/officeart/2005/8/layout/hList2"/>
    <dgm:cxn modelId="{77DC634E-6639-4992-9BF7-CB8C13FF5999}" srcId="{257EEFAD-67D1-43E0-90A0-70BD8565E92B}" destId="{A168E7B8-B89F-426B-AAA3-7E3CD0D308A1}" srcOrd="5" destOrd="0" parTransId="{BC87BDE6-AED9-45EF-B5F0-C93974D1D389}" sibTransId="{3F9EC292-ED15-4026-9795-C4F6C8DC3BC6}"/>
    <dgm:cxn modelId="{1CD007C1-516A-406F-8A56-92726C391BCC}" srcId="{A04B530E-5131-4F27-8E61-F8EDAC7E4F09}" destId="{5DBFF0D6-87A5-4586-BB32-4CC2BE6DAB54}" srcOrd="1" destOrd="0" parTransId="{2E51D4B4-9382-4C8F-ADC1-CF2D53F2987B}" sibTransId="{5A685539-5EEC-42B9-8DF2-8D323E972FFF}"/>
    <dgm:cxn modelId="{67EA85DC-CB3A-4B9D-B6B0-3C72CC7A5171}" srcId="{257EEFAD-67D1-43E0-90A0-70BD8565E92B}" destId="{0FCE4F5D-795E-4BDC-9A4B-6AC89FC0588D}" srcOrd="4" destOrd="0" parTransId="{C052E3E1-70AC-46FD-A660-27B7EC08B3A6}" sibTransId="{D9B80741-840E-4421-A0F4-5ABC2B145FCB}"/>
    <dgm:cxn modelId="{EB5092CE-0023-47D6-8830-34DBC99388ED}" srcId="{7DF2702C-AEF8-4E81-A48E-46459BECC38A}" destId="{A04B530E-5131-4F27-8E61-F8EDAC7E4F09}" srcOrd="1" destOrd="0" parTransId="{23710B9A-4F8F-4B80-A397-BDE819DBE861}" sibTransId="{8BE85C2F-E0EB-43CA-A4AA-95F321568120}"/>
    <dgm:cxn modelId="{44F37B22-655E-477E-8E01-218A7B8970F7}" srcId="{A04B530E-5131-4F27-8E61-F8EDAC7E4F09}" destId="{154196B8-3838-4AFC-8F60-621093E7E311}" srcOrd="3" destOrd="0" parTransId="{2D39A936-DFA8-4CEB-8D00-B23B683152C8}" sibTransId="{FA375CBD-9346-4869-B946-CE1A5BED0D25}"/>
    <dgm:cxn modelId="{53D62144-3F79-480E-87D7-6CE85630C498}" type="presOf" srcId="{E2851777-48AB-45D1-90C6-5A3392CC2807}" destId="{6E6E7594-9DAB-462F-A466-4B910619E498}" srcOrd="0" destOrd="6" presId="urn:microsoft.com/office/officeart/2005/8/layout/hList2"/>
    <dgm:cxn modelId="{F5D83C55-0508-4F98-B95B-6609ED2ACBA1}" type="presOf" srcId="{0FCE4F5D-795E-4BDC-9A4B-6AC89FC0588D}" destId="{6E6E7594-9DAB-462F-A466-4B910619E498}" srcOrd="0" destOrd="4" presId="urn:microsoft.com/office/officeart/2005/8/layout/hList2"/>
    <dgm:cxn modelId="{EB768A14-D1D4-42CD-8B61-25F3AE1A7EE1}" srcId="{257EEFAD-67D1-43E0-90A0-70BD8565E92B}" destId="{7ED1FB6F-192E-4E1D-AF4F-682BB48121D8}" srcOrd="0" destOrd="0" parTransId="{73BBC6F7-DDC4-4344-8C30-8ADE2BB77F0F}" sibTransId="{7CDC1B98-65EF-44E3-8C84-77F7180F7382}"/>
    <dgm:cxn modelId="{C76E3EDA-61E2-4F24-B8A5-94D7C0A3FF65}" srcId="{A04B530E-5131-4F27-8E61-F8EDAC7E4F09}" destId="{6A5654E2-8DC8-41A6-B529-FAC44F72820F}" srcOrd="6" destOrd="0" parTransId="{822D3F85-890F-448A-A533-DADEF6955949}" sibTransId="{077400A4-0531-4328-B5C3-7D9EE85ED619}"/>
    <dgm:cxn modelId="{AEE27C95-DF71-4327-B308-04B53F8A41D9}" type="presOf" srcId="{5DBFF0D6-87A5-4586-BB32-4CC2BE6DAB54}" destId="{4A9180CE-F309-4554-8B7D-8C3D4BCD0DFF}" srcOrd="0" destOrd="1" presId="urn:microsoft.com/office/officeart/2005/8/layout/hList2"/>
    <dgm:cxn modelId="{735DE20B-E4E0-4FFE-9267-BA36B1B5123C}" type="presOf" srcId="{7DF2702C-AEF8-4E81-A48E-46459BECC38A}" destId="{70BC24C0-64E6-434B-843B-E9D38A5790D9}" srcOrd="0" destOrd="0" presId="urn:microsoft.com/office/officeart/2005/8/layout/hList2"/>
    <dgm:cxn modelId="{C2A3D527-F7D2-4678-A188-C8CD8B19DC02}" type="presOf" srcId="{154196B8-3838-4AFC-8F60-621093E7E311}" destId="{4A9180CE-F309-4554-8B7D-8C3D4BCD0DFF}" srcOrd="0" destOrd="3" presId="urn:microsoft.com/office/officeart/2005/8/layout/hList2"/>
    <dgm:cxn modelId="{386B512A-7E82-4435-8E3E-9ADAE7B8B587}" type="presOf" srcId="{C072AEDC-9124-44D3-91F2-4E40599FA16B}" destId="{4A9180CE-F309-4554-8B7D-8C3D4BCD0DFF}" srcOrd="0" destOrd="5" presId="urn:microsoft.com/office/officeart/2005/8/layout/hList2"/>
    <dgm:cxn modelId="{8002AFE9-336F-4679-9381-BF1EED35F2FB}" srcId="{A04B530E-5131-4F27-8E61-F8EDAC7E4F09}" destId="{404CC484-2FF7-4F59-BEEB-AB2C714138C2}" srcOrd="4" destOrd="0" parTransId="{3BCE8027-0AC1-4AFE-98BD-6FE2D32067FE}" sibTransId="{958E3F53-343D-482C-A5F8-B4AAF6079EF4}"/>
    <dgm:cxn modelId="{D982E994-5EE5-4D52-8341-9F5F46FDE28D}" type="presOf" srcId="{71437375-1A40-4E79-90EA-DC00B7025037}" destId="{4A9180CE-F309-4554-8B7D-8C3D4BCD0DFF}" srcOrd="0" destOrd="2" presId="urn:microsoft.com/office/officeart/2005/8/layout/hList2"/>
    <dgm:cxn modelId="{3DC98240-2985-4B5F-8307-781475F675AC}" type="presOf" srcId="{404CC484-2FF7-4F59-BEEB-AB2C714138C2}" destId="{4A9180CE-F309-4554-8B7D-8C3D4BCD0DFF}" srcOrd="0" destOrd="4" presId="urn:microsoft.com/office/officeart/2005/8/layout/hList2"/>
    <dgm:cxn modelId="{5F56DB96-AEE5-46D5-B740-BA535927D68E}" srcId="{7DF2702C-AEF8-4E81-A48E-46459BECC38A}" destId="{257EEFAD-67D1-43E0-90A0-70BD8565E92B}" srcOrd="0" destOrd="0" parTransId="{C34AA896-D514-459B-8742-E2D22EC50712}" sibTransId="{93FF092D-AFBE-40C7-B2F2-6C396DED5AF1}"/>
    <dgm:cxn modelId="{F7128608-F9C2-466E-9FE6-480A17614415}" type="presParOf" srcId="{70BC24C0-64E6-434B-843B-E9D38A5790D9}" destId="{4C28D3F7-2531-4669-9295-4B2232DDA043}" srcOrd="0" destOrd="0" presId="urn:microsoft.com/office/officeart/2005/8/layout/hList2"/>
    <dgm:cxn modelId="{F4682E5F-1A50-474A-94F2-86EF8A5AB736}" type="presParOf" srcId="{4C28D3F7-2531-4669-9295-4B2232DDA043}" destId="{496ACEC6-73F8-4F37-99EA-E21AEC2F766D}" srcOrd="0" destOrd="0" presId="urn:microsoft.com/office/officeart/2005/8/layout/hList2"/>
    <dgm:cxn modelId="{4F9978AD-180F-443A-9D29-00914B5598A5}" type="presParOf" srcId="{4C28D3F7-2531-4669-9295-4B2232DDA043}" destId="{6E6E7594-9DAB-462F-A466-4B910619E498}" srcOrd="1" destOrd="0" presId="urn:microsoft.com/office/officeart/2005/8/layout/hList2"/>
    <dgm:cxn modelId="{BD721B00-D576-4822-8D32-32588D836BDE}" type="presParOf" srcId="{4C28D3F7-2531-4669-9295-4B2232DDA043}" destId="{C0809B42-7324-4005-A477-6CA45DDBACE5}" srcOrd="2" destOrd="0" presId="urn:microsoft.com/office/officeart/2005/8/layout/hList2"/>
    <dgm:cxn modelId="{ACF3BA67-479A-4A70-A483-42A8EB8F6E22}" type="presParOf" srcId="{70BC24C0-64E6-434B-843B-E9D38A5790D9}" destId="{75FA75F1-117B-4BB8-8810-11213D98E151}" srcOrd="1" destOrd="0" presId="urn:microsoft.com/office/officeart/2005/8/layout/hList2"/>
    <dgm:cxn modelId="{FF3C5BD6-A847-4B93-8FE7-3BBA5A9CB868}" type="presParOf" srcId="{70BC24C0-64E6-434B-843B-E9D38A5790D9}" destId="{6BCAF5EA-5AFA-495E-BFBD-531800BE7CD1}" srcOrd="2" destOrd="0" presId="urn:microsoft.com/office/officeart/2005/8/layout/hList2"/>
    <dgm:cxn modelId="{4859BB01-A8DF-46A5-9F25-2FB1667F6167}" type="presParOf" srcId="{6BCAF5EA-5AFA-495E-BFBD-531800BE7CD1}" destId="{2EF28B68-DF37-47C4-B325-CE672BDDCF3A}" srcOrd="0" destOrd="0" presId="urn:microsoft.com/office/officeart/2005/8/layout/hList2"/>
    <dgm:cxn modelId="{DED2A3CE-C95B-4F89-BC40-C1F483F3B5E7}" type="presParOf" srcId="{6BCAF5EA-5AFA-495E-BFBD-531800BE7CD1}" destId="{4A9180CE-F309-4554-8B7D-8C3D4BCD0DFF}" srcOrd="1" destOrd="0" presId="urn:microsoft.com/office/officeart/2005/8/layout/hList2"/>
    <dgm:cxn modelId="{4D899707-90D5-4E37-B789-9291C745818C}" type="presParOf" srcId="{6BCAF5EA-5AFA-495E-BFBD-531800BE7CD1}" destId="{C0F95F0A-8495-4F00-906A-ADDB736D026E}" srcOrd="2" destOrd="0" presId="urn:microsoft.com/office/officeart/2005/8/layout/h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0F0DD81D-836B-4345-BA7C-1A90C751A95C}" type="doc">
      <dgm:prSet loTypeId="urn:microsoft.com/office/officeart/2005/8/layout/cycle2" loCatId="cycle" qsTypeId="urn:microsoft.com/office/officeart/2005/8/quickstyle/simple1" qsCatId="simple" csTypeId="urn:microsoft.com/office/officeart/2005/8/colors/accent1_2" csCatId="accent1" phldr="1"/>
      <dgm:spPr/>
      <dgm:t>
        <a:bodyPr/>
        <a:lstStyle/>
        <a:p>
          <a:endParaRPr lang="en-US"/>
        </a:p>
      </dgm:t>
    </dgm:pt>
    <dgm:pt modelId="{D410FE56-413F-42A9-A5A6-35FED6E19D0F}">
      <dgm:prSet phldrT="[Text]" custT="1"/>
      <dgm:spPr>
        <a:solidFill>
          <a:srgbClr val="FF0000"/>
        </a:solidFill>
        <a:ln>
          <a:solidFill>
            <a:schemeClr val="tx1"/>
          </a:solidFill>
        </a:ln>
      </dgm:spPr>
      <dgm:t>
        <a:bodyPr/>
        <a:lstStyle/>
        <a:p>
          <a:r>
            <a:rPr lang="en-US" sz="1600" b="1" dirty="0" smtClean="0">
              <a:solidFill>
                <a:schemeClr val="tx1"/>
              </a:solidFill>
            </a:rPr>
            <a:t>Common Assessment</a:t>
          </a:r>
          <a:endParaRPr lang="en-US" sz="1600" b="1" dirty="0">
            <a:solidFill>
              <a:schemeClr val="tx1"/>
            </a:solidFill>
          </a:endParaRPr>
        </a:p>
      </dgm:t>
    </dgm:pt>
    <dgm:pt modelId="{47DBEA4E-9276-45A9-8A64-61AEA725594C}" type="parTrans" cxnId="{4CE190AB-9FCE-4ECA-ADE7-59E877CE8038}">
      <dgm:prSet/>
      <dgm:spPr/>
      <dgm:t>
        <a:bodyPr/>
        <a:lstStyle/>
        <a:p>
          <a:endParaRPr lang="en-US"/>
        </a:p>
      </dgm:t>
    </dgm:pt>
    <dgm:pt modelId="{BBA3F63E-08C9-4C4F-8B73-41EDC0C3BCFD}" type="sibTrans" cxnId="{4CE190AB-9FCE-4ECA-ADE7-59E877CE8038}">
      <dgm:prSet/>
      <dgm:spPr>
        <a:solidFill>
          <a:srgbClr val="FFFF00"/>
        </a:solidFill>
        <a:ln>
          <a:solidFill>
            <a:schemeClr val="tx1"/>
          </a:solidFill>
        </a:ln>
      </dgm:spPr>
      <dgm:t>
        <a:bodyPr/>
        <a:lstStyle/>
        <a:p>
          <a:endParaRPr lang="en-US"/>
        </a:p>
      </dgm:t>
    </dgm:pt>
    <dgm:pt modelId="{4A608622-5387-4E0F-B161-881343108913}">
      <dgm:prSet phldrT="[Text]" custT="1"/>
      <dgm:spPr>
        <a:ln>
          <a:solidFill>
            <a:schemeClr val="tx1"/>
          </a:solidFill>
        </a:ln>
      </dgm:spPr>
      <dgm:t>
        <a:bodyPr/>
        <a:lstStyle/>
        <a:p>
          <a:r>
            <a:rPr lang="en-US" sz="1600" b="1" dirty="0" smtClean="0">
              <a:solidFill>
                <a:schemeClr val="tx1"/>
              </a:solidFill>
            </a:rPr>
            <a:t>Rubrics</a:t>
          </a:r>
          <a:endParaRPr lang="en-US" sz="1600" b="1" dirty="0">
            <a:solidFill>
              <a:schemeClr val="tx1"/>
            </a:solidFill>
          </a:endParaRPr>
        </a:p>
      </dgm:t>
    </dgm:pt>
    <dgm:pt modelId="{1D45C537-22B9-4CD1-8D51-BAF55008323A}" type="parTrans" cxnId="{A2EC4B97-F31F-42D1-8559-D9640AA8E0B2}">
      <dgm:prSet/>
      <dgm:spPr/>
      <dgm:t>
        <a:bodyPr/>
        <a:lstStyle/>
        <a:p>
          <a:endParaRPr lang="en-US"/>
        </a:p>
      </dgm:t>
    </dgm:pt>
    <dgm:pt modelId="{758AB132-2402-4A04-89D7-9550D1ABDABB}" type="sibTrans" cxnId="{A2EC4B97-F31F-42D1-8559-D9640AA8E0B2}">
      <dgm:prSet/>
      <dgm:spPr>
        <a:solidFill>
          <a:srgbClr val="FFFF00"/>
        </a:solidFill>
        <a:ln>
          <a:solidFill>
            <a:schemeClr val="tx1"/>
          </a:solidFill>
        </a:ln>
      </dgm:spPr>
      <dgm:t>
        <a:bodyPr/>
        <a:lstStyle/>
        <a:p>
          <a:endParaRPr lang="en-US"/>
        </a:p>
      </dgm:t>
    </dgm:pt>
    <dgm:pt modelId="{78C453DD-95DF-4AA6-9228-4C6F88BF5421}">
      <dgm:prSet phldrT="[Text]" custT="1"/>
      <dgm:spPr>
        <a:solidFill>
          <a:srgbClr val="EE42CD"/>
        </a:solidFill>
        <a:ln>
          <a:solidFill>
            <a:schemeClr val="tx1"/>
          </a:solidFill>
        </a:ln>
      </dgm:spPr>
      <dgm:t>
        <a:bodyPr/>
        <a:lstStyle/>
        <a:p>
          <a:r>
            <a:rPr lang="en-US" sz="1400" b="1" dirty="0" smtClean="0">
              <a:solidFill>
                <a:schemeClr val="tx1"/>
              </a:solidFill>
            </a:rPr>
            <a:t>Differentiation</a:t>
          </a:r>
          <a:endParaRPr lang="en-US" sz="1400" b="1" dirty="0">
            <a:solidFill>
              <a:schemeClr val="tx1"/>
            </a:solidFill>
          </a:endParaRPr>
        </a:p>
      </dgm:t>
    </dgm:pt>
    <dgm:pt modelId="{60790E08-4731-44CC-A0B5-CCDE91BE8A81}" type="parTrans" cxnId="{32BCB5E2-1C91-4512-8435-C7613AC2639D}">
      <dgm:prSet/>
      <dgm:spPr/>
      <dgm:t>
        <a:bodyPr/>
        <a:lstStyle/>
        <a:p>
          <a:endParaRPr lang="en-US"/>
        </a:p>
      </dgm:t>
    </dgm:pt>
    <dgm:pt modelId="{99A83DFD-3703-4E0F-ACA1-431813317EEF}" type="sibTrans" cxnId="{32BCB5E2-1C91-4512-8435-C7613AC2639D}">
      <dgm:prSet/>
      <dgm:spPr>
        <a:solidFill>
          <a:srgbClr val="FFFF00"/>
        </a:solidFill>
        <a:ln>
          <a:solidFill>
            <a:schemeClr val="tx1"/>
          </a:solidFill>
        </a:ln>
      </dgm:spPr>
      <dgm:t>
        <a:bodyPr/>
        <a:lstStyle/>
        <a:p>
          <a:endParaRPr lang="en-US"/>
        </a:p>
      </dgm:t>
    </dgm:pt>
    <dgm:pt modelId="{66933C24-383F-4E4E-AD77-907CA87C26F1}">
      <dgm:prSet phldrT="[Text]" custT="1"/>
      <dgm:spPr>
        <a:solidFill>
          <a:srgbClr val="FFC000"/>
        </a:solidFill>
        <a:ln>
          <a:solidFill>
            <a:schemeClr val="tx1"/>
          </a:solidFill>
        </a:ln>
      </dgm:spPr>
      <dgm:t>
        <a:bodyPr/>
        <a:lstStyle/>
        <a:p>
          <a:r>
            <a:rPr lang="en-US" sz="1200" b="1" dirty="0" smtClean="0">
              <a:solidFill>
                <a:schemeClr val="tx1"/>
              </a:solidFill>
            </a:rPr>
            <a:t>Accommodation</a:t>
          </a:r>
          <a:endParaRPr lang="en-US" sz="1200" b="1" dirty="0">
            <a:solidFill>
              <a:schemeClr val="tx1"/>
            </a:solidFill>
          </a:endParaRPr>
        </a:p>
      </dgm:t>
    </dgm:pt>
    <dgm:pt modelId="{083392FA-3C1C-4FC4-86F2-C20BB05E7DC1}" type="parTrans" cxnId="{EC1A4DDC-1E32-40E4-AFAB-98FF14059DCF}">
      <dgm:prSet/>
      <dgm:spPr/>
      <dgm:t>
        <a:bodyPr/>
        <a:lstStyle/>
        <a:p>
          <a:endParaRPr lang="en-US"/>
        </a:p>
      </dgm:t>
    </dgm:pt>
    <dgm:pt modelId="{E8DCD532-3D6F-4C88-93AD-267E0570006E}" type="sibTrans" cxnId="{EC1A4DDC-1E32-40E4-AFAB-98FF14059DCF}">
      <dgm:prSet/>
      <dgm:spPr>
        <a:solidFill>
          <a:srgbClr val="FFFF00"/>
        </a:solidFill>
        <a:ln>
          <a:solidFill>
            <a:schemeClr val="tx1"/>
          </a:solidFill>
        </a:ln>
      </dgm:spPr>
      <dgm:t>
        <a:bodyPr/>
        <a:lstStyle/>
        <a:p>
          <a:endParaRPr lang="en-US"/>
        </a:p>
      </dgm:t>
    </dgm:pt>
    <dgm:pt modelId="{50AD3CE0-8B27-4731-A770-A7A4142629EB}">
      <dgm:prSet phldrT="[Text]" custT="1"/>
      <dgm:spPr>
        <a:solidFill>
          <a:srgbClr val="92D050"/>
        </a:solidFill>
        <a:ln>
          <a:solidFill>
            <a:schemeClr val="tx1"/>
          </a:solidFill>
        </a:ln>
      </dgm:spPr>
      <dgm:t>
        <a:bodyPr/>
        <a:lstStyle/>
        <a:p>
          <a:r>
            <a:rPr lang="en-US" sz="1600" b="1" dirty="0" smtClean="0">
              <a:solidFill>
                <a:schemeClr val="tx1"/>
              </a:solidFill>
            </a:rPr>
            <a:t>Data Discussion and Reflection</a:t>
          </a:r>
          <a:endParaRPr lang="en-US" sz="1600" b="1" dirty="0">
            <a:solidFill>
              <a:schemeClr val="tx1"/>
            </a:solidFill>
          </a:endParaRPr>
        </a:p>
      </dgm:t>
    </dgm:pt>
    <dgm:pt modelId="{424E537A-CDDB-4F58-B31F-093A4A1ACFE7}" type="parTrans" cxnId="{1C3A9C91-1142-4C84-B197-0B909BB7FB89}">
      <dgm:prSet/>
      <dgm:spPr/>
      <dgm:t>
        <a:bodyPr/>
        <a:lstStyle/>
        <a:p>
          <a:endParaRPr lang="en-US"/>
        </a:p>
      </dgm:t>
    </dgm:pt>
    <dgm:pt modelId="{1E8AA5C5-8A69-49CD-97BE-5031CB45CD4A}" type="sibTrans" cxnId="{1C3A9C91-1142-4C84-B197-0B909BB7FB89}">
      <dgm:prSet/>
      <dgm:spPr>
        <a:solidFill>
          <a:srgbClr val="FFFF00"/>
        </a:solidFill>
        <a:ln>
          <a:solidFill>
            <a:schemeClr val="tx1"/>
          </a:solidFill>
        </a:ln>
      </dgm:spPr>
      <dgm:t>
        <a:bodyPr/>
        <a:lstStyle/>
        <a:p>
          <a:endParaRPr lang="en-US"/>
        </a:p>
      </dgm:t>
    </dgm:pt>
    <dgm:pt modelId="{C23FF2EB-B03E-4033-95FC-B47FE9F8C796}" type="pres">
      <dgm:prSet presAssocID="{0F0DD81D-836B-4345-BA7C-1A90C751A95C}" presName="cycle" presStyleCnt="0">
        <dgm:presLayoutVars>
          <dgm:dir/>
          <dgm:resizeHandles val="exact"/>
        </dgm:presLayoutVars>
      </dgm:prSet>
      <dgm:spPr/>
      <dgm:t>
        <a:bodyPr/>
        <a:lstStyle/>
        <a:p>
          <a:endParaRPr lang="en-US"/>
        </a:p>
      </dgm:t>
    </dgm:pt>
    <dgm:pt modelId="{1A7E1915-1242-4AF5-9CCC-13C3580B3227}" type="pres">
      <dgm:prSet presAssocID="{D410FE56-413F-42A9-A5A6-35FED6E19D0F}" presName="node" presStyleLbl="node1" presStyleIdx="0" presStyleCnt="5" custRadScaleRad="104581">
        <dgm:presLayoutVars>
          <dgm:bulletEnabled val="1"/>
        </dgm:presLayoutVars>
      </dgm:prSet>
      <dgm:spPr/>
      <dgm:t>
        <a:bodyPr/>
        <a:lstStyle/>
        <a:p>
          <a:endParaRPr lang="en-US"/>
        </a:p>
      </dgm:t>
    </dgm:pt>
    <dgm:pt modelId="{FDC3EC66-53C0-4600-8701-3D803DFBAE3C}" type="pres">
      <dgm:prSet presAssocID="{BBA3F63E-08C9-4C4F-8B73-41EDC0C3BCFD}" presName="sibTrans" presStyleLbl="sibTrans2D1" presStyleIdx="0" presStyleCnt="5"/>
      <dgm:spPr/>
      <dgm:t>
        <a:bodyPr/>
        <a:lstStyle/>
        <a:p>
          <a:endParaRPr lang="en-US"/>
        </a:p>
      </dgm:t>
    </dgm:pt>
    <dgm:pt modelId="{5D5CD7AE-4BDC-4A45-8095-F01FD491809B}" type="pres">
      <dgm:prSet presAssocID="{BBA3F63E-08C9-4C4F-8B73-41EDC0C3BCFD}" presName="connectorText" presStyleLbl="sibTrans2D1" presStyleIdx="0" presStyleCnt="5"/>
      <dgm:spPr/>
      <dgm:t>
        <a:bodyPr/>
        <a:lstStyle/>
        <a:p>
          <a:endParaRPr lang="en-US"/>
        </a:p>
      </dgm:t>
    </dgm:pt>
    <dgm:pt modelId="{74D17B73-A302-4BA2-84E2-9F4A9B0DD26E}" type="pres">
      <dgm:prSet presAssocID="{4A608622-5387-4E0F-B161-881343108913}" presName="node" presStyleLbl="node1" presStyleIdx="1" presStyleCnt="5">
        <dgm:presLayoutVars>
          <dgm:bulletEnabled val="1"/>
        </dgm:presLayoutVars>
      </dgm:prSet>
      <dgm:spPr/>
      <dgm:t>
        <a:bodyPr/>
        <a:lstStyle/>
        <a:p>
          <a:endParaRPr lang="en-US"/>
        </a:p>
      </dgm:t>
    </dgm:pt>
    <dgm:pt modelId="{DDAC92AA-D69D-4108-B5C4-CC1B0E0B31A0}" type="pres">
      <dgm:prSet presAssocID="{758AB132-2402-4A04-89D7-9550D1ABDABB}" presName="sibTrans" presStyleLbl="sibTrans2D1" presStyleIdx="1" presStyleCnt="5"/>
      <dgm:spPr/>
      <dgm:t>
        <a:bodyPr/>
        <a:lstStyle/>
        <a:p>
          <a:endParaRPr lang="en-US"/>
        </a:p>
      </dgm:t>
    </dgm:pt>
    <dgm:pt modelId="{2DB5FD33-11B3-40F8-A1A6-41B6BF7F18A2}" type="pres">
      <dgm:prSet presAssocID="{758AB132-2402-4A04-89D7-9550D1ABDABB}" presName="connectorText" presStyleLbl="sibTrans2D1" presStyleIdx="1" presStyleCnt="5"/>
      <dgm:spPr/>
      <dgm:t>
        <a:bodyPr/>
        <a:lstStyle/>
        <a:p>
          <a:endParaRPr lang="en-US"/>
        </a:p>
      </dgm:t>
    </dgm:pt>
    <dgm:pt modelId="{7FCA3B59-3EB8-4444-8EE4-4D2564AB8960}" type="pres">
      <dgm:prSet presAssocID="{78C453DD-95DF-4AA6-9228-4C6F88BF5421}" presName="node" presStyleLbl="node1" presStyleIdx="2" presStyleCnt="5" custScaleX="105333">
        <dgm:presLayoutVars>
          <dgm:bulletEnabled val="1"/>
        </dgm:presLayoutVars>
      </dgm:prSet>
      <dgm:spPr/>
      <dgm:t>
        <a:bodyPr/>
        <a:lstStyle/>
        <a:p>
          <a:endParaRPr lang="en-US"/>
        </a:p>
      </dgm:t>
    </dgm:pt>
    <dgm:pt modelId="{44BF9402-A5E7-4AC4-830D-06325D8979B9}" type="pres">
      <dgm:prSet presAssocID="{99A83DFD-3703-4E0F-ACA1-431813317EEF}" presName="sibTrans" presStyleLbl="sibTrans2D1" presStyleIdx="2" presStyleCnt="5"/>
      <dgm:spPr/>
      <dgm:t>
        <a:bodyPr/>
        <a:lstStyle/>
        <a:p>
          <a:endParaRPr lang="en-US"/>
        </a:p>
      </dgm:t>
    </dgm:pt>
    <dgm:pt modelId="{631AF6CE-004C-45A5-85B0-FF8DEE400B73}" type="pres">
      <dgm:prSet presAssocID="{99A83DFD-3703-4E0F-ACA1-431813317EEF}" presName="connectorText" presStyleLbl="sibTrans2D1" presStyleIdx="2" presStyleCnt="5"/>
      <dgm:spPr/>
      <dgm:t>
        <a:bodyPr/>
        <a:lstStyle/>
        <a:p>
          <a:endParaRPr lang="en-US"/>
        </a:p>
      </dgm:t>
    </dgm:pt>
    <dgm:pt modelId="{61EF2A9E-7C37-4BC9-8AAB-68BE9775AB8A}" type="pres">
      <dgm:prSet presAssocID="{66933C24-383F-4E4E-AD77-907CA87C26F1}" presName="node" presStyleLbl="node1" presStyleIdx="3" presStyleCnt="5">
        <dgm:presLayoutVars>
          <dgm:bulletEnabled val="1"/>
        </dgm:presLayoutVars>
      </dgm:prSet>
      <dgm:spPr/>
      <dgm:t>
        <a:bodyPr/>
        <a:lstStyle/>
        <a:p>
          <a:endParaRPr lang="en-US"/>
        </a:p>
      </dgm:t>
    </dgm:pt>
    <dgm:pt modelId="{E0EB3E70-9800-4CFF-B1EC-FC2D8C92AAB6}" type="pres">
      <dgm:prSet presAssocID="{E8DCD532-3D6F-4C88-93AD-267E0570006E}" presName="sibTrans" presStyleLbl="sibTrans2D1" presStyleIdx="3" presStyleCnt="5"/>
      <dgm:spPr/>
      <dgm:t>
        <a:bodyPr/>
        <a:lstStyle/>
        <a:p>
          <a:endParaRPr lang="en-US"/>
        </a:p>
      </dgm:t>
    </dgm:pt>
    <dgm:pt modelId="{8A74AA35-08DD-4E1E-B665-20609805AA2C}" type="pres">
      <dgm:prSet presAssocID="{E8DCD532-3D6F-4C88-93AD-267E0570006E}" presName="connectorText" presStyleLbl="sibTrans2D1" presStyleIdx="3" presStyleCnt="5"/>
      <dgm:spPr/>
      <dgm:t>
        <a:bodyPr/>
        <a:lstStyle/>
        <a:p>
          <a:endParaRPr lang="en-US"/>
        </a:p>
      </dgm:t>
    </dgm:pt>
    <dgm:pt modelId="{5261FD8E-0A2E-42FB-B749-FCEAB9490637}" type="pres">
      <dgm:prSet presAssocID="{50AD3CE0-8B27-4731-A770-A7A4142629EB}" presName="node" presStyleLbl="node1" presStyleIdx="4" presStyleCnt="5">
        <dgm:presLayoutVars>
          <dgm:bulletEnabled val="1"/>
        </dgm:presLayoutVars>
      </dgm:prSet>
      <dgm:spPr/>
      <dgm:t>
        <a:bodyPr/>
        <a:lstStyle/>
        <a:p>
          <a:endParaRPr lang="en-US"/>
        </a:p>
      </dgm:t>
    </dgm:pt>
    <dgm:pt modelId="{A0E5F58B-4E41-4BC8-B360-0A835459665C}" type="pres">
      <dgm:prSet presAssocID="{1E8AA5C5-8A69-49CD-97BE-5031CB45CD4A}" presName="sibTrans" presStyleLbl="sibTrans2D1" presStyleIdx="4" presStyleCnt="5"/>
      <dgm:spPr/>
      <dgm:t>
        <a:bodyPr/>
        <a:lstStyle/>
        <a:p>
          <a:endParaRPr lang="en-US"/>
        </a:p>
      </dgm:t>
    </dgm:pt>
    <dgm:pt modelId="{F989D718-7094-45E8-95D6-2CE9196BB768}" type="pres">
      <dgm:prSet presAssocID="{1E8AA5C5-8A69-49CD-97BE-5031CB45CD4A}" presName="connectorText" presStyleLbl="sibTrans2D1" presStyleIdx="4" presStyleCnt="5"/>
      <dgm:spPr/>
      <dgm:t>
        <a:bodyPr/>
        <a:lstStyle/>
        <a:p>
          <a:endParaRPr lang="en-US"/>
        </a:p>
      </dgm:t>
    </dgm:pt>
  </dgm:ptLst>
  <dgm:cxnLst>
    <dgm:cxn modelId="{9254D35D-6B64-49A6-A9D0-04231D1BDE73}" type="presOf" srcId="{E8DCD532-3D6F-4C88-93AD-267E0570006E}" destId="{8A74AA35-08DD-4E1E-B665-20609805AA2C}" srcOrd="1" destOrd="0" presId="urn:microsoft.com/office/officeart/2005/8/layout/cycle2"/>
    <dgm:cxn modelId="{32BCB5E2-1C91-4512-8435-C7613AC2639D}" srcId="{0F0DD81D-836B-4345-BA7C-1A90C751A95C}" destId="{78C453DD-95DF-4AA6-9228-4C6F88BF5421}" srcOrd="2" destOrd="0" parTransId="{60790E08-4731-44CC-A0B5-CCDE91BE8A81}" sibTransId="{99A83DFD-3703-4E0F-ACA1-431813317EEF}"/>
    <dgm:cxn modelId="{F64E724F-9D16-45D5-8D3F-D351ED822229}" type="presOf" srcId="{78C453DD-95DF-4AA6-9228-4C6F88BF5421}" destId="{7FCA3B59-3EB8-4444-8EE4-4D2564AB8960}" srcOrd="0" destOrd="0" presId="urn:microsoft.com/office/officeart/2005/8/layout/cycle2"/>
    <dgm:cxn modelId="{879A8FEC-FD68-4BA7-BF5A-0D5FA423811B}" type="presOf" srcId="{BBA3F63E-08C9-4C4F-8B73-41EDC0C3BCFD}" destId="{5D5CD7AE-4BDC-4A45-8095-F01FD491809B}" srcOrd="1" destOrd="0" presId="urn:microsoft.com/office/officeart/2005/8/layout/cycle2"/>
    <dgm:cxn modelId="{B60F1ED3-08C6-45E1-AD8A-92839FA6DBE4}" type="presOf" srcId="{0F0DD81D-836B-4345-BA7C-1A90C751A95C}" destId="{C23FF2EB-B03E-4033-95FC-B47FE9F8C796}" srcOrd="0" destOrd="0" presId="urn:microsoft.com/office/officeart/2005/8/layout/cycle2"/>
    <dgm:cxn modelId="{EC1A4DDC-1E32-40E4-AFAB-98FF14059DCF}" srcId="{0F0DD81D-836B-4345-BA7C-1A90C751A95C}" destId="{66933C24-383F-4E4E-AD77-907CA87C26F1}" srcOrd="3" destOrd="0" parTransId="{083392FA-3C1C-4FC4-86F2-C20BB05E7DC1}" sibTransId="{E8DCD532-3D6F-4C88-93AD-267E0570006E}"/>
    <dgm:cxn modelId="{76823007-73C9-4047-B7E6-E9778962489A}" type="presOf" srcId="{50AD3CE0-8B27-4731-A770-A7A4142629EB}" destId="{5261FD8E-0A2E-42FB-B749-FCEAB9490637}" srcOrd="0" destOrd="0" presId="urn:microsoft.com/office/officeart/2005/8/layout/cycle2"/>
    <dgm:cxn modelId="{4CE190AB-9FCE-4ECA-ADE7-59E877CE8038}" srcId="{0F0DD81D-836B-4345-BA7C-1A90C751A95C}" destId="{D410FE56-413F-42A9-A5A6-35FED6E19D0F}" srcOrd="0" destOrd="0" parTransId="{47DBEA4E-9276-45A9-8A64-61AEA725594C}" sibTransId="{BBA3F63E-08C9-4C4F-8B73-41EDC0C3BCFD}"/>
    <dgm:cxn modelId="{019EC8A9-2ED8-491E-BA2A-A8C516486940}" type="presOf" srcId="{4A608622-5387-4E0F-B161-881343108913}" destId="{74D17B73-A302-4BA2-84E2-9F4A9B0DD26E}" srcOrd="0" destOrd="0" presId="urn:microsoft.com/office/officeart/2005/8/layout/cycle2"/>
    <dgm:cxn modelId="{E964644F-B097-4138-8F69-CB790D845AA1}" type="presOf" srcId="{D410FE56-413F-42A9-A5A6-35FED6E19D0F}" destId="{1A7E1915-1242-4AF5-9CCC-13C3580B3227}" srcOrd="0" destOrd="0" presId="urn:microsoft.com/office/officeart/2005/8/layout/cycle2"/>
    <dgm:cxn modelId="{E9E71502-5579-4D0F-9795-869B65E5653E}" type="presOf" srcId="{BBA3F63E-08C9-4C4F-8B73-41EDC0C3BCFD}" destId="{FDC3EC66-53C0-4600-8701-3D803DFBAE3C}" srcOrd="0" destOrd="0" presId="urn:microsoft.com/office/officeart/2005/8/layout/cycle2"/>
    <dgm:cxn modelId="{B838D7B9-B472-44CE-B1A1-883A90C49CD1}" type="presOf" srcId="{99A83DFD-3703-4E0F-ACA1-431813317EEF}" destId="{631AF6CE-004C-45A5-85B0-FF8DEE400B73}" srcOrd="1" destOrd="0" presId="urn:microsoft.com/office/officeart/2005/8/layout/cycle2"/>
    <dgm:cxn modelId="{1C3A9C91-1142-4C84-B197-0B909BB7FB89}" srcId="{0F0DD81D-836B-4345-BA7C-1A90C751A95C}" destId="{50AD3CE0-8B27-4731-A770-A7A4142629EB}" srcOrd="4" destOrd="0" parTransId="{424E537A-CDDB-4F58-B31F-093A4A1ACFE7}" sibTransId="{1E8AA5C5-8A69-49CD-97BE-5031CB45CD4A}"/>
    <dgm:cxn modelId="{D7B0DB32-F793-41E9-84AC-64255A59A445}" type="presOf" srcId="{1E8AA5C5-8A69-49CD-97BE-5031CB45CD4A}" destId="{A0E5F58B-4E41-4BC8-B360-0A835459665C}" srcOrd="0" destOrd="0" presId="urn:microsoft.com/office/officeart/2005/8/layout/cycle2"/>
    <dgm:cxn modelId="{1CA3F3D0-6A73-4FEB-AEE5-A5B3783CB2C6}" type="presOf" srcId="{E8DCD532-3D6F-4C88-93AD-267E0570006E}" destId="{E0EB3E70-9800-4CFF-B1EC-FC2D8C92AAB6}" srcOrd="0" destOrd="0" presId="urn:microsoft.com/office/officeart/2005/8/layout/cycle2"/>
    <dgm:cxn modelId="{DF167236-9561-47EB-9847-09332EFC9CA6}" type="presOf" srcId="{99A83DFD-3703-4E0F-ACA1-431813317EEF}" destId="{44BF9402-A5E7-4AC4-830D-06325D8979B9}" srcOrd="0" destOrd="0" presId="urn:microsoft.com/office/officeart/2005/8/layout/cycle2"/>
    <dgm:cxn modelId="{F58331BE-73A9-4C45-85C1-8DB57027E587}" type="presOf" srcId="{758AB132-2402-4A04-89D7-9550D1ABDABB}" destId="{2DB5FD33-11B3-40F8-A1A6-41B6BF7F18A2}" srcOrd="1" destOrd="0" presId="urn:microsoft.com/office/officeart/2005/8/layout/cycle2"/>
    <dgm:cxn modelId="{0F08C078-AF7B-449B-BDD9-1AAF6634E1B3}" type="presOf" srcId="{758AB132-2402-4A04-89D7-9550D1ABDABB}" destId="{DDAC92AA-D69D-4108-B5C4-CC1B0E0B31A0}" srcOrd="0" destOrd="0" presId="urn:microsoft.com/office/officeart/2005/8/layout/cycle2"/>
    <dgm:cxn modelId="{A2EC4B97-F31F-42D1-8559-D9640AA8E0B2}" srcId="{0F0DD81D-836B-4345-BA7C-1A90C751A95C}" destId="{4A608622-5387-4E0F-B161-881343108913}" srcOrd="1" destOrd="0" parTransId="{1D45C537-22B9-4CD1-8D51-BAF55008323A}" sibTransId="{758AB132-2402-4A04-89D7-9550D1ABDABB}"/>
    <dgm:cxn modelId="{A1819A2D-BF50-46FE-8951-C3DA3EAFC1B5}" type="presOf" srcId="{66933C24-383F-4E4E-AD77-907CA87C26F1}" destId="{61EF2A9E-7C37-4BC9-8AAB-68BE9775AB8A}" srcOrd="0" destOrd="0" presId="urn:microsoft.com/office/officeart/2005/8/layout/cycle2"/>
    <dgm:cxn modelId="{544C34D4-786C-41A1-AC8A-E849B6C7AB83}" type="presOf" srcId="{1E8AA5C5-8A69-49CD-97BE-5031CB45CD4A}" destId="{F989D718-7094-45E8-95D6-2CE9196BB768}" srcOrd="1" destOrd="0" presId="urn:microsoft.com/office/officeart/2005/8/layout/cycle2"/>
    <dgm:cxn modelId="{DC3001CD-1889-4BBD-8047-EDC8D17C2F74}" type="presParOf" srcId="{C23FF2EB-B03E-4033-95FC-B47FE9F8C796}" destId="{1A7E1915-1242-4AF5-9CCC-13C3580B3227}" srcOrd="0" destOrd="0" presId="urn:microsoft.com/office/officeart/2005/8/layout/cycle2"/>
    <dgm:cxn modelId="{198A6FA6-BFDF-43DD-8389-3844967DDFDE}" type="presParOf" srcId="{C23FF2EB-B03E-4033-95FC-B47FE9F8C796}" destId="{FDC3EC66-53C0-4600-8701-3D803DFBAE3C}" srcOrd="1" destOrd="0" presId="urn:microsoft.com/office/officeart/2005/8/layout/cycle2"/>
    <dgm:cxn modelId="{FC6D9BDA-F3C0-4635-97D5-EBBD01A30CEC}" type="presParOf" srcId="{FDC3EC66-53C0-4600-8701-3D803DFBAE3C}" destId="{5D5CD7AE-4BDC-4A45-8095-F01FD491809B}" srcOrd="0" destOrd="0" presId="urn:microsoft.com/office/officeart/2005/8/layout/cycle2"/>
    <dgm:cxn modelId="{443208E0-28FD-4852-9985-21031CF328E5}" type="presParOf" srcId="{C23FF2EB-B03E-4033-95FC-B47FE9F8C796}" destId="{74D17B73-A302-4BA2-84E2-9F4A9B0DD26E}" srcOrd="2" destOrd="0" presId="urn:microsoft.com/office/officeart/2005/8/layout/cycle2"/>
    <dgm:cxn modelId="{DD3939FC-6D54-4010-8F3D-E59B698EFEB9}" type="presParOf" srcId="{C23FF2EB-B03E-4033-95FC-B47FE9F8C796}" destId="{DDAC92AA-D69D-4108-B5C4-CC1B0E0B31A0}" srcOrd="3" destOrd="0" presId="urn:microsoft.com/office/officeart/2005/8/layout/cycle2"/>
    <dgm:cxn modelId="{83E63CCD-20D3-4A2C-9EE3-6132BA6419C1}" type="presParOf" srcId="{DDAC92AA-D69D-4108-B5C4-CC1B0E0B31A0}" destId="{2DB5FD33-11B3-40F8-A1A6-41B6BF7F18A2}" srcOrd="0" destOrd="0" presId="urn:microsoft.com/office/officeart/2005/8/layout/cycle2"/>
    <dgm:cxn modelId="{A5277EF9-FF4D-43CC-8B6D-64771500977A}" type="presParOf" srcId="{C23FF2EB-B03E-4033-95FC-B47FE9F8C796}" destId="{7FCA3B59-3EB8-4444-8EE4-4D2564AB8960}" srcOrd="4" destOrd="0" presId="urn:microsoft.com/office/officeart/2005/8/layout/cycle2"/>
    <dgm:cxn modelId="{47AD097B-F851-4EAE-BE89-B89FD570F45F}" type="presParOf" srcId="{C23FF2EB-B03E-4033-95FC-B47FE9F8C796}" destId="{44BF9402-A5E7-4AC4-830D-06325D8979B9}" srcOrd="5" destOrd="0" presId="urn:microsoft.com/office/officeart/2005/8/layout/cycle2"/>
    <dgm:cxn modelId="{F1791305-1618-4986-BD08-B6E70A24B0D1}" type="presParOf" srcId="{44BF9402-A5E7-4AC4-830D-06325D8979B9}" destId="{631AF6CE-004C-45A5-85B0-FF8DEE400B73}" srcOrd="0" destOrd="0" presId="urn:microsoft.com/office/officeart/2005/8/layout/cycle2"/>
    <dgm:cxn modelId="{99F65469-D58E-46B9-B029-71B79965C5F8}" type="presParOf" srcId="{C23FF2EB-B03E-4033-95FC-B47FE9F8C796}" destId="{61EF2A9E-7C37-4BC9-8AAB-68BE9775AB8A}" srcOrd="6" destOrd="0" presId="urn:microsoft.com/office/officeart/2005/8/layout/cycle2"/>
    <dgm:cxn modelId="{485FB382-2695-4B53-B40B-45420523F8F9}" type="presParOf" srcId="{C23FF2EB-B03E-4033-95FC-B47FE9F8C796}" destId="{E0EB3E70-9800-4CFF-B1EC-FC2D8C92AAB6}" srcOrd="7" destOrd="0" presId="urn:microsoft.com/office/officeart/2005/8/layout/cycle2"/>
    <dgm:cxn modelId="{882E144A-107C-40EA-974A-0E355DA14B73}" type="presParOf" srcId="{E0EB3E70-9800-4CFF-B1EC-FC2D8C92AAB6}" destId="{8A74AA35-08DD-4E1E-B665-20609805AA2C}" srcOrd="0" destOrd="0" presId="urn:microsoft.com/office/officeart/2005/8/layout/cycle2"/>
    <dgm:cxn modelId="{E9179DD5-F73E-4FA6-9BE2-7105C7B5E4B7}" type="presParOf" srcId="{C23FF2EB-B03E-4033-95FC-B47FE9F8C796}" destId="{5261FD8E-0A2E-42FB-B749-FCEAB9490637}" srcOrd="8" destOrd="0" presId="urn:microsoft.com/office/officeart/2005/8/layout/cycle2"/>
    <dgm:cxn modelId="{DC57E312-C6CB-4141-BCB1-FA2DB5C4FA29}" type="presParOf" srcId="{C23FF2EB-B03E-4033-95FC-B47FE9F8C796}" destId="{A0E5F58B-4E41-4BC8-B360-0A835459665C}" srcOrd="9" destOrd="0" presId="urn:microsoft.com/office/officeart/2005/8/layout/cycle2"/>
    <dgm:cxn modelId="{542A1EAC-76F3-4480-B426-0632F137FDC6}" type="presParOf" srcId="{A0E5F58B-4E41-4BC8-B360-0A835459665C}" destId="{F989D718-7094-45E8-95D6-2CE9196BB768}" srcOrd="0" destOrd="0" presId="urn:microsoft.com/office/officeart/2005/8/layout/cycle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BB54398-4685-481E-93C6-C56299B95C3C}">
      <dsp:nvSpPr>
        <dsp:cNvPr id="0" name=""/>
        <dsp:cNvSpPr/>
      </dsp:nvSpPr>
      <dsp:spPr>
        <a:xfrm>
          <a:off x="1755321" y="660474"/>
          <a:ext cx="4403072" cy="4403072"/>
        </a:xfrm>
        <a:prstGeom prst="blockArc">
          <a:avLst>
            <a:gd name="adj1" fmla="val 9000000"/>
            <a:gd name="adj2" fmla="val 16200000"/>
            <a:gd name="adj3" fmla="val 4644"/>
          </a:avLst>
        </a:prstGeom>
        <a:solidFill>
          <a:schemeClr val="accent4">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A273B75D-BE6B-4595-BF30-C67EA3777E59}">
      <dsp:nvSpPr>
        <dsp:cNvPr id="0" name=""/>
        <dsp:cNvSpPr/>
      </dsp:nvSpPr>
      <dsp:spPr>
        <a:xfrm>
          <a:off x="1755321" y="660474"/>
          <a:ext cx="4403072" cy="4403072"/>
        </a:xfrm>
        <a:prstGeom prst="blockArc">
          <a:avLst>
            <a:gd name="adj1" fmla="val 1800000"/>
            <a:gd name="adj2" fmla="val 9000000"/>
            <a:gd name="adj3" fmla="val 4644"/>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2F43FF0B-7349-4A10-850F-085F7799FDB8}">
      <dsp:nvSpPr>
        <dsp:cNvPr id="0" name=""/>
        <dsp:cNvSpPr/>
      </dsp:nvSpPr>
      <dsp:spPr>
        <a:xfrm>
          <a:off x="1755321" y="660474"/>
          <a:ext cx="4403072" cy="4403072"/>
        </a:xfrm>
        <a:prstGeom prst="blockArc">
          <a:avLst>
            <a:gd name="adj1" fmla="val 16200000"/>
            <a:gd name="adj2" fmla="val 1800000"/>
            <a:gd name="adj3" fmla="val 4644"/>
          </a:avLst>
        </a:prstGeom>
        <a:solidFill>
          <a:schemeClr val="accent2"/>
        </a:solidFill>
        <a:ln>
          <a:noFill/>
        </a:ln>
        <a:effectLst/>
      </dsp:spPr>
      <dsp:style>
        <a:lnRef idx="0">
          <a:scrgbClr r="0" g="0" b="0"/>
        </a:lnRef>
        <a:fillRef idx="1">
          <a:scrgbClr r="0" g="0" b="0"/>
        </a:fillRef>
        <a:effectRef idx="0">
          <a:scrgbClr r="0" g="0" b="0"/>
        </a:effectRef>
        <a:fontRef idx="minor">
          <a:schemeClr val="lt1"/>
        </a:fontRef>
      </dsp:style>
    </dsp:sp>
    <dsp:sp modelId="{D72C5E78-029A-4223-A479-6F2BB5546F02}">
      <dsp:nvSpPr>
        <dsp:cNvPr id="0" name=""/>
        <dsp:cNvSpPr/>
      </dsp:nvSpPr>
      <dsp:spPr>
        <a:xfrm>
          <a:off x="2929022" y="1814434"/>
          <a:ext cx="2028662" cy="2028662"/>
        </a:xfrm>
        <a:prstGeom prst="ellipse">
          <a:avLst/>
        </a:prstGeom>
        <a:solidFill>
          <a:schemeClr val="accent1">
            <a:hueOff val="0"/>
            <a:satOff val="0"/>
            <a:lumOff val="0"/>
            <a:alphaOff val="0"/>
          </a:schemeClr>
        </a:solidFill>
        <a:ln w="12700"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26670" rIns="26670" bIns="26670" numCol="1" spcCol="1270" anchor="ctr" anchorCtr="0">
          <a:noAutofit/>
        </a:bodyPr>
        <a:lstStyle/>
        <a:p>
          <a:pPr lvl="0" algn="ctr" defTabSz="933450">
            <a:lnSpc>
              <a:spcPct val="90000"/>
            </a:lnSpc>
            <a:spcBef>
              <a:spcPct val="0"/>
            </a:spcBef>
            <a:spcAft>
              <a:spcPct val="35000"/>
            </a:spcAft>
          </a:pPr>
          <a:r>
            <a:rPr lang="en-US" sz="2100" b="1" kern="1200" dirty="0" smtClean="0">
              <a:solidFill>
                <a:schemeClr val="tx1"/>
              </a:solidFill>
            </a:rPr>
            <a:t>Affirming identity and building self-esteem</a:t>
          </a:r>
          <a:endParaRPr lang="en-US" sz="2100" b="1" kern="1200" dirty="0">
            <a:solidFill>
              <a:schemeClr val="tx1"/>
            </a:solidFill>
          </a:endParaRPr>
        </a:p>
      </dsp:txBody>
      <dsp:txXfrm>
        <a:off x="3226113" y="2111525"/>
        <a:ext cx="1434480" cy="1434480"/>
      </dsp:txXfrm>
    </dsp:sp>
    <dsp:sp modelId="{4C9E785F-2418-44A9-9FEC-7FC9E584818C}">
      <dsp:nvSpPr>
        <dsp:cNvPr id="0" name=""/>
        <dsp:cNvSpPr/>
      </dsp:nvSpPr>
      <dsp:spPr>
        <a:xfrm>
          <a:off x="3246826" y="1565"/>
          <a:ext cx="1420063" cy="1420063"/>
        </a:xfrm>
        <a:prstGeom prst="ellipse">
          <a:avLst/>
        </a:prstGeom>
        <a:solidFill>
          <a:schemeClr val="accent2">
            <a:hueOff val="0"/>
            <a:satOff val="0"/>
            <a:lumOff val="0"/>
            <a:alphaOff val="0"/>
          </a:schemeClr>
        </a:solidFill>
        <a:ln w="12700"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en-US" sz="1600" b="1" kern="1200" dirty="0" smtClean="0">
              <a:solidFill>
                <a:schemeClr val="tx1"/>
              </a:solidFill>
            </a:rPr>
            <a:t>Valuing prior knowledge</a:t>
          </a:r>
        </a:p>
        <a:p>
          <a:pPr lvl="0" algn="ctr" defTabSz="711200">
            <a:lnSpc>
              <a:spcPct val="90000"/>
            </a:lnSpc>
            <a:spcBef>
              <a:spcPct val="0"/>
            </a:spcBef>
            <a:spcAft>
              <a:spcPct val="35000"/>
            </a:spcAft>
          </a:pPr>
          <a:r>
            <a:rPr lang="en-US" sz="1600" b="1" kern="1200" dirty="0" smtClean="0">
              <a:solidFill>
                <a:schemeClr val="tx1"/>
              </a:solidFill>
            </a:rPr>
            <a:t>(Schema)</a:t>
          </a:r>
          <a:endParaRPr lang="en-US" sz="1600" b="1" kern="1200" dirty="0">
            <a:solidFill>
              <a:schemeClr val="tx1"/>
            </a:solidFill>
          </a:endParaRPr>
        </a:p>
      </dsp:txBody>
      <dsp:txXfrm>
        <a:off x="3454789" y="209528"/>
        <a:ext cx="1004137" cy="1004137"/>
      </dsp:txXfrm>
    </dsp:sp>
    <dsp:sp modelId="{034ADE42-7774-48B8-8BD0-E39A426984E1}">
      <dsp:nvSpPr>
        <dsp:cNvPr id="0" name=""/>
        <dsp:cNvSpPr/>
      </dsp:nvSpPr>
      <dsp:spPr>
        <a:xfrm>
          <a:off x="5109139" y="3227186"/>
          <a:ext cx="1420063" cy="1420063"/>
        </a:xfrm>
        <a:prstGeom prst="ellipse">
          <a:avLst/>
        </a:prstGeom>
        <a:solidFill>
          <a:schemeClr val="accent3">
            <a:hueOff val="0"/>
            <a:satOff val="0"/>
            <a:lumOff val="0"/>
            <a:alphaOff val="0"/>
          </a:schemeClr>
        </a:solidFill>
        <a:ln w="12700"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en-US" sz="1600" b="1" kern="1200" dirty="0" smtClean="0">
              <a:solidFill>
                <a:schemeClr val="tx1"/>
              </a:solidFill>
            </a:rPr>
            <a:t>Scaffolding</a:t>
          </a:r>
          <a:endParaRPr lang="en-US" sz="1600" b="1" kern="1200" dirty="0">
            <a:solidFill>
              <a:schemeClr val="tx1"/>
            </a:solidFill>
          </a:endParaRPr>
        </a:p>
      </dsp:txBody>
      <dsp:txXfrm>
        <a:off x="5317102" y="3435149"/>
        <a:ext cx="1004137" cy="1004137"/>
      </dsp:txXfrm>
    </dsp:sp>
    <dsp:sp modelId="{11983D75-9795-4F25-A68A-12076E3DD767}">
      <dsp:nvSpPr>
        <dsp:cNvPr id="0" name=""/>
        <dsp:cNvSpPr/>
      </dsp:nvSpPr>
      <dsp:spPr>
        <a:xfrm>
          <a:off x="1384512" y="3227186"/>
          <a:ext cx="1420063" cy="1420063"/>
        </a:xfrm>
        <a:prstGeom prst="ellipse">
          <a:avLst/>
        </a:prstGeom>
        <a:solidFill>
          <a:schemeClr val="accent4">
            <a:hueOff val="0"/>
            <a:satOff val="0"/>
            <a:lumOff val="0"/>
            <a:alphaOff val="0"/>
          </a:schemeClr>
        </a:solidFill>
        <a:ln w="12700"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en-US" sz="1800" b="1" kern="1200" dirty="0" smtClean="0">
              <a:solidFill>
                <a:schemeClr val="tx1"/>
              </a:solidFill>
            </a:rPr>
            <a:t>Extending Learning</a:t>
          </a:r>
          <a:endParaRPr lang="en-US" sz="1800" b="1" kern="1200" dirty="0">
            <a:solidFill>
              <a:schemeClr val="tx1"/>
            </a:solidFill>
          </a:endParaRPr>
        </a:p>
      </dsp:txBody>
      <dsp:txXfrm>
        <a:off x="1592475" y="3435149"/>
        <a:ext cx="1004137" cy="1004137"/>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45D1668-22A2-4827-9D8B-1657C6C3690E}">
      <dsp:nvSpPr>
        <dsp:cNvPr id="0" name=""/>
        <dsp:cNvSpPr/>
      </dsp:nvSpPr>
      <dsp:spPr>
        <a:xfrm>
          <a:off x="3153989" y="2094482"/>
          <a:ext cx="2491716" cy="2491716"/>
        </a:xfrm>
        <a:prstGeom prst="gear9">
          <a:avLst/>
        </a:prstGeom>
        <a:solidFill>
          <a:srgbClr val="92D050"/>
        </a:solidFill>
        <a:ln w="12700"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n-US" sz="1400" b="1" kern="1200" dirty="0" smtClean="0"/>
            <a:t>Common Unit Planning</a:t>
          </a:r>
          <a:endParaRPr lang="en-US" sz="1400" b="1" kern="1200" dirty="0"/>
        </a:p>
      </dsp:txBody>
      <dsp:txXfrm>
        <a:off x="3654935" y="2678155"/>
        <a:ext cx="1489824" cy="1280793"/>
      </dsp:txXfrm>
    </dsp:sp>
    <dsp:sp modelId="{24462D66-16A0-4BD8-9F14-4AEFF2805453}">
      <dsp:nvSpPr>
        <dsp:cNvPr id="0" name=""/>
        <dsp:cNvSpPr/>
      </dsp:nvSpPr>
      <dsp:spPr>
        <a:xfrm>
          <a:off x="1601876" y="1425687"/>
          <a:ext cx="2149943" cy="2005079"/>
        </a:xfrm>
        <a:prstGeom prst="gear6">
          <a:avLst/>
        </a:prstGeom>
        <a:solidFill>
          <a:srgbClr val="00B0F0"/>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n-US" sz="1400" b="1" kern="1200" dirty="0" smtClean="0"/>
            <a:t>Interventions</a:t>
          </a:r>
          <a:endParaRPr lang="en-US" sz="1400" b="1" kern="1200" dirty="0"/>
        </a:p>
      </dsp:txBody>
      <dsp:txXfrm>
        <a:off x="2127718" y="1933523"/>
        <a:ext cx="1098259" cy="989407"/>
      </dsp:txXfrm>
    </dsp:sp>
    <dsp:sp modelId="{2E403718-AA2A-4FFF-913E-7E43833D07A6}">
      <dsp:nvSpPr>
        <dsp:cNvPr id="0" name=""/>
        <dsp:cNvSpPr/>
      </dsp:nvSpPr>
      <dsp:spPr>
        <a:xfrm rot="20700000">
          <a:off x="2735863" y="237487"/>
          <a:ext cx="2008325" cy="1944266"/>
        </a:xfrm>
        <a:prstGeom prst="gear6">
          <a:avLst/>
        </a:prstGeom>
        <a:solidFill>
          <a:srgbClr val="FFFF00"/>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en-US" sz="1600" b="1" kern="1200" dirty="0" smtClean="0"/>
            <a:t>Common Assessments</a:t>
          </a:r>
          <a:endParaRPr lang="en-US" sz="1600" b="1" kern="1200" dirty="0"/>
        </a:p>
      </dsp:txBody>
      <dsp:txXfrm rot="-20700000">
        <a:off x="3180147" y="660122"/>
        <a:ext cx="1119757" cy="1098996"/>
      </dsp:txXfrm>
    </dsp:sp>
    <dsp:sp modelId="{602BCE22-DB06-48D4-8021-1860ACEF2119}">
      <dsp:nvSpPr>
        <dsp:cNvPr id="0" name=""/>
        <dsp:cNvSpPr/>
      </dsp:nvSpPr>
      <dsp:spPr>
        <a:xfrm>
          <a:off x="2966096" y="1716377"/>
          <a:ext cx="3189396" cy="3189396"/>
        </a:xfrm>
        <a:prstGeom prst="circularArrow">
          <a:avLst>
            <a:gd name="adj1" fmla="val 4687"/>
            <a:gd name="adj2" fmla="val 299029"/>
            <a:gd name="adj3" fmla="val 2523664"/>
            <a:gd name="adj4" fmla="val 15845217"/>
            <a:gd name="adj5" fmla="val 5469"/>
          </a:avLst>
        </a:prstGeom>
        <a:solidFill>
          <a:srgbClr val="FF0000"/>
        </a:solidFill>
        <a:ln>
          <a:noFill/>
        </a:ln>
        <a:effectLst/>
      </dsp:spPr>
      <dsp:style>
        <a:lnRef idx="0">
          <a:scrgbClr r="0" g="0" b="0"/>
        </a:lnRef>
        <a:fillRef idx="1">
          <a:scrgbClr r="0" g="0" b="0"/>
        </a:fillRef>
        <a:effectRef idx="0">
          <a:scrgbClr r="0" g="0" b="0"/>
        </a:effectRef>
        <a:fontRef idx="minor">
          <a:schemeClr val="lt1"/>
        </a:fontRef>
      </dsp:style>
    </dsp:sp>
    <dsp:sp modelId="{A7246556-290E-4872-939E-A62DA6DC09AC}">
      <dsp:nvSpPr>
        <dsp:cNvPr id="0" name=""/>
        <dsp:cNvSpPr/>
      </dsp:nvSpPr>
      <dsp:spPr>
        <a:xfrm>
          <a:off x="1383334" y="1103126"/>
          <a:ext cx="2317296" cy="2317296"/>
        </a:xfrm>
        <a:prstGeom prst="leftCircularArrow">
          <a:avLst>
            <a:gd name="adj1" fmla="val 6452"/>
            <a:gd name="adj2" fmla="val 429999"/>
            <a:gd name="adj3" fmla="val 10489124"/>
            <a:gd name="adj4" fmla="val 14837806"/>
            <a:gd name="adj5" fmla="val 7527"/>
          </a:avLst>
        </a:prstGeom>
        <a:solidFill>
          <a:srgbClr val="FF0000"/>
        </a:solidFill>
        <a:ln>
          <a:noFill/>
        </a:ln>
        <a:effectLst/>
      </dsp:spPr>
      <dsp:style>
        <a:lnRef idx="0">
          <a:scrgbClr r="0" g="0" b="0"/>
        </a:lnRef>
        <a:fillRef idx="1">
          <a:scrgbClr r="0" g="0" b="0"/>
        </a:fillRef>
        <a:effectRef idx="0">
          <a:scrgbClr r="0" g="0" b="0"/>
        </a:effectRef>
        <a:fontRef idx="minor">
          <a:schemeClr val="lt1"/>
        </a:fontRef>
      </dsp:style>
    </dsp:sp>
    <dsp:sp modelId="{139730C6-858C-43C7-84CD-681B827F878D}">
      <dsp:nvSpPr>
        <dsp:cNvPr id="0" name=""/>
        <dsp:cNvSpPr/>
      </dsp:nvSpPr>
      <dsp:spPr>
        <a:xfrm>
          <a:off x="2308554" y="-135025"/>
          <a:ext cx="2498511" cy="2498511"/>
        </a:xfrm>
        <a:prstGeom prst="circularArrow">
          <a:avLst>
            <a:gd name="adj1" fmla="val 5984"/>
            <a:gd name="adj2" fmla="val 394124"/>
            <a:gd name="adj3" fmla="val 13313824"/>
            <a:gd name="adj4" fmla="val 10508221"/>
            <a:gd name="adj5" fmla="val 6981"/>
          </a:avLst>
        </a:prstGeom>
        <a:solidFill>
          <a:srgbClr val="FF0000"/>
        </a:solidFill>
        <a:ln>
          <a:noFill/>
        </a:ln>
        <a:effectLst/>
      </dsp:spPr>
      <dsp:style>
        <a:lnRef idx="0">
          <a:scrgbClr r="0" g="0" b="0"/>
        </a:lnRef>
        <a:fillRef idx="1">
          <a:scrgbClr r="0" g="0" b="0"/>
        </a:fillRef>
        <a:effectRef idx="0">
          <a:scrgbClr r="0" g="0" b="0"/>
        </a:effectRef>
        <a:fontRef idx="minor">
          <a:schemeClr val="lt1"/>
        </a:fontRef>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0809B42-7324-4005-A477-6CA45DDBACE5}">
      <dsp:nvSpPr>
        <dsp:cNvPr id="0" name=""/>
        <dsp:cNvSpPr/>
      </dsp:nvSpPr>
      <dsp:spPr>
        <a:xfrm rot="16200000">
          <a:off x="-2017674" y="3206166"/>
          <a:ext cx="4831137" cy="68302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602389" bIns="0" numCol="1" spcCol="1270" anchor="t" anchorCtr="0">
          <a:noAutofit/>
        </a:bodyPr>
        <a:lstStyle/>
        <a:p>
          <a:pPr lvl="0" algn="r" defTabSz="2133600">
            <a:lnSpc>
              <a:spcPct val="90000"/>
            </a:lnSpc>
            <a:spcBef>
              <a:spcPct val="0"/>
            </a:spcBef>
            <a:spcAft>
              <a:spcPct val="35000"/>
            </a:spcAft>
          </a:pPr>
          <a:r>
            <a:rPr lang="en-US" sz="4800" kern="1200" dirty="0" smtClean="0"/>
            <a:t>Rigor</a:t>
          </a:r>
          <a:endParaRPr lang="en-US" sz="4800" kern="1200" dirty="0"/>
        </a:p>
      </dsp:txBody>
      <dsp:txXfrm>
        <a:off x="-2017674" y="3206166"/>
        <a:ext cx="4831137" cy="683023"/>
      </dsp:txXfrm>
    </dsp:sp>
    <dsp:sp modelId="{6E6E7594-9DAB-462F-A466-4B910619E498}">
      <dsp:nvSpPr>
        <dsp:cNvPr id="0" name=""/>
        <dsp:cNvSpPr/>
      </dsp:nvSpPr>
      <dsp:spPr>
        <a:xfrm>
          <a:off x="739406" y="1132109"/>
          <a:ext cx="3402182" cy="4831137"/>
        </a:xfrm>
        <a:prstGeom prst="rect">
          <a:avLst/>
        </a:prstGeom>
        <a:solidFill>
          <a:srgbClr val="00B05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9352" tIns="602389" rIns="149352" bIns="149352" numCol="1" spcCol="1270" anchor="t" anchorCtr="0">
          <a:noAutofit/>
        </a:bodyPr>
        <a:lstStyle/>
        <a:p>
          <a:pPr marL="171450" lvl="1" indent="-171450" algn="l" defTabSz="711200">
            <a:lnSpc>
              <a:spcPct val="90000"/>
            </a:lnSpc>
            <a:spcBef>
              <a:spcPct val="0"/>
            </a:spcBef>
            <a:spcAft>
              <a:spcPct val="15000"/>
            </a:spcAft>
            <a:buChar char="••"/>
          </a:pPr>
          <a:r>
            <a:rPr lang="en-US" sz="1600" b="1" kern="1200" dirty="0" smtClean="0">
              <a:solidFill>
                <a:schemeClr val="tx1"/>
              </a:solidFill>
            </a:rPr>
            <a:t>Requires thinking.</a:t>
          </a:r>
          <a:endParaRPr lang="en-US" sz="1600" b="1" kern="1200" dirty="0">
            <a:solidFill>
              <a:schemeClr val="tx1"/>
            </a:solidFill>
          </a:endParaRPr>
        </a:p>
        <a:p>
          <a:pPr marL="171450" lvl="1" indent="-171450" algn="l" defTabSz="711200">
            <a:lnSpc>
              <a:spcPct val="90000"/>
            </a:lnSpc>
            <a:spcBef>
              <a:spcPct val="0"/>
            </a:spcBef>
            <a:spcAft>
              <a:spcPct val="15000"/>
            </a:spcAft>
            <a:buChar char="••"/>
          </a:pPr>
          <a:r>
            <a:rPr lang="en-US" sz="1600" b="1" kern="1200" dirty="0" smtClean="0">
              <a:solidFill>
                <a:schemeClr val="tx1"/>
              </a:solidFill>
            </a:rPr>
            <a:t>Students are noticeably alert &amp; engaged in their learning.</a:t>
          </a:r>
          <a:endParaRPr lang="en-US" sz="1600" b="1" kern="1200" dirty="0">
            <a:solidFill>
              <a:schemeClr val="tx1"/>
            </a:solidFill>
          </a:endParaRPr>
        </a:p>
        <a:p>
          <a:pPr marL="171450" lvl="1" indent="-171450" algn="l" defTabSz="711200">
            <a:lnSpc>
              <a:spcPct val="90000"/>
            </a:lnSpc>
            <a:spcBef>
              <a:spcPct val="0"/>
            </a:spcBef>
            <a:spcAft>
              <a:spcPct val="15000"/>
            </a:spcAft>
            <a:buChar char="••"/>
          </a:pPr>
          <a:r>
            <a:rPr lang="en-US" sz="1600" b="1" kern="1200" dirty="0" smtClean="0">
              <a:solidFill>
                <a:schemeClr val="tx1"/>
              </a:solidFill>
            </a:rPr>
            <a:t>Requires application of knowledge to new situations.</a:t>
          </a:r>
          <a:endParaRPr lang="en-US" sz="1600" b="1" kern="1200" dirty="0">
            <a:solidFill>
              <a:schemeClr val="tx1"/>
            </a:solidFill>
          </a:endParaRPr>
        </a:p>
        <a:p>
          <a:pPr marL="171450" lvl="1" indent="-171450" algn="l" defTabSz="711200">
            <a:lnSpc>
              <a:spcPct val="90000"/>
            </a:lnSpc>
            <a:spcBef>
              <a:spcPct val="0"/>
            </a:spcBef>
            <a:spcAft>
              <a:spcPct val="15000"/>
            </a:spcAft>
            <a:buChar char="••"/>
          </a:pPr>
          <a:r>
            <a:rPr lang="en-US" sz="1600" b="1" kern="1200" dirty="0" smtClean="0">
              <a:solidFill>
                <a:schemeClr val="tx1"/>
              </a:solidFill>
            </a:rPr>
            <a:t>Involves the students doing </a:t>
          </a:r>
          <a:r>
            <a:rPr lang="en-US" sz="1600" b="1" kern="1200" dirty="0" smtClean="0">
              <a:solidFill>
                <a:schemeClr val="tx1"/>
              </a:solidFill>
            </a:rPr>
            <a:t>deeper </a:t>
          </a:r>
          <a:r>
            <a:rPr lang="en-US" sz="1600" b="1" kern="1200" dirty="0" smtClean="0">
              <a:solidFill>
                <a:schemeClr val="tx1"/>
              </a:solidFill>
            </a:rPr>
            <a:t>assignments that require thinking and processing.</a:t>
          </a:r>
          <a:endParaRPr lang="en-US" sz="1600" b="1" kern="1200" dirty="0">
            <a:solidFill>
              <a:schemeClr val="tx1"/>
            </a:solidFill>
          </a:endParaRPr>
        </a:p>
        <a:p>
          <a:pPr marL="171450" lvl="1" indent="-171450" algn="l" defTabSz="711200">
            <a:lnSpc>
              <a:spcPct val="90000"/>
            </a:lnSpc>
            <a:spcBef>
              <a:spcPct val="0"/>
            </a:spcBef>
            <a:spcAft>
              <a:spcPct val="15000"/>
            </a:spcAft>
            <a:buChar char="••"/>
          </a:pPr>
          <a:r>
            <a:rPr lang="en-US" sz="1600" b="1" kern="1200" dirty="0" smtClean="0">
              <a:solidFill>
                <a:schemeClr val="tx1"/>
              </a:solidFill>
            </a:rPr>
            <a:t>Creates ownership.</a:t>
          </a:r>
          <a:endParaRPr lang="en-US" sz="1600" b="1" kern="1200" dirty="0">
            <a:solidFill>
              <a:schemeClr val="tx1"/>
            </a:solidFill>
          </a:endParaRPr>
        </a:p>
        <a:p>
          <a:pPr marL="171450" lvl="1" indent="-171450" algn="l" defTabSz="711200">
            <a:lnSpc>
              <a:spcPct val="90000"/>
            </a:lnSpc>
            <a:spcBef>
              <a:spcPct val="0"/>
            </a:spcBef>
            <a:spcAft>
              <a:spcPct val="15000"/>
            </a:spcAft>
            <a:buChar char="••"/>
          </a:pPr>
          <a:r>
            <a:rPr lang="en-US" sz="1600" b="1" kern="1200" dirty="0" smtClean="0">
              <a:solidFill>
                <a:schemeClr val="tx1"/>
              </a:solidFill>
            </a:rPr>
            <a:t>Gets better results.</a:t>
          </a:r>
          <a:endParaRPr lang="en-US" sz="1600" b="1" kern="1200" dirty="0">
            <a:solidFill>
              <a:schemeClr val="tx1"/>
            </a:solidFill>
          </a:endParaRPr>
        </a:p>
        <a:p>
          <a:pPr marL="171450" lvl="1" indent="-171450" algn="l" defTabSz="711200">
            <a:lnSpc>
              <a:spcPct val="90000"/>
            </a:lnSpc>
            <a:spcBef>
              <a:spcPct val="0"/>
            </a:spcBef>
            <a:spcAft>
              <a:spcPct val="15000"/>
            </a:spcAft>
            <a:buChar char="••"/>
          </a:pPr>
          <a:r>
            <a:rPr lang="en-US" sz="1600" b="1" kern="1200" dirty="0" smtClean="0">
              <a:solidFill>
                <a:schemeClr val="tx1"/>
              </a:solidFill>
            </a:rPr>
            <a:t>A belief that the goal is to develop self-directed student who set and monitor their own goals.</a:t>
          </a:r>
          <a:endParaRPr lang="en-US" sz="1600" b="1" kern="1200" dirty="0">
            <a:solidFill>
              <a:schemeClr val="tx1"/>
            </a:solidFill>
          </a:endParaRPr>
        </a:p>
        <a:p>
          <a:pPr marL="171450" lvl="1" indent="-171450" algn="l" defTabSz="711200">
            <a:lnSpc>
              <a:spcPct val="90000"/>
            </a:lnSpc>
            <a:spcBef>
              <a:spcPct val="0"/>
            </a:spcBef>
            <a:spcAft>
              <a:spcPct val="15000"/>
            </a:spcAft>
            <a:buChar char="••"/>
          </a:pPr>
          <a:r>
            <a:rPr lang="en-US" sz="1600" b="1" kern="1200" dirty="0" smtClean="0">
              <a:solidFill>
                <a:schemeClr val="tx1"/>
              </a:solidFill>
            </a:rPr>
            <a:t>Conceptual work</a:t>
          </a:r>
          <a:endParaRPr lang="en-US" sz="1600" b="1" kern="1200" dirty="0">
            <a:solidFill>
              <a:schemeClr val="tx1"/>
            </a:solidFill>
          </a:endParaRPr>
        </a:p>
        <a:p>
          <a:pPr marL="171450" lvl="1" indent="-171450" algn="l" defTabSz="711200">
            <a:lnSpc>
              <a:spcPct val="90000"/>
            </a:lnSpc>
            <a:spcBef>
              <a:spcPct val="0"/>
            </a:spcBef>
            <a:spcAft>
              <a:spcPct val="15000"/>
            </a:spcAft>
            <a:buChar char="••"/>
          </a:pPr>
          <a:r>
            <a:rPr lang="en-US" sz="1600" b="1" kern="1200" dirty="0" smtClean="0">
              <a:solidFill>
                <a:schemeClr val="tx1"/>
              </a:solidFill>
            </a:rPr>
            <a:t>Deeper, not wider.</a:t>
          </a:r>
          <a:endParaRPr lang="en-US" sz="1600" b="1" kern="1200" dirty="0">
            <a:solidFill>
              <a:schemeClr val="tx1"/>
            </a:solidFill>
          </a:endParaRPr>
        </a:p>
      </dsp:txBody>
      <dsp:txXfrm>
        <a:off x="739406" y="1132109"/>
        <a:ext cx="3402182" cy="4831137"/>
      </dsp:txXfrm>
    </dsp:sp>
    <dsp:sp modelId="{496ACEC6-73F8-4F37-99EA-E21AEC2F766D}">
      <dsp:nvSpPr>
        <dsp:cNvPr id="0" name=""/>
        <dsp:cNvSpPr/>
      </dsp:nvSpPr>
      <dsp:spPr>
        <a:xfrm>
          <a:off x="56382" y="230518"/>
          <a:ext cx="1366047" cy="1366047"/>
        </a:xfrm>
        <a:prstGeom prst="rect">
          <a:avLst/>
        </a:prstGeom>
        <a:blipFill rotWithShape="1">
          <a:blip xmlns:r="http://schemas.openxmlformats.org/officeDocument/2006/relationships" r:embed="rId1"/>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C0F95F0A-8495-4F00-906A-ADDB736D026E}">
      <dsp:nvSpPr>
        <dsp:cNvPr id="0" name=""/>
        <dsp:cNvSpPr/>
      </dsp:nvSpPr>
      <dsp:spPr>
        <a:xfrm rot="16200000">
          <a:off x="2928354" y="3206166"/>
          <a:ext cx="4831137" cy="68302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602389" bIns="0" numCol="1" spcCol="1270" anchor="t" anchorCtr="0">
          <a:noAutofit/>
        </a:bodyPr>
        <a:lstStyle/>
        <a:p>
          <a:pPr lvl="0" algn="r" defTabSz="2133600">
            <a:lnSpc>
              <a:spcPct val="90000"/>
            </a:lnSpc>
            <a:spcBef>
              <a:spcPct val="0"/>
            </a:spcBef>
            <a:spcAft>
              <a:spcPct val="35000"/>
            </a:spcAft>
          </a:pPr>
          <a:r>
            <a:rPr lang="en-US" sz="4800" kern="1200" dirty="0" smtClean="0"/>
            <a:t>Rigor-mortis</a:t>
          </a:r>
          <a:endParaRPr lang="en-US" sz="4800" kern="1200" dirty="0"/>
        </a:p>
      </dsp:txBody>
      <dsp:txXfrm>
        <a:off x="2928354" y="3206166"/>
        <a:ext cx="4831137" cy="683023"/>
      </dsp:txXfrm>
    </dsp:sp>
    <dsp:sp modelId="{4A9180CE-F309-4554-8B7D-8C3D4BCD0DFF}">
      <dsp:nvSpPr>
        <dsp:cNvPr id="0" name=""/>
        <dsp:cNvSpPr/>
      </dsp:nvSpPr>
      <dsp:spPr>
        <a:xfrm>
          <a:off x="5685434" y="1132109"/>
          <a:ext cx="3402182" cy="4831137"/>
        </a:xfrm>
        <a:prstGeom prst="rect">
          <a:avLst/>
        </a:prstGeom>
        <a:solidFill>
          <a:schemeClr val="tx1"/>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9352" tIns="602389" rIns="149352" bIns="149352" numCol="1" spcCol="1270" anchor="t" anchorCtr="0">
          <a:noAutofit/>
        </a:bodyPr>
        <a:lstStyle/>
        <a:p>
          <a:pPr marL="171450" lvl="1" indent="-171450" algn="l" defTabSz="711200">
            <a:lnSpc>
              <a:spcPct val="90000"/>
            </a:lnSpc>
            <a:spcBef>
              <a:spcPct val="0"/>
            </a:spcBef>
            <a:spcAft>
              <a:spcPct val="15000"/>
            </a:spcAft>
            <a:buChar char="••"/>
          </a:pPr>
          <a:r>
            <a:rPr lang="en-US" sz="1600" b="1" kern="1200" dirty="0" smtClean="0"/>
            <a:t>Is NOT coloring  something or  re-creating a poster.</a:t>
          </a:r>
          <a:endParaRPr lang="en-US" sz="1600" b="1" kern="1200" dirty="0"/>
        </a:p>
        <a:p>
          <a:pPr marL="171450" lvl="1" indent="-171450" algn="l" defTabSz="711200">
            <a:lnSpc>
              <a:spcPct val="90000"/>
            </a:lnSpc>
            <a:spcBef>
              <a:spcPct val="0"/>
            </a:spcBef>
            <a:spcAft>
              <a:spcPct val="15000"/>
            </a:spcAft>
            <a:buChar char="••"/>
          </a:pPr>
          <a:r>
            <a:rPr lang="en-US" sz="1600" b="1" kern="1200" dirty="0" smtClean="0"/>
            <a:t>Is NOT making some harder  or MORE or LONGER.</a:t>
          </a:r>
          <a:endParaRPr lang="en-US" sz="1600" b="1" kern="1200" dirty="0"/>
        </a:p>
        <a:p>
          <a:pPr marL="171450" lvl="1" indent="-171450" algn="l" defTabSz="711200">
            <a:lnSpc>
              <a:spcPct val="90000"/>
            </a:lnSpc>
            <a:spcBef>
              <a:spcPct val="0"/>
            </a:spcBef>
            <a:spcAft>
              <a:spcPct val="15000"/>
            </a:spcAft>
            <a:buChar char="••"/>
          </a:pPr>
          <a:r>
            <a:rPr lang="en-US" sz="1600" b="1" kern="1200" dirty="0" smtClean="0"/>
            <a:t>Is NOT a teacher centered activity.</a:t>
          </a:r>
          <a:endParaRPr lang="en-US" sz="1600" b="1" kern="1200" dirty="0"/>
        </a:p>
        <a:p>
          <a:pPr marL="171450" lvl="1" indent="-171450" algn="l" defTabSz="711200">
            <a:lnSpc>
              <a:spcPct val="90000"/>
            </a:lnSpc>
            <a:spcBef>
              <a:spcPct val="0"/>
            </a:spcBef>
            <a:spcAft>
              <a:spcPct val="15000"/>
            </a:spcAft>
            <a:buChar char="••"/>
          </a:pPr>
          <a:r>
            <a:rPr lang="en-US" sz="1600" b="1" kern="1200" dirty="0" smtClean="0"/>
            <a:t>Builds resentful students.</a:t>
          </a:r>
          <a:endParaRPr lang="en-US" sz="1600" b="1" kern="1200" dirty="0"/>
        </a:p>
        <a:p>
          <a:pPr marL="171450" lvl="1" indent="-171450" algn="l" defTabSz="711200">
            <a:lnSpc>
              <a:spcPct val="90000"/>
            </a:lnSpc>
            <a:spcBef>
              <a:spcPct val="0"/>
            </a:spcBef>
            <a:spcAft>
              <a:spcPct val="15000"/>
            </a:spcAft>
            <a:buChar char="••"/>
          </a:pPr>
          <a:r>
            <a:rPr lang="en-US" sz="1600" b="1" kern="1200" dirty="0" smtClean="0"/>
            <a:t>Creates compliance.</a:t>
          </a:r>
          <a:endParaRPr lang="en-US" sz="1600" b="1" kern="1200" dirty="0"/>
        </a:p>
        <a:p>
          <a:pPr marL="171450" lvl="1" indent="-171450" algn="l" defTabSz="711200">
            <a:lnSpc>
              <a:spcPct val="90000"/>
            </a:lnSpc>
            <a:spcBef>
              <a:spcPct val="0"/>
            </a:spcBef>
            <a:spcAft>
              <a:spcPct val="15000"/>
            </a:spcAft>
            <a:buChar char="••"/>
          </a:pPr>
          <a:r>
            <a:rPr lang="en-US" sz="1600" b="1" kern="1200" dirty="0" smtClean="0"/>
            <a:t>Goal is for student to follow directions and set goals by teachers.</a:t>
          </a:r>
          <a:endParaRPr lang="en-US" sz="1600" b="1" kern="1200" dirty="0"/>
        </a:p>
        <a:p>
          <a:pPr marL="171450" lvl="1" indent="-171450" algn="l" defTabSz="711200">
            <a:lnSpc>
              <a:spcPct val="90000"/>
            </a:lnSpc>
            <a:spcBef>
              <a:spcPct val="0"/>
            </a:spcBef>
            <a:spcAft>
              <a:spcPct val="15000"/>
            </a:spcAft>
            <a:buChar char="••"/>
          </a:pPr>
          <a:r>
            <a:rPr lang="en-US" sz="1600" b="1" kern="1200" dirty="0" smtClean="0"/>
            <a:t>Memorizing more.</a:t>
          </a:r>
          <a:endParaRPr lang="en-US" sz="1600" b="1" kern="1200" dirty="0"/>
        </a:p>
        <a:p>
          <a:pPr marL="171450" lvl="1" indent="-171450" algn="l" defTabSz="711200">
            <a:lnSpc>
              <a:spcPct val="90000"/>
            </a:lnSpc>
            <a:spcBef>
              <a:spcPct val="0"/>
            </a:spcBef>
            <a:spcAft>
              <a:spcPct val="15000"/>
            </a:spcAft>
            <a:buChar char="••"/>
          </a:pPr>
          <a:r>
            <a:rPr lang="en-US" sz="1600" b="1" kern="1200" dirty="0" smtClean="0"/>
            <a:t>Surface learning.</a:t>
          </a:r>
          <a:endParaRPr lang="en-US" sz="1600" b="1" kern="1200" dirty="0"/>
        </a:p>
      </dsp:txBody>
      <dsp:txXfrm>
        <a:off x="5685434" y="1132109"/>
        <a:ext cx="3402182" cy="4831137"/>
      </dsp:txXfrm>
    </dsp:sp>
    <dsp:sp modelId="{2EF28B68-DF37-47C4-B325-CE672BDDCF3A}">
      <dsp:nvSpPr>
        <dsp:cNvPr id="0" name=""/>
        <dsp:cNvSpPr/>
      </dsp:nvSpPr>
      <dsp:spPr>
        <a:xfrm>
          <a:off x="5002410" y="230518"/>
          <a:ext cx="1366047" cy="1366047"/>
        </a:xfrm>
        <a:prstGeom prst="rect">
          <a:avLst/>
        </a:prstGeom>
        <a:blipFill rotWithShape="1">
          <a:blip xmlns:r="http://schemas.openxmlformats.org/officeDocument/2006/relationships" r:embed="rId2"/>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A7E1915-1242-4AF5-9CCC-13C3580B3227}">
      <dsp:nvSpPr>
        <dsp:cNvPr id="0" name=""/>
        <dsp:cNvSpPr/>
      </dsp:nvSpPr>
      <dsp:spPr>
        <a:xfrm>
          <a:off x="3236364" y="0"/>
          <a:ext cx="1632528" cy="1632528"/>
        </a:xfrm>
        <a:prstGeom prst="ellipse">
          <a:avLst/>
        </a:prstGeom>
        <a:solidFill>
          <a:srgbClr val="FF0000"/>
        </a:solidFill>
        <a:ln w="12700"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en-US" sz="1600" b="1" kern="1200" dirty="0" smtClean="0">
              <a:solidFill>
                <a:schemeClr val="tx1"/>
              </a:solidFill>
            </a:rPr>
            <a:t>Common Assessment</a:t>
          </a:r>
          <a:endParaRPr lang="en-US" sz="1600" b="1" kern="1200" dirty="0">
            <a:solidFill>
              <a:schemeClr val="tx1"/>
            </a:solidFill>
          </a:endParaRPr>
        </a:p>
      </dsp:txBody>
      <dsp:txXfrm>
        <a:off x="3475442" y="239078"/>
        <a:ext cx="1154372" cy="1154372"/>
      </dsp:txXfrm>
    </dsp:sp>
    <dsp:sp modelId="{FDC3EC66-53C0-4600-8701-3D803DFBAE3C}">
      <dsp:nvSpPr>
        <dsp:cNvPr id="0" name=""/>
        <dsp:cNvSpPr/>
      </dsp:nvSpPr>
      <dsp:spPr>
        <a:xfrm rot="2162336">
          <a:off x="4816871" y="1254790"/>
          <a:ext cx="434224" cy="550978"/>
        </a:xfrm>
        <a:prstGeom prst="rightArrow">
          <a:avLst>
            <a:gd name="adj1" fmla="val 60000"/>
            <a:gd name="adj2" fmla="val 50000"/>
          </a:avLst>
        </a:prstGeom>
        <a:solidFill>
          <a:srgbClr val="FFFF00"/>
        </a:solidFill>
        <a:ln>
          <a:solidFill>
            <a:schemeClr val="tx1"/>
          </a:solid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1022350">
            <a:lnSpc>
              <a:spcPct val="90000"/>
            </a:lnSpc>
            <a:spcBef>
              <a:spcPct val="0"/>
            </a:spcBef>
            <a:spcAft>
              <a:spcPct val="35000"/>
            </a:spcAft>
          </a:pPr>
          <a:endParaRPr lang="en-US" sz="2300" kern="1200"/>
        </a:p>
      </dsp:txBody>
      <dsp:txXfrm>
        <a:off x="4829336" y="1326666"/>
        <a:ext cx="303957" cy="330586"/>
      </dsp:txXfrm>
    </dsp:sp>
    <dsp:sp modelId="{74D17B73-A302-4BA2-84E2-9F4A9B0DD26E}">
      <dsp:nvSpPr>
        <dsp:cNvPr id="0" name=""/>
        <dsp:cNvSpPr/>
      </dsp:nvSpPr>
      <dsp:spPr>
        <a:xfrm>
          <a:off x="5218948" y="1442490"/>
          <a:ext cx="1632528" cy="1632528"/>
        </a:xfrm>
        <a:prstGeom prst="ellipse">
          <a:avLst/>
        </a:prstGeom>
        <a:solidFill>
          <a:schemeClr val="accent1">
            <a:hueOff val="0"/>
            <a:satOff val="0"/>
            <a:lumOff val="0"/>
            <a:alphaOff val="0"/>
          </a:schemeClr>
        </a:solidFill>
        <a:ln w="12700"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en-US" sz="1600" b="1" kern="1200" dirty="0" smtClean="0">
              <a:solidFill>
                <a:schemeClr val="tx1"/>
              </a:solidFill>
            </a:rPr>
            <a:t>Rubrics</a:t>
          </a:r>
          <a:endParaRPr lang="en-US" sz="1600" b="1" kern="1200" dirty="0">
            <a:solidFill>
              <a:schemeClr val="tx1"/>
            </a:solidFill>
          </a:endParaRPr>
        </a:p>
      </dsp:txBody>
      <dsp:txXfrm>
        <a:off x="5458026" y="1681568"/>
        <a:ext cx="1154372" cy="1154372"/>
      </dsp:txXfrm>
    </dsp:sp>
    <dsp:sp modelId="{DDAC92AA-D69D-4108-B5C4-CC1B0E0B31A0}">
      <dsp:nvSpPr>
        <dsp:cNvPr id="0" name=""/>
        <dsp:cNvSpPr/>
      </dsp:nvSpPr>
      <dsp:spPr>
        <a:xfrm rot="6480000">
          <a:off x="5445180" y="3135142"/>
          <a:ext cx="431529" cy="550978"/>
        </a:xfrm>
        <a:prstGeom prst="rightArrow">
          <a:avLst>
            <a:gd name="adj1" fmla="val 60000"/>
            <a:gd name="adj2" fmla="val 50000"/>
          </a:avLst>
        </a:prstGeom>
        <a:solidFill>
          <a:srgbClr val="FFFF00"/>
        </a:solidFill>
        <a:ln>
          <a:solidFill>
            <a:schemeClr val="tx1"/>
          </a:solid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1022350">
            <a:lnSpc>
              <a:spcPct val="90000"/>
            </a:lnSpc>
            <a:spcBef>
              <a:spcPct val="0"/>
            </a:spcBef>
            <a:spcAft>
              <a:spcPct val="35000"/>
            </a:spcAft>
          </a:pPr>
          <a:endParaRPr lang="en-US" sz="2300" kern="1200"/>
        </a:p>
      </dsp:txBody>
      <dsp:txXfrm rot="10800000">
        <a:off x="5529912" y="3183777"/>
        <a:ext cx="302070" cy="330586"/>
      </dsp:txXfrm>
    </dsp:sp>
    <dsp:sp modelId="{7FCA3B59-3EB8-4444-8EE4-4D2564AB8960}">
      <dsp:nvSpPr>
        <dsp:cNvPr id="0" name=""/>
        <dsp:cNvSpPr/>
      </dsp:nvSpPr>
      <dsp:spPr>
        <a:xfrm>
          <a:off x="4418137" y="3773158"/>
          <a:ext cx="1719591" cy="1632528"/>
        </a:xfrm>
        <a:prstGeom prst="ellipse">
          <a:avLst/>
        </a:prstGeom>
        <a:solidFill>
          <a:srgbClr val="EE42CD"/>
        </a:solidFill>
        <a:ln w="12700"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n-US" sz="1400" b="1" kern="1200" dirty="0" smtClean="0">
              <a:solidFill>
                <a:schemeClr val="tx1"/>
              </a:solidFill>
            </a:rPr>
            <a:t>Differentiation</a:t>
          </a:r>
          <a:endParaRPr lang="en-US" sz="1400" b="1" kern="1200" dirty="0">
            <a:solidFill>
              <a:schemeClr val="tx1"/>
            </a:solidFill>
          </a:endParaRPr>
        </a:p>
      </dsp:txBody>
      <dsp:txXfrm>
        <a:off x="4669965" y="4012236"/>
        <a:ext cx="1215935" cy="1154372"/>
      </dsp:txXfrm>
    </dsp:sp>
    <dsp:sp modelId="{44BF9402-A5E7-4AC4-830D-06325D8979B9}">
      <dsp:nvSpPr>
        <dsp:cNvPr id="0" name=""/>
        <dsp:cNvSpPr/>
      </dsp:nvSpPr>
      <dsp:spPr>
        <a:xfrm rot="10800000">
          <a:off x="3837225" y="4313933"/>
          <a:ext cx="410510" cy="550978"/>
        </a:xfrm>
        <a:prstGeom prst="rightArrow">
          <a:avLst>
            <a:gd name="adj1" fmla="val 60000"/>
            <a:gd name="adj2" fmla="val 50000"/>
          </a:avLst>
        </a:prstGeom>
        <a:solidFill>
          <a:srgbClr val="FFFF00"/>
        </a:solidFill>
        <a:ln>
          <a:solidFill>
            <a:schemeClr val="tx1"/>
          </a:solid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1022350">
            <a:lnSpc>
              <a:spcPct val="90000"/>
            </a:lnSpc>
            <a:spcBef>
              <a:spcPct val="0"/>
            </a:spcBef>
            <a:spcAft>
              <a:spcPct val="35000"/>
            </a:spcAft>
          </a:pPr>
          <a:endParaRPr lang="en-US" sz="2300" kern="1200"/>
        </a:p>
      </dsp:txBody>
      <dsp:txXfrm rot="10800000">
        <a:off x="3960378" y="4424129"/>
        <a:ext cx="287357" cy="330586"/>
      </dsp:txXfrm>
    </dsp:sp>
    <dsp:sp modelId="{61EF2A9E-7C37-4BC9-8AAB-68BE9775AB8A}">
      <dsp:nvSpPr>
        <dsp:cNvPr id="0" name=""/>
        <dsp:cNvSpPr/>
      </dsp:nvSpPr>
      <dsp:spPr>
        <a:xfrm>
          <a:off x="2011059" y="3773158"/>
          <a:ext cx="1632528" cy="1632528"/>
        </a:xfrm>
        <a:prstGeom prst="ellipse">
          <a:avLst/>
        </a:prstGeom>
        <a:solidFill>
          <a:srgbClr val="FFC000"/>
        </a:solidFill>
        <a:ln w="12700"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en-US" sz="1200" b="1" kern="1200" dirty="0" smtClean="0">
              <a:solidFill>
                <a:schemeClr val="tx1"/>
              </a:solidFill>
            </a:rPr>
            <a:t>Accommodation</a:t>
          </a:r>
          <a:endParaRPr lang="en-US" sz="1200" b="1" kern="1200" dirty="0">
            <a:solidFill>
              <a:schemeClr val="tx1"/>
            </a:solidFill>
          </a:endParaRPr>
        </a:p>
      </dsp:txBody>
      <dsp:txXfrm>
        <a:off x="2250137" y="4012236"/>
        <a:ext cx="1154372" cy="1154372"/>
      </dsp:txXfrm>
    </dsp:sp>
    <dsp:sp modelId="{E0EB3E70-9800-4CFF-B1EC-FC2D8C92AAB6}">
      <dsp:nvSpPr>
        <dsp:cNvPr id="0" name=""/>
        <dsp:cNvSpPr/>
      </dsp:nvSpPr>
      <dsp:spPr>
        <a:xfrm rot="15120000">
          <a:off x="2235684" y="3160270"/>
          <a:ext cx="433582" cy="550978"/>
        </a:xfrm>
        <a:prstGeom prst="rightArrow">
          <a:avLst>
            <a:gd name="adj1" fmla="val 60000"/>
            <a:gd name="adj2" fmla="val 50000"/>
          </a:avLst>
        </a:prstGeom>
        <a:solidFill>
          <a:srgbClr val="FFFF00"/>
        </a:solidFill>
        <a:ln>
          <a:solidFill>
            <a:schemeClr val="tx1"/>
          </a:solid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1022350">
            <a:lnSpc>
              <a:spcPct val="90000"/>
            </a:lnSpc>
            <a:spcBef>
              <a:spcPct val="0"/>
            </a:spcBef>
            <a:spcAft>
              <a:spcPct val="35000"/>
            </a:spcAft>
          </a:pPr>
          <a:endParaRPr lang="en-US" sz="2300" kern="1200"/>
        </a:p>
      </dsp:txBody>
      <dsp:txXfrm rot="10800000">
        <a:off x="2320819" y="3332320"/>
        <a:ext cx="303507" cy="330586"/>
      </dsp:txXfrm>
    </dsp:sp>
    <dsp:sp modelId="{5261FD8E-0A2E-42FB-B749-FCEAB9490637}">
      <dsp:nvSpPr>
        <dsp:cNvPr id="0" name=""/>
        <dsp:cNvSpPr/>
      </dsp:nvSpPr>
      <dsp:spPr>
        <a:xfrm>
          <a:off x="1253779" y="1442490"/>
          <a:ext cx="1632528" cy="1632528"/>
        </a:xfrm>
        <a:prstGeom prst="ellipse">
          <a:avLst/>
        </a:prstGeom>
        <a:solidFill>
          <a:srgbClr val="92D050"/>
        </a:solidFill>
        <a:ln w="12700"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en-US" sz="1600" b="1" kern="1200" dirty="0" smtClean="0">
              <a:solidFill>
                <a:schemeClr val="tx1"/>
              </a:solidFill>
            </a:rPr>
            <a:t>Data Discussion and Reflection</a:t>
          </a:r>
          <a:endParaRPr lang="en-US" sz="1600" b="1" kern="1200" dirty="0">
            <a:solidFill>
              <a:schemeClr val="tx1"/>
            </a:solidFill>
          </a:endParaRPr>
        </a:p>
      </dsp:txBody>
      <dsp:txXfrm>
        <a:off x="1492857" y="1681568"/>
        <a:ext cx="1154372" cy="1154372"/>
      </dsp:txXfrm>
    </dsp:sp>
    <dsp:sp modelId="{A0E5F58B-4E41-4BC8-B360-0A835459665C}">
      <dsp:nvSpPr>
        <dsp:cNvPr id="0" name=""/>
        <dsp:cNvSpPr/>
      </dsp:nvSpPr>
      <dsp:spPr>
        <a:xfrm rot="19437664">
          <a:off x="2834286" y="1269250"/>
          <a:ext cx="434224" cy="550978"/>
        </a:xfrm>
        <a:prstGeom prst="rightArrow">
          <a:avLst>
            <a:gd name="adj1" fmla="val 60000"/>
            <a:gd name="adj2" fmla="val 50000"/>
          </a:avLst>
        </a:prstGeom>
        <a:solidFill>
          <a:srgbClr val="FFFF00"/>
        </a:solidFill>
        <a:ln>
          <a:solidFill>
            <a:schemeClr val="tx1"/>
          </a:solid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1022350">
            <a:lnSpc>
              <a:spcPct val="90000"/>
            </a:lnSpc>
            <a:spcBef>
              <a:spcPct val="0"/>
            </a:spcBef>
            <a:spcAft>
              <a:spcPct val="35000"/>
            </a:spcAft>
          </a:pPr>
          <a:endParaRPr lang="en-US" sz="2300" kern="1200"/>
        </a:p>
      </dsp:txBody>
      <dsp:txXfrm>
        <a:off x="2846751" y="1417766"/>
        <a:ext cx="303957" cy="330586"/>
      </dsp:txXfrm>
    </dsp:sp>
  </dsp:spTree>
</dsp:drawing>
</file>

<file path=ppt/diagrams/layout1.xml><?xml version="1.0" encoding="utf-8"?>
<dgm:layoutDef xmlns:dgm="http://schemas.openxmlformats.org/drawingml/2006/diagram" xmlns:a="http://schemas.openxmlformats.org/drawingml/2006/main" uniqueId="urn:microsoft.com/office/officeart/2005/8/layout/radial6">
  <dgm:title val=""/>
  <dgm:desc val=""/>
  <dgm:catLst>
    <dgm:cat type="cycle" pri="9000"/>
    <dgm:cat type="relationship" pri="2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choose name="Name3">
          <dgm:if name="Name4" axis="ch ch" ptType="node node" st="1 1" cnt="1 0" func="cnt" op="lte" val="1">
            <dgm:alg type="cycle">
              <dgm:param type="stAng" val="90"/>
              <dgm:param type="spanAng" val="360"/>
              <dgm:param type="ctrShpMap" val="fNode"/>
            </dgm:alg>
          </dgm:if>
          <dgm:else name="Name5">
            <dgm:alg type="cycle">
              <dgm:param type="stAng" val="0"/>
              <dgm:param type="spanAng" val="360"/>
              <dgm:param type="ctrShpMap" val="fNode"/>
            </dgm:alg>
          </dgm:else>
        </dgm:choose>
      </dgm:if>
      <dgm:else name="Name6">
        <dgm:choose name="Name7">
          <dgm:if name="Name8" axis="ch ch" ptType="node node" st="1 1" cnt="1 0" func="cnt" op="lte" val="1">
            <dgm:alg type="cycle">
              <dgm:param type="stAng" val="-90"/>
              <dgm:param type="spanAng" val="360"/>
              <dgm:param type="ctrShpMap" val="fNode"/>
            </dgm:alg>
          </dgm:if>
          <dgm:else name="Name9">
            <dgm:alg type="cycle">
              <dgm:param type="stAng" val="0"/>
              <dgm:param type="spanAng" val="-360"/>
              <dgm:param type="ctrShpMap" val="fNode"/>
            </dgm:alg>
          </dgm:else>
        </dgm:choose>
      </dgm:else>
    </dgm:choose>
    <dgm:shape xmlns:r="http://schemas.openxmlformats.org/officeDocument/2006/relationships" r:blip="">
      <dgm:adjLst/>
    </dgm:shape>
    <dgm:presOf/>
    <dgm:choose name="Name10">
      <dgm:if name="Name11" func="var" arg="dir" op="equ" val="norm">
        <dgm:choose name="Name12">
          <dgm:if name="Name13"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des" forName="oneNode" refType="primFontSz" refFor="ch" refForName="centerShape" op="lte" fact="0.95"/>
              <dgm:constr type="diam" for="ch" forName="singleconn" refType="diam" op="equ" fact="-1"/>
              <dgm:constr type="h" for="ch" forName="singleconn" refType="w" refFor="ch" refForName="oneComp" fact="0.24"/>
              <dgm:constr type="w" for="ch" forName="dummya" refType="w" refFor="ch" refForName="oneComp" op="equ"/>
              <dgm:constr type="w" for="ch" forName="dummyb" refType="w" refFor="ch" refForName="oneComp" op="equ"/>
              <dgm:constr type="w" for="ch" forName="dummyc" refType="w" refFor="ch" refForName="oneComp" op="equ"/>
            </dgm:constrLst>
          </dgm:if>
          <dgm:else name="Name14">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forName="sibTrans" refType="diam" op="equ"/>
              <dgm:constr type="h" for="ch" forName="sibTrans" refType="w" refFor="ch" refForName="node" fact="0.24"/>
              <dgm:constr type="w" for="ch" forName="dummy" val="1"/>
            </dgm:constrLst>
          </dgm:else>
        </dgm:choose>
      </dgm:if>
      <dgm:else name="Name15">
        <dgm:choose name="Name16">
          <dgm:if name="Name17"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ch" forName="oneNode" refType="primFontSz" refFor="ch" refForName="centerShape" op="lte" fact="0.95"/>
              <dgm:constr type="diam" for="ch" forName="singleconn" refType="diam"/>
              <dgm:constr type="h" for="ch" forName="singleconn" refType="w" refFor="ch" refForName="oneComp" fact="0.24"/>
              <dgm:constr type="diam" for="ch" refType="diam" op="equ"/>
              <dgm:constr type="w" for="ch" forName="dummya" refType="w" refFor="ch" refForName="oneComp" op="equ"/>
              <dgm:constr type="w" for="ch" forName="dummyb" refType="w" refFor="ch" refForName="oneComp" op="equ"/>
              <dgm:constr type="w" for="ch" forName="dummyc" refType="w" refFor="ch" refForName="oneComp" op="equ"/>
            </dgm:constrLst>
          </dgm:if>
          <dgm:else name="Name18">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ptType="sibTrans" refType="diam" fact="-1"/>
              <dgm:constr type="h" for="ch" forName="sibTrans" refType="w" refFor="ch" refForName="node" fact="0.24"/>
              <dgm:constr type="diam" for="ch" refType="diam" op="equ" fact="-1"/>
              <dgm:constr type="w" for="ch" forName="dummy" val="1"/>
            </dgm:constrLst>
          </dgm:else>
        </dgm:choose>
      </dgm:else>
    </dgm:choose>
    <dgm:ruleLst>
      <dgm:rule type="diam" val="INF" fact="NaN" max="NaN"/>
    </dgm:ruleLst>
    <dgm:forEach name="Name19"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20" axis="ch">
        <dgm:forEach name="Name21" axis="self" ptType="node">
          <dgm:choose name="Name22">
            <dgm:if name="Name23" axis="par ch" ptType="node node" func="cnt" op="gt" val="1">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dummy">
                <dgm:alg type="sp"/>
                <dgm:shape xmlns:r="http://schemas.openxmlformats.org/officeDocument/2006/relationships" r:blip="">
                  <dgm:adjLst/>
                </dgm:shape>
                <dgm:presOf/>
                <dgm:constrLst>
                  <dgm:constr type="h" refType="w"/>
                </dgm:constrLst>
                <dgm:ruleLst/>
              </dgm:layoutNode>
              <dgm:forEach name="sibTransForEach" axis="followSib" ptType="sibTrans" hideLastTrans="0" cnt="1">
                <dgm:layoutNode name="sibTrans" styleLbl="sibTrans2D1">
                  <dgm:alg type="conn">
                    <dgm:param type="connRout" val="curve"/>
                    <dgm:param type="begPts" val="ctr"/>
                    <dgm:param type="endPts" val="ctr"/>
                    <dgm:param type="begSty" val="noArr"/>
                    <dgm:param type="endSty" val="noArr"/>
                    <dgm:param type="dstNode" val="node"/>
                  </dgm:alg>
                  <dgm:shape xmlns:r="http://schemas.openxmlformats.org/officeDocument/2006/relationships" type="conn" r:blip="" zOrderOff="-999">
                    <dgm:adjLst/>
                  </dgm:shape>
                  <dgm:presOf axis="self"/>
                  <dgm:constrLst>
                    <dgm:constr type="begPad"/>
                    <dgm:constr type="endPad"/>
                  </dgm:constrLst>
                  <dgm:ruleLst/>
                </dgm:layoutNode>
              </dgm:forEach>
            </dgm:if>
            <dgm:if name="Name24" axis="par ch" ptType="node node" func="cnt" op="equ" val="1">
              <dgm:layoutNode name="oneComp">
                <dgm:alg type="composite">
                  <dgm:param type="ar" val="1"/>
                </dgm:alg>
                <dgm:shape xmlns:r="http://schemas.openxmlformats.org/officeDocument/2006/relationships" r:blip="">
                  <dgm:adjLst/>
                </dgm:shape>
                <dgm:presOf/>
                <dgm:constrLst>
                  <dgm:constr type="h" refType="w"/>
                  <dgm:constr type="l" for="ch" forName="dummyConnPt" refType="w" fact="0.5"/>
                  <dgm:constr type="t" for="ch" forName="dummyConnPt" refType="w" fact="0.5"/>
                  <dgm:constr type="l" for="ch" forName="oneNode"/>
                  <dgm:constr type="t" for="ch" forName="oneNode"/>
                  <dgm:constr type="h" for="ch" forName="oneNode" refType="h"/>
                  <dgm:constr type="w" for="ch" forName="oneNode" refType="w"/>
                </dgm:constrLst>
                <dgm:ruleLst/>
                <dgm:layoutNode name="dummyConnPt" styleLbl="node1">
                  <dgm:alg type="sp"/>
                  <dgm:shape xmlns:r="http://schemas.openxmlformats.org/officeDocument/2006/relationships" r:blip="">
                    <dgm:adjLst/>
                  </dgm:shape>
                  <dgm:presOf/>
                  <dgm:constrLst>
                    <dgm:constr type="w" val="1"/>
                    <dgm:constr type="h" val="1"/>
                  </dgm:constrLst>
                  <dgm:ruleLst/>
                </dgm:layoutNode>
                <dgm:layoutNode name="on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layoutNode name="dummya">
                <dgm:alg type="sp"/>
                <dgm:shape xmlns:r="http://schemas.openxmlformats.org/officeDocument/2006/relationships" r:blip="">
                  <dgm:adjLst/>
                </dgm:shape>
                <dgm:presOf/>
                <dgm:constrLst>
                  <dgm:constr type="h" refType="w"/>
                </dgm:constrLst>
                <dgm:ruleLst/>
              </dgm:layoutNode>
              <dgm:layoutNode name="dummyb">
                <dgm:alg type="sp"/>
                <dgm:shape xmlns:r="http://schemas.openxmlformats.org/officeDocument/2006/relationships" r:blip="">
                  <dgm:adjLst/>
                </dgm:shape>
                <dgm:presOf/>
                <dgm:constrLst>
                  <dgm:constr type="h" refType="w"/>
                </dgm:constrLst>
                <dgm:ruleLst/>
              </dgm:layoutNode>
              <dgm:layoutNode name="dummyc">
                <dgm:alg type="sp"/>
                <dgm:shape xmlns:r="http://schemas.openxmlformats.org/officeDocument/2006/relationships" r:blip="">
                  <dgm:adjLst/>
                </dgm:shape>
                <dgm:presOf/>
                <dgm:constrLst>
                  <dgm:constr type="h" refType="w"/>
                </dgm:constrLst>
                <dgm:ruleLst/>
              </dgm:layoutNode>
              <dgm:forEach name="sibTransForEach1" axis="followSib" ptType="sibTrans" hideLastTrans="0" cnt="1">
                <dgm:layoutNode name="singleconn" styleLbl="sibTrans2D1">
                  <dgm:alg type="conn">
                    <dgm:param type="connRout" val="longCurve"/>
                    <dgm:param type="begPts" val="bCtr"/>
                    <dgm:param type="endPts" val="tCtr"/>
                    <dgm:param type="begSty" val="noArr"/>
                    <dgm:param type="endSty" val="noArr"/>
                    <dgm:param type="srcNode" val="dummyConnPt"/>
                    <dgm:param type="dstNode" val="dummyConnPt"/>
                  </dgm:alg>
                  <dgm:shape xmlns:r="http://schemas.openxmlformats.org/officeDocument/2006/relationships" type="conn" r:blip="" zOrderOff="-999">
                    <dgm:adjLst/>
                  </dgm:shape>
                  <dgm:presOf axis="self"/>
                  <dgm:constrLst>
                    <dgm:constr type="begPad"/>
                    <dgm:constr type="endPad"/>
                  </dgm:constrLst>
                  <dgm:ruleLst/>
                </dgm:layoutNode>
              </dgm:forEach>
            </dgm:if>
            <dgm:else name="Name25"/>
          </dgm:choose>
        </dgm:forEach>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gear1">
  <dgm:title val=""/>
  <dgm:desc val=""/>
  <dgm:catLst>
    <dgm:cat type="relationship" pri="3000"/>
    <dgm:cat type="process" pri="28000"/>
    <dgm:cat type="cycle" pri="14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useDef="1">
    <dgm:dataModel>
      <dgm:ptLst/>
      <dgm:bg/>
      <dgm:whole/>
    </dgm:dataModel>
  </dgm:clrData>
  <dgm:layoutNode name="composite">
    <dgm:varLst>
      <dgm:chMax val="3"/>
      <dgm:animLvl val="lvl"/>
      <dgm:resizeHandles val="exact"/>
    </dgm:varLst>
    <dgm:alg type="composite">
      <dgm:param type="ar" val="1"/>
    </dgm:alg>
    <dgm:shape xmlns:r="http://schemas.openxmlformats.org/officeDocument/2006/relationships" r:blip="">
      <dgm:adjLst/>
    </dgm:shape>
    <dgm:presOf/>
    <dgm:choose name="Name0">
      <dgm:if name="Name1" axis="ch" ptType="node" func="cnt" op="lte" val="1">
        <dgm:constrLst>
          <dgm:constr type="primFontSz" for="ch" ptType="node" op="equ" val="65"/>
          <dgm:constr type="w" for="ch" forName="gear1" refType="w" fact="0.55"/>
          <dgm:constr type="h" for="ch" forName="gear1" refType="w" fact="0.55"/>
          <dgm:constr type="l" for="ch" forName="gear1" refType="w" fact="0.05"/>
          <dgm:constr type="t" for="ch" forName="gear1" refType="w" fact="0.05"/>
          <dgm:constr type="w" for="ch" forName="gear1srcNode" val="1"/>
          <dgm:constr type="h" for="ch" forName="gear1srcNode" val="1"/>
          <dgm:constr type="l" for="ch" forName="gear1srcNode" refType="w" fact="0.32"/>
          <dgm:constr type="t" for="ch" forName="gear1srcNode"/>
          <dgm:constr type="w" for="ch" forName="gear1dstNode" val="1"/>
          <dgm:constr type="h" for="ch" forName="gear1dstNode" val="1"/>
          <dgm:constr type="r" for="ch" forName="gear1dstNode" refType="w" fact="0.58"/>
          <dgm:constr type="t" for="ch" forName="gear1dstNode" refType="h" fact="0.5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dgm:constr type="b" for="ch" forName="gear1ch" refType="h" fact="0.6"/>
        </dgm:constrLst>
      </dgm:if>
      <dgm:if name="Name2" axis="ch" ptType="node" func="cnt" op="equ" val="2">
        <dgm:constrLst>
          <dgm:constr type="primFontSz" for="ch" ptType="node" op="equ" val="65"/>
          <dgm:constr type="w" for="ch" forName="gear1" refType="w" fact="0.55"/>
          <dgm:constr type="h" for="ch" forName="gear1" refType="w" fact="0.55"/>
          <dgm:constr type="l" for="ch" forName="gear1" refType="w" fact="0.45"/>
          <dgm:constr type="t" for="ch" forName="gear1" refType="w" fact="0.25"/>
          <dgm:constr type="w" for="ch" forName="gear1srcNode" val="1"/>
          <dgm:constr type="h" for="ch" forName="gear1srcNode" val="1"/>
          <dgm:constr type="l" for="ch" forName="gear1srcNode" refType="w" fact="0.72"/>
          <dgm:constr type="t" for="ch" forName="gear1srcNode" refType="w" fact="0.2"/>
          <dgm:constr type="w" for="ch" forName="gear1dstNode" val="1"/>
          <dgm:constr type="h" for="ch" forName="gear1dstNode" val="1"/>
          <dgm:constr type="r" for="ch" forName="gear1dstNode" refType="w" fact="0.98"/>
          <dgm:constr type="t" for="ch" forName="gear1dstNode" refType="h" fact="0.7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w" fact="0.8"/>
          <dgm:constr type="w" for="ch" forName="gear2" refType="w" fact="0.4"/>
          <dgm:constr type="h" for="ch" forName="gear2" refType="w" fact="0.4"/>
          <dgm:constr type="l" for="ch" forName="gear2" refType="w" fact="0.13"/>
          <dgm:constr type="t" for="ch" forName="gear2" refType="w" fact="0.12"/>
          <dgm:constr type="w" for="ch" forName="gear2srcNode" val="1"/>
          <dgm:constr type="h" for="ch" forName="gear2srcNode" val="1"/>
          <dgm:constr type="l" for="ch" forName="gear2srcNode" refType="w" fact="0.23"/>
          <dgm:constr type="t" for="ch" forName="gear2srcNode" refType="w" fact="0.08"/>
          <dgm:constr type="w" for="ch" forName="gear2dstNode" val="1"/>
          <dgm:constr type="h" for="ch" forName="gear2dstNode" val="1"/>
          <dgm:constr type="l" for="ch" forName="gear2dstNode" refType="w" fact="0.1"/>
          <dgm:constr type="t" for="ch" forName="gear2dstNode" refType="h" fact="0.3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refType="w" fact="0.34"/>
          <dgm:constr type="t" for="ch" forName="gear2ch" refType="w" fact="0.04"/>
        </dgm:constrLst>
      </dgm:if>
      <dgm:else name="Name3">
        <dgm:constrLst>
          <dgm:constr type="primFontSz" for="ch" ptType="node" op="equ" val="65"/>
          <dgm:constr type="w" for="ch" forName="gear1" refType="w" fact="0.55"/>
          <dgm:constr type="h" for="ch" forName="gear1" refType="w" fact="0.55"/>
          <dgm:constr type="l" for="ch" forName="gear1" refType="w" fact="0.45"/>
          <dgm:constr type="t" for="ch" forName="gear1" refType="w" fact="0.45"/>
          <dgm:constr type="w" for="ch" forName="gear1srcNode" val="1"/>
          <dgm:constr type="h" for="ch" forName="gear1srcNode" val="1"/>
          <dgm:constr type="l" for="ch" forName="gear1srcNode" refType="w" fact="0.72"/>
          <dgm:constr type="t" for="ch" forName="gear1srcNode" refType="w" fact="0.4"/>
          <dgm:constr type="w" for="ch" forName="gear1dstNode" val="1"/>
          <dgm:constr type="h" for="ch" forName="gear1dstNode" val="1"/>
          <dgm:constr type="r" for="ch" forName="gear1dstNode" refType="w" fact="0.98"/>
          <dgm:constr type="t" for="ch" forName="gear1dstNode" refType="h" fact="0.95"/>
          <dgm:constr type="diam" for="des" forName="connector1" refType="w" refFor="ch" refForName="gear1" op="equ" fact="1.15"/>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h"/>
          <dgm:constr type="w" for="ch" forName="gear2" refType="w" fact="0.4"/>
          <dgm:constr type="h" for="ch" forName="gear2" refType="w" fact="0.4"/>
          <dgm:constr type="l" for="ch" forName="gear2" refType="w" fact="0.13"/>
          <dgm:constr type="t" for="ch" forName="gear2" refType="w" fact="0.32"/>
          <dgm:constr type="w" for="ch" forName="gear2srcNode" val="1"/>
          <dgm:constr type="h" for="ch" forName="gear2srcNode" val="1"/>
          <dgm:constr type="l" for="ch" forName="gear2srcNode" refType="w" fact="0.23"/>
          <dgm:constr type="t" for="ch" forName="gear2srcNode" refType="w" fact="0.28"/>
          <dgm:constr type="w" for="ch" forName="gear2dstNode" val="1"/>
          <dgm:constr type="h" for="ch" forName="gear2dstNode" val="1"/>
          <dgm:constr type="l" for="ch" forName="gear2dstNode" refType="w" fact="0.1"/>
          <dgm:constr type="t" for="ch" forName="gear2dstNode" refType="h" fact="0.5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dgm:constr type="t" for="ch" forName="gear2ch" refType="w" fact="0.58"/>
          <dgm:constr type="w" for="ch" forName="gear3" refType="w" fact="0.48"/>
          <dgm:constr type="h" for="ch" forName="gear3" refType="w" fact="0.48"/>
          <dgm:constr type="l" for="ch" forName="gear3" refType="w" fact="0.31"/>
          <dgm:constr type="t" for="ch" forName="gear3"/>
          <dgm:constr type="w" for="ch" forName="gear3tx" refType="w" fact="0.22"/>
          <dgm:constr type="h" for="ch" forName="gear3tx" refType="w" fact="0.22"/>
          <dgm:constr type="ctrX" for="ch" forName="gear3tx" refType="ctrX" refFor="ch" refForName="gear3"/>
          <dgm:constr type="ctrY" for="ch" forName="gear3tx" refType="ctrY" refFor="ch" refForName="gear3"/>
          <dgm:constr type="w" for="ch" forName="gear3srcNode" val="1"/>
          <dgm:constr type="h" for="ch" forName="gear3srcNode" val="1"/>
          <dgm:constr type="l" for="ch" forName="gear3srcNode" refType="w" fact="0.3"/>
          <dgm:constr type="t" for="ch" forName="gear3srcNode" refType="w" fact="0.25"/>
          <dgm:constr type="w" for="ch" forName="gear3dstNode" val="1"/>
          <dgm:constr type="h" for="ch" forName="gear3dstNode" val="1"/>
          <dgm:constr type="l" for="ch" forName="gear3dstNode" refType="w" fact="0.38"/>
          <dgm:constr type="t" for="ch" forName="gear3dstNode" refType="h" fact="0.05"/>
          <dgm:constr type="diam" for="des" forName="connector3" refType="w" refFor="ch" refForName="gear3" op="equ"/>
          <dgm:constr type="h" for="des" forName="connector3" refType="w" refFor="ch" refForName="gear1" op="equ" fact="0.1"/>
          <dgm:constr type="w" for="ch" forName="gear3ch" refType="w" fact="0.35"/>
          <dgm:constr type="h" for="ch" forName="gear3ch" refType="w" refFor="ch" refForName="gear3ch" fact="0.6"/>
          <dgm:constr type="l" for="ch" forName="gear3ch" refType="w" fact="0.65"/>
          <dgm:constr type="t" for="ch" forName="gear3ch" refType="h" fact="0.13"/>
        </dgm:constrLst>
      </dgm:else>
    </dgm:choose>
    <dgm:ruleLst/>
    <dgm:forEach name="Name4" axis="ch" ptType="node" cnt="1">
      <dgm:layoutNode name="gear1" styleLbl="node1">
        <dgm:varLst>
          <dgm:chMax val="1"/>
          <dgm:bulletEnabled val="1"/>
        </dgm:varLst>
        <dgm:alg type="tx">
          <dgm:param type="txAnchorVertCh" val="mid"/>
        </dgm:alg>
        <dgm:shape xmlns:r="http://schemas.openxmlformats.org/officeDocument/2006/relationships" type="gear9"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1srcNode">
        <dgm:alg type="sp"/>
        <dgm:shape xmlns:r="http://schemas.openxmlformats.org/officeDocument/2006/relationships" type="rect" r:blip="" hideGeom="1">
          <dgm:adjLst/>
        </dgm:shape>
        <dgm:presOf axis="self"/>
        <dgm:constrLst/>
        <dgm:ruleLst/>
      </dgm:layoutNode>
      <dgm:layoutNode name="gear1dstNode">
        <dgm:alg type="sp"/>
        <dgm:shape xmlns:r="http://schemas.openxmlformats.org/officeDocument/2006/relationships" type="rect" r:blip="" hideGeom="1">
          <dgm:adjLst/>
        </dgm:shape>
        <dgm:presOf axis="self"/>
        <dgm:constrLst/>
        <dgm:ruleLst/>
      </dgm:layoutNode>
      <dgm:choose name="Name5">
        <dgm:if name="Name6" axis="ch" ptType="node" func="cnt" op="gte" val="1">
          <dgm:layoutNode name="gear1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7"/>
      </dgm:choose>
    </dgm:forEach>
    <dgm:forEach name="Name8" axis="ch" ptType="node" st="2" cnt="1">
      <dgm:layoutNode name="gear2" styleLbl="node1">
        <dgm:varLst>
          <dgm:chMax val="1"/>
          <dgm:bulletEnabled val="1"/>
        </dgm:varLst>
        <dgm:alg type="tx">
          <dgm:param type="txAnchorVertCh" val="mid"/>
        </dgm:alg>
        <dgm:shape xmlns:r="http://schemas.openxmlformats.org/officeDocument/2006/relationships" type="gear6"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2srcNode">
        <dgm:alg type="sp"/>
        <dgm:shape xmlns:r="http://schemas.openxmlformats.org/officeDocument/2006/relationships" type="rect" r:blip="" hideGeom="1">
          <dgm:adjLst/>
        </dgm:shape>
        <dgm:presOf axis="self"/>
        <dgm:constrLst/>
        <dgm:ruleLst/>
      </dgm:layoutNode>
      <dgm:layoutNode name="gear2dstNode">
        <dgm:alg type="sp"/>
        <dgm:shape xmlns:r="http://schemas.openxmlformats.org/officeDocument/2006/relationships" type="rect" r:blip="" hideGeom="1">
          <dgm:adjLst/>
        </dgm:shape>
        <dgm:presOf axis="self"/>
        <dgm:constrLst/>
        <dgm:ruleLst/>
      </dgm:layoutNode>
      <dgm:choose name="Name9">
        <dgm:if name="Name10" axis="ch" ptType="node" func="cnt" op="gte" val="1">
          <dgm:layoutNode name="gear2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1"/>
      </dgm:choose>
    </dgm:forEach>
    <dgm:forEach name="Name12" axis="ch" ptType="node" st="3" cnt="1">
      <dgm:layoutNode name="gear3" styleLbl="node1">
        <dgm:alg type="sp"/>
        <dgm:shape xmlns:r="http://schemas.openxmlformats.org/officeDocument/2006/relationships" rot="-15" type="gear6" r:blip="">
          <dgm:adjLst/>
        </dgm:shape>
        <dgm:presOf axis="self"/>
        <dgm:constrLst/>
        <dgm:ruleLst/>
      </dgm:layoutNode>
      <dgm:layoutNode name="gear3tx" styleLbl="node1">
        <dgm:varLst>
          <dgm:chMax val="1"/>
          <dgm:bulletEnabled val="1"/>
        </dgm:varLst>
        <dgm:alg type="tx">
          <dgm:param type="txAnchorVertCh" val="mid"/>
        </dgm:alg>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3srcNode">
        <dgm:alg type="sp"/>
        <dgm:shape xmlns:r="http://schemas.openxmlformats.org/officeDocument/2006/relationships" type="rect" r:blip="" hideGeom="1">
          <dgm:adjLst/>
        </dgm:shape>
        <dgm:presOf axis="self"/>
        <dgm:constrLst/>
        <dgm:ruleLst/>
      </dgm:layoutNode>
      <dgm:layoutNode name="gear3dstNode">
        <dgm:alg type="sp"/>
        <dgm:shape xmlns:r="http://schemas.openxmlformats.org/officeDocument/2006/relationships" type="rect" r:blip="" hideGeom="1">
          <dgm:adjLst/>
        </dgm:shape>
        <dgm:presOf axis="self"/>
        <dgm:constrLst/>
        <dgm:ruleLst/>
      </dgm:layoutNode>
      <dgm:choose name="Name13">
        <dgm:if name="Name14" axis="ch" ptType="node" func="cnt" op="gte" val="1">
          <dgm:layoutNode name="gear3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5"/>
      </dgm:choose>
    </dgm:forEach>
    <dgm:forEach name="Name16" axis="ch" ptType="sibTrans" hideLastTrans="0" cnt="1">
      <dgm:layoutNode name="connector1" styleLbl="sibTrans2D1">
        <dgm:alg type="conn">
          <dgm:param type="connRout" val="curve"/>
          <dgm:param type="srcNode" val="gear1srcNode"/>
          <dgm:param type="dstNode" val="gear1dstNode"/>
          <dgm:param type="begPts" val="midR"/>
          <dgm:param type="endPts" val="tCtr"/>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7" axis="ch" ptType="sibTrans" hideLastTrans="0" st="2" cnt="1">
      <dgm:layoutNode name="connector2" styleLbl="sibTrans2D1">
        <dgm:alg type="conn">
          <dgm:param type="connRout" val="curve"/>
          <dgm:param type="srcNode" val="gear2srcNode"/>
          <dgm:param type="dstNode" val="gear2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8" axis="ch" ptType="sibTrans" hideLastTrans="0" st="3" cnt="1">
      <dgm:layoutNode name="connector3" styleLbl="sibTrans2D1">
        <dgm:alg type="conn">
          <dgm:param type="connRout" val="curve"/>
          <dgm:param type="srcNode" val="gear3srcNode"/>
          <dgm:param type="dstNode" val="gear3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layoutNode>
</dgm:layoutDef>
</file>

<file path=ppt/diagrams/layout3.xml><?xml version="1.0" encoding="utf-8"?>
<dgm:layoutDef xmlns:dgm="http://schemas.openxmlformats.org/drawingml/2006/diagram" xmlns:a="http://schemas.openxmlformats.org/drawingml/2006/main" uniqueId="urn:microsoft.com/office/officeart/2005/8/layout/hList2">
  <dgm:title val=""/>
  <dgm:desc val=""/>
  <dgm:catLst>
    <dgm:cat type="list" pri="6000"/>
    <dgm:cat type="relationship" pri="16000"/>
    <dgm:cat type="picture" pri="29000"/>
    <dgm:cat type="pictureconvert" pri="29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dgm:varLst>
    <dgm:choose name="Name0">
      <dgm:if name="Name1" func="var" arg="dir" op="equ" val="norm">
        <dgm:alg type="lin">
          <dgm:param type="linDir" val="fromL"/>
          <dgm:param type="nodeVertAlign" val="t"/>
        </dgm:alg>
      </dgm:if>
      <dgm:else name="Name2">
        <dgm:alg type="lin">
          <dgm:param type="linDir" val="fromR"/>
          <dgm:param type="nodeVertAlign" val="t"/>
        </dgm:alg>
      </dgm:else>
    </dgm:choose>
    <dgm:shape xmlns:r="http://schemas.openxmlformats.org/officeDocument/2006/relationships" r:blip="">
      <dgm:adjLst/>
    </dgm:shape>
    <dgm:presOf/>
    <dgm:constrLst>
      <dgm:constr type="w" for="ch" forName="compositeNode" refType="w"/>
      <dgm:constr type="h" for="ch" forName="compositeNode" refType="h"/>
      <dgm:constr type="w" for="ch" forName="sibTrans" refType="w" refFor="ch" refForName="compositeNode" op="equ" fact="0.2"/>
      <dgm:constr type="h" for="des" forName="childNode" op="equ"/>
      <dgm:constr type="w" for="des" forName="childNode" op="equ"/>
      <dgm:constr type="w" for="des" forName="parentNode" op="equ"/>
      <dgm:constr type="h" for="des" forName="image" op="equ"/>
      <dgm:constr type="w" for="des" forName="image" op="equ"/>
      <dgm:constr type="primFontSz" for="des" forName="parentNode" op="equ" val="65"/>
      <dgm:constr type="primFontSz" for="des" forName="childNode" op="equ" val="65"/>
    </dgm:constrLst>
    <dgm:ruleLst/>
    <dgm:forEach name="Name3" axis="ch" ptType="node">
      <dgm:layoutNode name="compositeNode">
        <dgm:varLst>
          <dgm:bulletEnabled val="1"/>
        </dgm:varLst>
        <dgm:alg type="composite"/>
        <dgm:presOf/>
        <dgm:choose name="Name4">
          <dgm:if name="Name5" func="var" arg="dir" op="equ" val="norm">
            <dgm:constrLst>
              <dgm:constr type="w" for="ch" forName="image" refType="w"/>
              <dgm:constr type="h" for="ch" forName="image" refType="h"/>
              <dgm:constr type="h" for="ch" forName="image" refType="w" refFor="ch" refForName="image" op="lte"/>
              <dgm:constr type="w" for="ch" forName="image" refType="h" refFor="ch" refForName="image" op="lte"/>
              <dgm:constr type="w" for="ch" forName="image" refType="w" op="lte" fact="0.33"/>
              <dgm:constr type="h" for="ch" forName="image" refType="h" op="lte" fact="0.33"/>
              <dgm:constr type="t" for="ch" forName="image"/>
              <dgm:constr type="l" for="ch" forName="image"/>
              <dgm:constr type="w" for="ch" forName="childNode" refType="w" fact="0.85"/>
              <dgm:constr type="h" for="ch" forName="childNode" refType="h" fact="0.78"/>
              <dgm:constr type="t" for="ch" forName="childNode" refType="h" refFor="ch" refForName="image" fact="0.66"/>
              <dgm:constr type="l" for="ch" forName="childNode" refType="w" refFor="ch" refForName="image" fact="0.5"/>
              <dgm:constr type="tMarg" for="ch" forName="childNode" refType="w" refFor="ch" refForName="image" fact="1.25"/>
              <dgm:constr type="t" for="ch" forName="parentNode" refType="h" refFor="ch" refForName="image" fact="0.66"/>
              <dgm:constr type="b" for="ch" forName="parentNode" refType="b" refFor="ch" refForName="childNode"/>
              <dgm:constr type="l" for="ch" forName="parentNode"/>
              <dgm:constr type="r" for="ch" forName="parentNode" refType="l" refFor="ch" refForName="childNode"/>
              <dgm:constr type="rMarg" for="ch" forName="parentNode" refType="w" refFor="ch" refForName="image" fact="1.25"/>
            </dgm:constrLst>
          </dgm:if>
          <dgm:else name="Name6">
            <dgm:constrLst>
              <dgm:constr type="w" for="ch" forName="image" refType="w"/>
              <dgm:constr type="h" for="ch" forName="image" refType="h"/>
              <dgm:constr type="h" for="ch" forName="image" refType="w" refFor="ch" refForName="image" op="lte"/>
              <dgm:constr type="w" for="ch" forName="image" refType="h" refFor="ch" refForName="image" op="lte"/>
              <dgm:constr type="w" for="ch" forName="image" refType="w" op="lte" fact="0.33"/>
              <dgm:constr type="h" for="ch" forName="image" refType="h" op="lte" fact="0.33"/>
              <dgm:constr type="t" for="ch" forName="image"/>
              <dgm:constr type="r" for="ch" forName="image" refType="w"/>
              <dgm:constr type="w" for="ch" forName="childNode" refType="w" fact="0.85"/>
              <dgm:constr type="h" for="ch" forName="childNode" refType="h" fact="0.78"/>
              <dgm:constr type="t" for="ch" forName="childNode" refType="h" refFor="ch" refForName="image" fact="0.66"/>
              <dgm:constr type="r" for="ch" forName="childNode" refType="w"/>
              <dgm:constr type="rOff" for="ch" forName="childNode" refType="w" refFor="ch" refForName="image" fact="-0.5"/>
              <dgm:constr type="tMarg" for="ch" forName="childNode" refType="w" refFor="ch" refForName="image" fact="1.25"/>
              <dgm:constr type="t" for="ch" forName="parentNode" refType="h" refFor="ch" refForName="image" fact="0.66"/>
              <dgm:constr type="b" for="ch" forName="parentNode" refType="b" refFor="ch" refForName="childNode"/>
              <dgm:constr type="r" for="ch" forName="parentNode" refType="w"/>
              <dgm:constr type="l" for="ch" forName="parentNode" refType="r" refFor="ch" refForName="childNode"/>
              <dgm:constr type="lOff" for="ch" forName="parentNode" refType="rOff" refFor="ch" refForName="childNode"/>
              <dgm:constr type="lMarg" for="ch" forName="parentNode" refType="w" refFor="ch" refForName="image" fact="1.25"/>
            </dgm:constrLst>
          </dgm:else>
        </dgm:choose>
        <dgm:ruleLst>
          <dgm:rule type="w" for="ch" forName="childNode" val="NaN" fact="0.4" max="NaN"/>
          <dgm:rule type="h" for="ch" forName="childNode" val="NaN" fact="0.5" max="NaN"/>
        </dgm:ruleLst>
        <dgm:layoutNode name="image" styleLbl="fgImgPlace1">
          <dgm:alg type="sp"/>
          <dgm:shape xmlns:r="http://schemas.openxmlformats.org/officeDocument/2006/relationships" type="rect" r:blip="" zOrderOff="4" blipPhldr="1">
            <dgm:adjLst/>
          </dgm:shape>
          <dgm:presOf/>
          <dgm:constrLst/>
          <dgm:ruleLst/>
        </dgm:layoutNode>
        <dgm:layoutNode name="childNode" styleLbl="node1">
          <dgm:varLst>
            <dgm:bulletEnabled val="1"/>
          </dgm:varLst>
          <dgm:alg type="tx">
            <dgm:param type="stBulletLvl" val="1"/>
          </dgm:alg>
          <dgm:shape xmlns:r="http://schemas.openxmlformats.org/officeDocument/2006/relationships" type="rect" r:blip="" zOrderOff="2">
            <dgm:adjLst/>
          </dgm:shape>
          <dgm:presOf axis="des" ptType="node"/>
          <dgm:constrLst/>
          <dgm:ruleLst>
            <dgm:rule type="primFontSz" val="5" fact="NaN" max="NaN"/>
          </dgm:ruleLst>
        </dgm:layoutNode>
        <dgm:layoutNode name="parentNode" styleLbl="revTx">
          <dgm:varLst>
            <dgm:chMax val="0"/>
            <dgm:bulletEnabled val="1"/>
          </dgm:varLst>
          <dgm:choose name="Name7">
            <dgm:if name="Name8" func="var" arg="dir" op="equ" val="norm">
              <dgm:alg type="tx">
                <dgm:param type="autoTxRot" val="grav"/>
                <dgm:param type="txAnchorVert" val="t"/>
                <dgm:param type="parTxLTRAlign" val="r"/>
                <dgm:param type="parTxRTLAlign" val="r"/>
              </dgm:alg>
              <dgm:shape xmlns:r="http://schemas.openxmlformats.org/officeDocument/2006/relationships" rot="270" type="rect" r:blip="">
                <dgm:adjLst/>
              </dgm:shape>
              <dgm:presOf axis="self"/>
              <dgm:constrLst>
                <dgm:constr type="lMarg"/>
                <dgm:constr type="bMarg"/>
                <dgm:constr type="tMarg"/>
              </dgm:constrLst>
            </dgm:if>
            <dgm:else name="Name9">
              <dgm:alg type="tx">
                <dgm:param type="autoTxRot" val="grav"/>
                <dgm:param type="parTxLTRAlign" val="l"/>
                <dgm:param type="parTxRTLAlign" val="l"/>
              </dgm:alg>
              <dgm:shape xmlns:r="http://schemas.openxmlformats.org/officeDocument/2006/relationships" rot="90" type="rect" r:blip="">
                <dgm:adjLst/>
              </dgm:shape>
              <dgm:presOf axis="self"/>
              <dgm:constrLst>
                <dgm:constr type="rMarg"/>
                <dgm:constr type="bMarg"/>
                <dgm:constr type="tMarg"/>
              </dgm:constrLst>
            </dgm:else>
          </dgm:choose>
          <dgm:ruleLst>
            <dgm:rule type="primFontSz" val="5" fact="NaN" max="NaN"/>
          </dgm:ruleLst>
        </dgm:layoutNode>
      </dgm:layoutNode>
      <dgm:forEach name="Name10" axis="followSib" ptType="sibTrans" cnt="1">
        <dgm:layoutNode name="sibTrans">
          <dgm:alg type="sp"/>
          <dgm:shape xmlns:r="http://schemas.openxmlformats.org/officeDocument/2006/relationships" r:blip="">
            <dgm:adjLst/>
          </dgm:shape>
          <dgm:presOf axis="sel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cycle2">
  <dgm:title val=""/>
  <dgm:desc val=""/>
  <dgm:catLst>
    <dgm:cat type="cycle" pri="1000"/>
    <dgm:cat type="convert" pri="10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onstrLst>
      <dgm:constr type="w" for="ch" ptType="node" refType="w"/>
      <dgm:constr type="w" for="ch" ptType="sibTrans" refType="w" refFor="ch" refPtType="node" op="equ" fact="0.25"/>
      <dgm:constr type="sibSp" refType="w" refFor="ch" refPtType="node" fact="0.5"/>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sibTransForEach" axis="followSib" ptType="sibTrans" hideLastTrans="0" cnt="1">
            <dgm:layoutNode name="sibTrans">
              <dgm:choose name="Name11">
                <dgm:if name="Name12" axis="par ch" ptType="doc node" func="cnt" op="lt" val="3">
                  <dgm:alg type="conn">
                    <dgm:param type="begPts" val="radial"/>
                    <dgm:param type="endPts" val="radial"/>
                  </dgm:alg>
                </dgm:if>
                <dgm:else name="Name13">
                  <dgm:alg type="conn">
                    <dgm:param type="begPts" val="auto"/>
                    <dgm:param type="endPts" val="auto"/>
                  </dgm:alg>
                </dgm:else>
              </dgm:choose>
              <dgm:shape xmlns:r="http://schemas.openxmlformats.org/officeDocument/2006/relationships" type="conn" r:blip="">
                <dgm:adjLst/>
              </dgm:shape>
              <dgm:presOf axis="self"/>
              <dgm:constrLst>
                <dgm:constr type="h" refType="w" fact="1.35"/>
                <dgm:constr type="connDist"/>
                <dgm:constr type="w" for="ch" refType="connDist" fact="0.45"/>
                <dgm:constr type="h" for="ch" refType="h"/>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14"/>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smtClean="0"/>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4C21B385-073C-4345-A00E-3C0577C41E08}" type="datetimeFigureOut">
              <a:rPr lang="en-US" smtClean="0"/>
              <a:t>2/15/2017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2062898-A745-44CD-8973-2C029C194293}" type="slidenum">
              <a:rPr lang="en-US" smtClean="0"/>
              <a:t>‹#›</a:t>
            </a:fld>
            <a:endParaRPr lang="en-US" dirty="0"/>
          </a:p>
        </p:txBody>
      </p:sp>
    </p:spTree>
    <p:extLst>
      <p:ext uri="{BB962C8B-B14F-4D97-AF65-F5344CB8AC3E}">
        <p14:creationId xmlns:p14="http://schemas.microsoft.com/office/powerpoint/2010/main" val="5516153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4C21B385-073C-4345-A00E-3C0577C41E08}" type="datetimeFigureOut">
              <a:rPr lang="en-US" smtClean="0"/>
              <a:t>2/15/2017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2062898-A745-44CD-8973-2C029C194293}" type="slidenum">
              <a:rPr lang="en-US" smtClean="0"/>
              <a:t>‹#›</a:t>
            </a:fld>
            <a:endParaRPr lang="en-US" dirty="0"/>
          </a:p>
        </p:txBody>
      </p:sp>
    </p:spTree>
    <p:extLst>
      <p:ext uri="{BB962C8B-B14F-4D97-AF65-F5344CB8AC3E}">
        <p14:creationId xmlns:p14="http://schemas.microsoft.com/office/powerpoint/2010/main" val="398638745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4C21B385-073C-4345-A00E-3C0577C41E08}" type="datetimeFigureOut">
              <a:rPr lang="en-US" smtClean="0"/>
              <a:t>2/15/2017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2062898-A745-44CD-8973-2C029C194293}" type="slidenum">
              <a:rPr lang="en-US" smtClean="0"/>
              <a:t>‹#›</a:t>
            </a:fld>
            <a:endParaRPr lang="en-US" dirty="0"/>
          </a:p>
        </p:txBody>
      </p:sp>
    </p:spTree>
    <p:extLst>
      <p:ext uri="{BB962C8B-B14F-4D97-AF65-F5344CB8AC3E}">
        <p14:creationId xmlns:p14="http://schemas.microsoft.com/office/powerpoint/2010/main" val="263147118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4C21B385-073C-4345-A00E-3C0577C41E08}" type="datetimeFigureOut">
              <a:rPr lang="en-US" smtClean="0"/>
              <a:t>2/15/2017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2062898-A745-44CD-8973-2C029C194293}" type="slidenum">
              <a:rPr lang="en-US" smtClean="0"/>
              <a:t>‹#›</a:t>
            </a:fld>
            <a:endParaRPr lang="en-US" dirty="0"/>
          </a:p>
        </p:txBody>
      </p:sp>
    </p:spTree>
    <p:extLst>
      <p:ext uri="{BB962C8B-B14F-4D97-AF65-F5344CB8AC3E}">
        <p14:creationId xmlns:p14="http://schemas.microsoft.com/office/powerpoint/2010/main" val="372274558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smtClean="0"/>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C21B385-073C-4345-A00E-3C0577C41E08}" type="datetimeFigureOut">
              <a:rPr lang="en-US" smtClean="0"/>
              <a:t>2/15/2017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2062898-A745-44CD-8973-2C029C194293}" type="slidenum">
              <a:rPr lang="en-US" smtClean="0"/>
              <a:t>‹#›</a:t>
            </a:fld>
            <a:endParaRPr lang="en-US" dirty="0"/>
          </a:p>
        </p:txBody>
      </p:sp>
    </p:spTree>
    <p:extLst>
      <p:ext uri="{BB962C8B-B14F-4D97-AF65-F5344CB8AC3E}">
        <p14:creationId xmlns:p14="http://schemas.microsoft.com/office/powerpoint/2010/main" val="134590493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4C21B385-073C-4345-A00E-3C0577C41E08}" type="datetimeFigureOut">
              <a:rPr lang="en-US" smtClean="0"/>
              <a:t>2/15/2017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32062898-A745-44CD-8973-2C029C194293}" type="slidenum">
              <a:rPr lang="en-US" smtClean="0"/>
              <a:t>‹#›</a:t>
            </a:fld>
            <a:endParaRPr lang="en-US" dirty="0"/>
          </a:p>
        </p:txBody>
      </p:sp>
    </p:spTree>
    <p:extLst>
      <p:ext uri="{BB962C8B-B14F-4D97-AF65-F5344CB8AC3E}">
        <p14:creationId xmlns:p14="http://schemas.microsoft.com/office/powerpoint/2010/main" val="238283392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4C21B385-073C-4345-A00E-3C0577C41E08}" type="datetimeFigureOut">
              <a:rPr lang="en-US" smtClean="0"/>
              <a:t>2/15/2017</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32062898-A745-44CD-8973-2C029C194293}" type="slidenum">
              <a:rPr lang="en-US" smtClean="0"/>
              <a:t>‹#›</a:t>
            </a:fld>
            <a:endParaRPr lang="en-US" dirty="0"/>
          </a:p>
        </p:txBody>
      </p:sp>
    </p:spTree>
    <p:extLst>
      <p:ext uri="{BB962C8B-B14F-4D97-AF65-F5344CB8AC3E}">
        <p14:creationId xmlns:p14="http://schemas.microsoft.com/office/powerpoint/2010/main" val="425915200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4C21B385-073C-4345-A00E-3C0577C41E08}" type="datetimeFigureOut">
              <a:rPr lang="en-US" smtClean="0"/>
              <a:t>2/15/2017</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32062898-A745-44CD-8973-2C029C194293}" type="slidenum">
              <a:rPr lang="en-US" smtClean="0"/>
              <a:t>‹#›</a:t>
            </a:fld>
            <a:endParaRPr lang="en-US" dirty="0"/>
          </a:p>
        </p:txBody>
      </p:sp>
    </p:spTree>
    <p:extLst>
      <p:ext uri="{BB962C8B-B14F-4D97-AF65-F5344CB8AC3E}">
        <p14:creationId xmlns:p14="http://schemas.microsoft.com/office/powerpoint/2010/main" val="130561912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C21B385-073C-4345-A00E-3C0577C41E08}" type="datetimeFigureOut">
              <a:rPr lang="en-US" smtClean="0"/>
              <a:t>2/15/2017</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32062898-A745-44CD-8973-2C029C194293}" type="slidenum">
              <a:rPr lang="en-US" smtClean="0"/>
              <a:t>‹#›</a:t>
            </a:fld>
            <a:endParaRPr lang="en-US" dirty="0"/>
          </a:p>
        </p:txBody>
      </p:sp>
    </p:spTree>
    <p:extLst>
      <p:ext uri="{BB962C8B-B14F-4D97-AF65-F5344CB8AC3E}">
        <p14:creationId xmlns:p14="http://schemas.microsoft.com/office/powerpoint/2010/main" val="36171032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smtClean="0"/>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C21B385-073C-4345-A00E-3C0577C41E08}" type="datetimeFigureOut">
              <a:rPr lang="en-US" smtClean="0"/>
              <a:t>2/15/2017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32062898-A745-44CD-8973-2C029C194293}" type="slidenum">
              <a:rPr lang="en-US" smtClean="0"/>
              <a:t>‹#›</a:t>
            </a:fld>
            <a:endParaRPr lang="en-US" dirty="0"/>
          </a:p>
        </p:txBody>
      </p:sp>
    </p:spTree>
    <p:extLst>
      <p:ext uri="{BB962C8B-B14F-4D97-AF65-F5344CB8AC3E}">
        <p14:creationId xmlns:p14="http://schemas.microsoft.com/office/powerpoint/2010/main" val="145871780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C21B385-073C-4345-A00E-3C0577C41E08}" type="datetimeFigureOut">
              <a:rPr lang="en-US" smtClean="0"/>
              <a:t>2/15/2017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32062898-A745-44CD-8973-2C029C194293}" type="slidenum">
              <a:rPr lang="en-US" smtClean="0"/>
              <a:t>‹#›</a:t>
            </a:fld>
            <a:endParaRPr lang="en-US" dirty="0"/>
          </a:p>
        </p:txBody>
      </p:sp>
    </p:spTree>
    <p:extLst>
      <p:ext uri="{BB962C8B-B14F-4D97-AF65-F5344CB8AC3E}">
        <p14:creationId xmlns:p14="http://schemas.microsoft.com/office/powerpoint/2010/main" val="35167891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C21B385-073C-4345-A00E-3C0577C41E08}" type="datetimeFigureOut">
              <a:rPr lang="en-US" smtClean="0"/>
              <a:t>2/15/2017</a:t>
            </a:fld>
            <a:endParaRPr lang="en-US" dirty="0"/>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2062898-A745-44CD-8973-2C029C194293}" type="slidenum">
              <a:rPr lang="en-US" smtClean="0"/>
              <a:t>‹#›</a:t>
            </a:fld>
            <a:endParaRPr lang="en-US" dirty="0"/>
          </a:p>
        </p:txBody>
      </p:sp>
    </p:spTree>
    <p:extLst>
      <p:ext uri="{BB962C8B-B14F-4D97-AF65-F5344CB8AC3E}">
        <p14:creationId xmlns:p14="http://schemas.microsoft.com/office/powerpoint/2010/main" val="138079523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hyperlink" Target="http://occ.ibo.org/ibis/occ/guest/mypxx_home.cfm" TargetMode="Externa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hyperlink" Target="https://www.edutopia.org/practice/wildwood-inquiry-based-learning-developing-student-driven-questions" TargetMode="Externa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hyperlink" Target="http://www.google.com/url?sa=i&amp;rct=j&amp;q=&amp;esrc=s&amp;source=images&amp;cd=&amp;cad=rja&amp;uact=8&amp;ved=0ahUKEwifq7OSgozSAhVHOyYKHWjSDlAQjRwIBw&amp;url=http://scholasticadministrator.typepad.com/thisweekineducation/2012/08/cartoons-climb-that-tree.html&amp;psig=AFQjCNG_iL05kBol7ixmruTlkttIQeyP1Q&amp;ust=1487039000115995" TargetMode="Externa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jp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25.xml.rels><?xml version="1.0" encoding="UTF-8" standalone="yes"?>
<Relationships xmlns="http://schemas.openxmlformats.org/package/2006/relationships"><Relationship Id="rId2" Type="http://schemas.openxmlformats.org/officeDocument/2006/relationships/image" Target="../media/image24.emf"/><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2.xml"/><Relationship Id="rId4" Type="http://schemas.openxmlformats.org/officeDocument/2006/relationships/image" Target="../media/image28.jpeg"/></Relationships>
</file>

<file path=ppt/slides/_rels/slide2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hyperlink" Target="https://www.youtube.com/watch?v=AEIn3T6nDAo" TargetMode="Externa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3.xml.rels><?xml version="1.0" encoding="UTF-8" standalone="yes"?>
<Relationships xmlns="http://schemas.openxmlformats.org/package/2006/relationships"><Relationship Id="rId3" Type="http://schemas.openxmlformats.org/officeDocument/2006/relationships/hyperlink" Target="https://www.ted.com/talks/rita_pierson_every_kid_needs_a_champion" TargetMode="External"/><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33.jp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34.emf"/><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34.xml.rels><?xml version="1.0" encoding="UTF-8" standalone="yes"?>
<Relationships xmlns="http://schemas.openxmlformats.org/package/2006/relationships"><Relationship Id="rId2" Type="http://schemas.openxmlformats.org/officeDocument/2006/relationships/image" Target="../media/image35.emf"/><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36.jp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37.jp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38.emf"/><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38.emf"/><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40.jpg"/><Relationship Id="rId2" Type="http://schemas.openxmlformats.org/officeDocument/2006/relationships/image" Target="../media/image39.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44.jp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2" Type="http://schemas.openxmlformats.org/officeDocument/2006/relationships/image" Target="../media/image45.emf"/><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46.emf"/><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47.emf"/><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48.emf"/><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49.em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50.emf"/><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51.emf"/><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52.emf"/><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53.emf"/><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38.emf"/><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54.emf"/><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55.emf"/><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56.emf"/><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hyperlink" Target="https://www.edutopia.org/practice/wildwood-inquiry-based-learning-developing-student-driven-questions" TargetMode="External"/><Relationship Id="rId2" Type="http://schemas.openxmlformats.org/officeDocument/2006/relationships/hyperlink" Target="https://www.ted.com/talks/rita_pierson_every_kid_needs_a_champion" TargetMode="External"/><Relationship Id="rId1" Type="http://schemas.openxmlformats.org/officeDocument/2006/relationships/slideLayout" Target="../slideLayouts/slideLayout2.xml"/><Relationship Id="rId4" Type="http://schemas.openxmlformats.org/officeDocument/2006/relationships/hyperlink" Target="https://www.youtube.com/watch?v=AEIn3T6nDAo" TargetMode="Externa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 Id="rId5" Type="http://schemas.openxmlformats.org/officeDocument/2006/relationships/image" Target="../media/image10.jpg"/><Relationship Id="rId4" Type="http://schemas.openxmlformats.org/officeDocument/2006/relationships/image" Target="../media/image9.png"/></Relationships>
</file>

<file path=ppt/slides/_rels/slide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02426" y="-399000"/>
            <a:ext cx="7772400" cy="2387600"/>
          </a:xfrm>
        </p:spPr>
        <p:txBody>
          <a:bodyPr/>
          <a:lstStyle/>
          <a:p>
            <a:r>
              <a:rPr lang="en-US" b="1" dirty="0" smtClean="0">
                <a:latin typeface="Arial Black" panose="020B0A04020102020204" pitchFamily="34" charset="0"/>
              </a:rPr>
              <a:t>IB MYP </a:t>
            </a:r>
            <a:br>
              <a:rPr lang="en-US" b="1" dirty="0" smtClean="0">
                <a:latin typeface="Arial Black" panose="020B0A04020102020204" pitchFamily="34" charset="0"/>
              </a:rPr>
            </a:br>
            <a:r>
              <a:rPr lang="en-US" b="1" dirty="0" smtClean="0">
                <a:latin typeface="Arial Black" panose="020B0A04020102020204" pitchFamily="34" charset="0"/>
              </a:rPr>
              <a:t>and your school</a:t>
            </a:r>
            <a:endParaRPr lang="en-US" b="1" dirty="0">
              <a:latin typeface="Arial Black" panose="020B0A04020102020204" pitchFamily="34" charset="0"/>
            </a:endParaRPr>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17510" y="2542310"/>
            <a:ext cx="6910275" cy="3991494"/>
          </a:xfrm>
          <a:prstGeom prst="rect">
            <a:avLst/>
          </a:prstGeom>
        </p:spPr>
      </p:pic>
    </p:spTree>
    <p:extLst>
      <p:ext uri="{BB962C8B-B14F-4D97-AF65-F5344CB8AC3E}">
        <p14:creationId xmlns:p14="http://schemas.microsoft.com/office/powerpoint/2010/main" val="420170409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1750" y="-947651"/>
            <a:ext cx="9144000" cy="3569797"/>
          </a:xfrm>
        </p:spPr>
        <p:txBody>
          <a:bodyPr>
            <a:noAutofit/>
          </a:bodyPr>
          <a:lstStyle/>
          <a:p>
            <a:pPr marL="0" indent="0">
              <a:buNone/>
            </a:pPr>
            <a:endParaRPr lang="en-US" sz="6000" b="1" dirty="0"/>
          </a:p>
          <a:p>
            <a:pPr marL="0" indent="0" algn="ctr">
              <a:buNone/>
            </a:pPr>
            <a:r>
              <a:rPr lang="en-US" sz="6000" b="1" dirty="0"/>
              <a:t>Are you an IB MYP expert, Above Average, Sort of or </a:t>
            </a:r>
            <a:r>
              <a:rPr lang="en-US" sz="6000" b="1" dirty="0" smtClean="0"/>
              <a:t>Just Starting?</a:t>
            </a:r>
            <a:endParaRPr lang="en-US" sz="6000" b="1" dirty="0"/>
          </a:p>
          <a:p>
            <a:pPr algn="ctr"/>
            <a:endParaRPr lang="en-US" sz="6000" b="1" dirty="0"/>
          </a:p>
          <a:p>
            <a:pPr marL="0" indent="0" algn="ctr">
              <a:buNone/>
            </a:pPr>
            <a:endParaRPr lang="en-US" sz="6000" b="1" dirty="0" smtClean="0"/>
          </a:p>
          <a:p>
            <a:pPr algn="ctr"/>
            <a:endParaRPr lang="en-US" sz="6000" b="1" dirty="0" smtClean="0"/>
          </a:p>
          <a:p>
            <a:pPr algn="ctr"/>
            <a:endParaRPr lang="en-US" sz="6000" b="1" dirty="0"/>
          </a:p>
          <a:p>
            <a:pPr algn="ctr"/>
            <a:endParaRPr lang="en-US" sz="6000" b="1" dirty="0"/>
          </a:p>
          <a:p>
            <a:pPr marL="0" indent="0" algn="ctr">
              <a:buNone/>
            </a:pPr>
            <a:endParaRPr lang="en-US" sz="6000" b="1" dirty="0"/>
          </a:p>
        </p:txBody>
      </p:sp>
      <p:sp>
        <p:nvSpPr>
          <p:cNvPr id="7" name="AutoShape 2" descr="Image result for white water rafting"/>
          <p:cNvSpPr>
            <a:spLocks noChangeAspect="1" noChangeArrowheads="1"/>
          </p:cNvSpPr>
          <p:nvPr/>
        </p:nvSpPr>
        <p:spPr bwMode="auto">
          <a:xfrm>
            <a:off x="-31750" y="-136525"/>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1" name="Oval 10"/>
          <p:cNvSpPr/>
          <p:nvPr/>
        </p:nvSpPr>
        <p:spPr>
          <a:xfrm>
            <a:off x="636674" y="3610582"/>
            <a:ext cx="727248" cy="731013"/>
          </a:xfrm>
          <a:prstGeom prst="ellipse">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Oval 12"/>
          <p:cNvSpPr/>
          <p:nvPr/>
        </p:nvSpPr>
        <p:spPr>
          <a:xfrm>
            <a:off x="5129157" y="5069507"/>
            <a:ext cx="727248" cy="731013"/>
          </a:xfrm>
          <a:prstGeom prst="ellipse">
            <a:avLst/>
          </a:prstGeom>
          <a:solidFill>
            <a:schemeClr val="accent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Oval 13"/>
          <p:cNvSpPr/>
          <p:nvPr/>
        </p:nvSpPr>
        <p:spPr>
          <a:xfrm>
            <a:off x="5129157" y="3599450"/>
            <a:ext cx="727248" cy="731013"/>
          </a:xfrm>
          <a:prstGeom prst="ellipse">
            <a:avLst/>
          </a:prstGeom>
          <a:solidFill>
            <a:schemeClr val="accent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Oval 14"/>
          <p:cNvSpPr/>
          <p:nvPr/>
        </p:nvSpPr>
        <p:spPr>
          <a:xfrm>
            <a:off x="636674" y="5069506"/>
            <a:ext cx="727248" cy="731013"/>
          </a:xfrm>
          <a:prstGeom prst="ellipse">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extBox 1"/>
          <p:cNvSpPr txBox="1"/>
          <p:nvPr/>
        </p:nvSpPr>
        <p:spPr>
          <a:xfrm>
            <a:off x="1423874" y="3684132"/>
            <a:ext cx="1425390" cy="646331"/>
          </a:xfrm>
          <a:prstGeom prst="rect">
            <a:avLst/>
          </a:prstGeom>
          <a:noFill/>
        </p:spPr>
        <p:txBody>
          <a:bodyPr wrap="none" rtlCol="0">
            <a:spAutoFit/>
          </a:bodyPr>
          <a:lstStyle/>
          <a:p>
            <a:r>
              <a:rPr lang="en-US" sz="3600" b="1" dirty="0" smtClean="0"/>
              <a:t>Expert</a:t>
            </a:r>
            <a:endParaRPr lang="en-US" sz="3600" b="1" dirty="0"/>
          </a:p>
        </p:txBody>
      </p:sp>
      <p:sp>
        <p:nvSpPr>
          <p:cNvPr id="16" name="TextBox 15"/>
          <p:cNvSpPr txBox="1"/>
          <p:nvPr/>
        </p:nvSpPr>
        <p:spPr>
          <a:xfrm>
            <a:off x="1354688" y="5069506"/>
            <a:ext cx="2132763" cy="646331"/>
          </a:xfrm>
          <a:prstGeom prst="rect">
            <a:avLst/>
          </a:prstGeom>
          <a:noFill/>
        </p:spPr>
        <p:txBody>
          <a:bodyPr wrap="none" rtlCol="0">
            <a:spAutoFit/>
          </a:bodyPr>
          <a:lstStyle/>
          <a:p>
            <a:r>
              <a:rPr lang="en-US" sz="3600" b="1" dirty="0" smtClean="0"/>
              <a:t>Jury is out</a:t>
            </a:r>
            <a:endParaRPr lang="en-US" sz="3600" b="1" dirty="0"/>
          </a:p>
        </p:txBody>
      </p:sp>
      <p:sp>
        <p:nvSpPr>
          <p:cNvPr id="17" name="TextBox 16"/>
          <p:cNvSpPr txBox="1"/>
          <p:nvPr/>
        </p:nvSpPr>
        <p:spPr>
          <a:xfrm>
            <a:off x="5856405" y="3692163"/>
            <a:ext cx="3054619" cy="646331"/>
          </a:xfrm>
          <a:prstGeom prst="rect">
            <a:avLst/>
          </a:prstGeom>
          <a:noFill/>
        </p:spPr>
        <p:txBody>
          <a:bodyPr wrap="none" rtlCol="0">
            <a:spAutoFit/>
          </a:bodyPr>
          <a:lstStyle/>
          <a:p>
            <a:r>
              <a:rPr lang="en-US" sz="3600" b="1" dirty="0" smtClean="0"/>
              <a:t>Above Average</a:t>
            </a:r>
            <a:endParaRPr lang="en-US" sz="3600" b="1" dirty="0"/>
          </a:p>
        </p:txBody>
      </p:sp>
      <p:sp>
        <p:nvSpPr>
          <p:cNvPr id="18" name="TextBox 17"/>
          <p:cNvSpPr txBox="1"/>
          <p:nvPr/>
        </p:nvSpPr>
        <p:spPr>
          <a:xfrm>
            <a:off x="5856405" y="5188049"/>
            <a:ext cx="1728165" cy="646331"/>
          </a:xfrm>
          <a:prstGeom prst="rect">
            <a:avLst/>
          </a:prstGeom>
          <a:noFill/>
        </p:spPr>
        <p:txBody>
          <a:bodyPr wrap="none" rtlCol="0">
            <a:spAutoFit/>
          </a:bodyPr>
          <a:lstStyle/>
          <a:p>
            <a:r>
              <a:rPr lang="en-US" sz="3600" b="1" dirty="0" smtClean="0"/>
              <a:t>Average</a:t>
            </a:r>
            <a:endParaRPr lang="en-US" sz="3600" b="1" dirty="0"/>
          </a:p>
        </p:txBody>
      </p:sp>
    </p:spTree>
    <p:extLst>
      <p:ext uri="{BB962C8B-B14F-4D97-AF65-F5344CB8AC3E}">
        <p14:creationId xmlns:p14="http://schemas.microsoft.com/office/powerpoint/2010/main" val="149101678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15246"/>
            <a:ext cx="9144000" cy="1325563"/>
          </a:xfrm>
        </p:spPr>
        <p:txBody>
          <a:bodyPr>
            <a:noAutofit/>
          </a:bodyPr>
          <a:lstStyle/>
          <a:p>
            <a:pPr algn="ctr"/>
            <a:r>
              <a:rPr lang="en-US" b="1" dirty="0" smtClean="0">
                <a:latin typeface="+mn-lt"/>
              </a:rPr>
              <a:t>WHY is it important for students with diverse needs to have access the MYP at different levels?</a:t>
            </a:r>
            <a:endParaRPr lang="en-US" b="1" dirty="0">
              <a:latin typeface="+mn-lt"/>
            </a:endParaRPr>
          </a:p>
        </p:txBody>
      </p:sp>
      <p:graphicFrame>
        <p:nvGraphicFramePr>
          <p:cNvPr id="6" name="Diagram 5"/>
          <p:cNvGraphicFramePr/>
          <p:nvPr>
            <p:extLst>
              <p:ext uri="{D42A27DB-BD31-4B8C-83A1-F6EECF244321}">
                <p14:modId xmlns:p14="http://schemas.microsoft.com/office/powerpoint/2010/main" val="660271051"/>
              </p:ext>
            </p:extLst>
          </p:nvPr>
        </p:nvGraphicFramePr>
        <p:xfrm>
          <a:off x="628648" y="1790442"/>
          <a:ext cx="7913716" cy="535019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Down Arrow 6"/>
          <p:cNvSpPr/>
          <p:nvPr/>
        </p:nvSpPr>
        <p:spPr>
          <a:xfrm rot="17973988">
            <a:off x="2759827" y="3325092"/>
            <a:ext cx="665018" cy="914400"/>
          </a:xfrm>
          <a:prstGeom prst="downArrow">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Down Arrow 7"/>
          <p:cNvSpPr/>
          <p:nvPr/>
        </p:nvSpPr>
        <p:spPr>
          <a:xfrm rot="3299710">
            <a:off x="5638804" y="3305271"/>
            <a:ext cx="665018" cy="914400"/>
          </a:xfrm>
          <a:prstGeom prst="down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Down Arrow 8"/>
          <p:cNvSpPr/>
          <p:nvPr/>
        </p:nvSpPr>
        <p:spPr>
          <a:xfrm rot="10800000">
            <a:off x="4252997" y="5807826"/>
            <a:ext cx="665018" cy="914400"/>
          </a:xfrm>
          <a:prstGeom prst="downArrow">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427477886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 y="381746"/>
            <a:ext cx="9144000" cy="1325563"/>
          </a:xfrm>
        </p:spPr>
        <p:txBody>
          <a:bodyPr>
            <a:noAutofit/>
          </a:bodyPr>
          <a:lstStyle/>
          <a:p>
            <a:pPr algn="ctr"/>
            <a:r>
              <a:rPr lang="en-US" sz="4800" b="1" dirty="0" smtClean="0">
                <a:latin typeface="+mn-lt"/>
              </a:rPr>
              <a:t>How do students with diverse needs access the MYP at different levels?</a:t>
            </a:r>
            <a:endParaRPr lang="en-US" sz="4800" b="1" dirty="0">
              <a:latin typeface="+mn-lt"/>
            </a:endParaRPr>
          </a:p>
        </p:txBody>
      </p:sp>
      <p:pic>
        <p:nvPicPr>
          <p:cNvPr id="5" name="Picture 4"/>
          <p:cNvPicPr>
            <a:picLocks noChangeAspect="1"/>
          </p:cNvPicPr>
          <p:nvPr/>
        </p:nvPicPr>
        <p:blipFill rotWithShape="1">
          <a:blip r:embed="rId2"/>
          <a:srcRect t="14170" b="454"/>
          <a:stretch/>
        </p:blipFill>
        <p:spPr>
          <a:xfrm>
            <a:off x="1101290" y="1928551"/>
            <a:ext cx="6941422" cy="4438997"/>
          </a:xfrm>
          <a:prstGeom prst="rect">
            <a:avLst/>
          </a:prstGeom>
        </p:spPr>
      </p:pic>
    </p:spTree>
    <p:extLst>
      <p:ext uri="{BB962C8B-B14F-4D97-AF65-F5344CB8AC3E}">
        <p14:creationId xmlns:p14="http://schemas.microsoft.com/office/powerpoint/2010/main" val="411728101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6000" y="-90660"/>
            <a:ext cx="6866313" cy="1325563"/>
          </a:xfrm>
        </p:spPr>
        <p:txBody>
          <a:bodyPr>
            <a:normAutofit fontScale="90000"/>
          </a:bodyPr>
          <a:lstStyle/>
          <a:p>
            <a:pPr algn="ctr"/>
            <a:r>
              <a:rPr lang="en-US" sz="6000" b="1" dirty="0" smtClean="0"/>
              <a:t>Not fun….Engagement!</a:t>
            </a:r>
            <a:endParaRPr lang="en-US" sz="6000" b="1" dirty="0"/>
          </a:p>
        </p:txBody>
      </p:sp>
      <p:sp>
        <p:nvSpPr>
          <p:cNvPr id="3" name="Content Placeholder 2"/>
          <p:cNvSpPr>
            <a:spLocks noGrp="1"/>
          </p:cNvSpPr>
          <p:nvPr>
            <p:ph idx="1"/>
          </p:nvPr>
        </p:nvSpPr>
        <p:spPr>
          <a:xfrm>
            <a:off x="146511" y="1064032"/>
            <a:ext cx="8997487" cy="5694217"/>
          </a:xfrm>
        </p:spPr>
        <p:txBody>
          <a:bodyPr>
            <a:normAutofit fontScale="32500" lnSpcReduction="20000"/>
          </a:bodyPr>
          <a:lstStyle/>
          <a:p>
            <a:pPr marL="0" indent="0">
              <a:buNone/>
            </a:pPr>
            <a:r>
              <a:rPr lang="en-US" sz="5500" b="1" dirty="0"/>
              <a:t>Inclusion and learning diversity in </a:t>
            </a:r>
            <a:r>
              <a:rPr lang="en-US" sz="5500" b="1" dirty="0" smtClean="0"/>
              <a:t>MYP</a:t>
            </a:r>
          </a:p>
          <a:p>
            <a:pPr marL="0" indent="0">
              <a:buNone/>
            </a:pPr>
            <a:endParaRPr lang="en-US" sz="5500" b="1" dirty="0"/>
          </a:p>
          <a:p>
            <a:r>
              <a:rPr lang="en-US" sz="5500" dirty="0"/>
              <a:t>As part of the MYP curriculum, schools </a:t>
            </a:r>
            <a:r>
              <a:rPr lang="en-US" sz="5500" dirty="0" smtClean="0"/>
              <a:t>address</a:t>
            </a:r>
          </a:p>
          <a:p>
            <a:pPr marL="0" indent="0">
              <a:buNone/>
            </a:pPr>
            <a:r>
              <a:rPr lang="en-US" sz="5500" dirty="0" smtClean="0"/>
              <a:t> </a:t>
            </a:r>
            <a:r>
              <a:rPr lang="en-US" sz="5500" dirty="0"/>
              <a:t>differentiation within the written, taught and assessed </a:t>
            </a:r>
            <a:endParaRPr lang="en-US" sz="5500" dirty="0" smtClean="0"/>
          </a:p>
          <a:p>
            <a:pPr marL="0" indent="0">
              <a:buNone/>
            </a:pPr>
            <a:r>
              <a:rPr lang="en-US" sz="5500" dirty="0" smtClean="0"/>
              <a:t>curriculum. We should ALL be doing this.</a:t>
            </a:r>
          </a:p>
          <a:p>
            <a:pPr marL="0" indent="0">
              <a:buNone/>
            </a:pPr>
            <a:endParaRPr lang="en-US" sz="5500" dirty="0"/>
          </a:p>
          <a:p>
            <a:r>
              <a:rPr lang="en-US" sz="5500" dirty="0"/>
              <a:t>This is demonstrated </a:t>
            </a:r>
            <a:r>
              <a:rPr lang="en-US" sz="5500" dirty="0" smtClean="0"/>
              <a:t>in</a:t>
            </a:r>
            <a:r>
              <a:rPr lang="en-US" sz="5500" dirty="0"/>
              <a:t> the </a:t>
            </a:r>
            <a:r>
              <a:rPr lang="en-US" sz="5500" b="1" u="sng" dirty="0"/>
              <a:t>unit planner and in the teaching environment,</a:t>
            </a:r>
            <a:r>
              <a:rPr lang="en-US" sz="5500" dirty="0"/>
              <a:t> </a:t>
            </a:r>
            <a:endParaRPr lang="en-US" sz="5500" dirty="0" smtClean="0"/>
          </a:p>
          <a:p>
            <a:pPr marL="0" indent="0">
              <a:buNone/>
            </a:pPr>
            <a:r>
              <a:rPr lang="en-US" sz="5500" dirty="0" smtClean="0"/>
              <a:t>both </a:t>
            </a:r>
            <a:r>
              <a:rPr lang="en-US" sz="5500" dirty="0"/>
              <a:t>of which are reviewed during programme authorization and evaluation</a:t>
            </a:r>
            <a:r>
              <a:rPr lang="en-US" sz="5500" dirty="0" smtClean="0"/>
              <a:t>.</a:t>
            </a:r>
          </a:p>
          <a:p>
            <a:pPr marL="0" indent="0">
              <a:buNone/>
            </a:pPr>
            <a:r>
              <a:rPr lang="en-US" sz="5500" dirty="0" smtClean="0"/>
              <a:t> </a:t>
            </a:r>
            <a:r>
              <a:rPr lang="en-US" sz="5500" b="1" u="sng" dirty="0" smtClean="0"/>
              <a:t>The unit planner is a living document.</a:t>
            </a:r>
          </a:p>
          <a:p>
            <a:pPr marL="0" indent="0">
              <a:buNone/>
            </a:pPr>
            <a:endParaRPr lang="en-US" sz="5500" dirty="0"/>
          </a:p>
          <a:p>
            <a:r>
              <a:rPr lang="en-US" sz="5500" dirty="0"/>
              <a:t>The MYP allows schools to continue to meet state, provincial or national </a:t>
            </a:r>
            <a:r>
              <a:rPr lang="en-US" sz="5500" dirty="0" smtClean="0"/>
              <a:t>legal</a:t>
            </a:r>
          </a:p>
          <a:p>
            <a:pPr marL="0" indent="0">
              <a:buNone/>
            </a:pPr>
            <a:r>
              <a:rPr lang="en-US" sz="5500" dirty="0" smtClean="0"/>
              <a:t> </a:t>
            </a:r>
            <a:r>
              <a:rPr lang="en-US" sz="5500" dirty="0"/>
              <a:t>requirements for students with access needs. </a:t>
            </a:r>
            <a:r>
              <a:rPr lang="en-US" sz="5500" b="1" u="sng" dirty="0"/>
              <a:t>Schools must develop an </a:t>
            </a:r>
            <a:endParaRPr lang="en-US" sz="5500" b="1" u="sng" dirty="0" smtClean="0"/>
          </a:p>
          <a:p>
            <a:pPr marL="0" indent="0">
              <a:buNone/>
            </a:pPr>
            <a:r>
              <a:rPr lang="en-US" sz="5500" b="1" u="sng" dirty="0" smtClean="0"/>
              <a:t>inclusion/special </a:t>
            </a:r>
            <a:r>
              <a:rPr lang="en-US" sz="5500" b="1" u="sng" dirty="0"/>
              <a:t>educational needs (SEN) policy that explains assessment access </a:t>
            </a:r>
            <a:endParaRPr lang="en-US" sz="5500" b="1" u="sng" dirty="0" smtClean="0"/>
          </a:p>
          <a:p>
            <a:pPr marL="0" indent="0">
              <a:buNone/>
            </a:pPr>
            <a:r>
              <a:rPr lang="en-US" sz="5500" b="1" u="sng" dirty="0" smtClean="0"/>
              <a:t>arrangements</a:t>
            </a:r>
            <a:r>
              <a:rPr lang="en-US" sz="5500" b="1" u="sng" dirty="0"/>
              <a:t>, </a:t>
            </a:r>
            <a:r>
              <a:rPr lang="en-US" sz="5500" b="1" u="sng" dirty="0" smtClean="0"/>
              <a:t>classroom </a:t>
            </a:r>
            <a:r>
              <a:rPr lang="en-US" sz="5500" b="1" u="sng" dirty="0"/>
              <a:t>accommodations and curriculum modification that meet </a:t>
            </a:r>
            <a:r>
              <a:rPr lang="en-US" sz="5500" b="1" u="sng" dirty="0" smtClean="0"/>
              <a:t>individual</a:t>
            </a:r>
          </a:p>
          <a:p>
            <a:pPr marL="0" indent="0">
              <a:buNone/>
            </a:pPr>
            <a:r>
              <a:rPr lang="en-US" sz="5500" b="1" u="sng" dirty="0" smtClean="0"/>
              <a:t> </a:t>
            </a:r>
            <a:r>
              <a:rPr lang="en-US" sz="5500" b="1" u="sng" dirty="0"/>
              <a:t>student learning needs</a:t>
            </a:r>
            <a:r>
              <a:rPr lang="en-US" sz="5500" b="1" u="sng" dirty="0" smtClean="0"/>
              <a:t>.</a:t>
            </a:r>
          </a:p>
          <a:p>
            <a:pPr marL="0" indent="0">
              <a:buNone/>
            </a:pPr>
            <a:endParaRPr lang="en-US" sz="5500" dirty="0"/>
          </a:p>
          <a:p>
            <a:r>
              <a:rPr lang="en-US" sz="5500" dirty="0"/>
              <a:t>Educators in existing IB World Schools can find out more in the </a:t>
            </a:r>
            <a:r>
              <a:rPr lang="en-US" sz="5500" dirty="0">
                <a:hlinkClick r:id="rId2"/>
              </a:rPr>
              <a:t>online curriculum centre (OCC)</a:t>
            </a:r>
            <a:r>
              <a:rPr lang="en-US" sz="5500" dirty="0"/>
              <a:t>.</a:t>
            </a:r>
          </a:p>
          <a:p>
            <a:endParaRPr lang="en-US" dirty="0"/>
          </a:p>
        </p:txBody>
      </p:sp>
      <p:pic>
        <p:nvPicPr>
          <p:cNvPr id="4" name="Picture 3"/>
          <p:cNvPicPr>
            <a:picLocks noChangeAspect="1"/>
          </p:cNvPicPr>
          <p:nvPr/>
        </p:nvPicPr>
        <p:blipFill>
          <a:blip r:embed="rId3"/>
          <a:stretch>
            <a:fillRect/>
          </a:stretch>
        </p:blipFill>
        <p:spPr>
          <a:xfrm>
            <a:off x="6334832" y="204124"/>
            <a:ext cx="2809168" cy="2821709"/>
          </a:xfrm>
          <a:prstGeom prst="rect">
            <a:avLst/>
          </a:prstGeom>
        </p:spPr>
      </p:pic>
    </p:spTree>
    <p:extLst>
      <p:ext uri="{BB962C8B-B14F-4D97-AF65-F5344CB8AC3E}">
        <p14:creationId xmlns:p14="http://schemas.microsoft.com/office/powerpoint/2010/main" val="79972033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6000" b="1" dirty="0" smtClean="0">
                <a:latin typeface="+mn-lt"/>
              </a:rPr>
              <a:t>Questions?</a:t>
            </a:r>
            <a:endParaRPr lang="en-US" sz="6000" b="1" dirty="0">
              <a:latin typeface="+mn-lt"/>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981075" y="1886744"/>
            <a:ext cx="7181850" cy="4689326"/>
          </a:xfrm>
        </p:spPr>
      </p:pic>
    </p:spTree>
    <p:extLst>
      <p:ext uri="{BB962C8B-B14F-4D97-AF65-F5344CB8AC3E}">
        <p14:creationId xmlns:p14="http://schemas.microsoft.com/office/powerpoint/2010/main" val="242887477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165840"/>
            <a:ext cx="4455621" cy="1325563"/>
          </a:xfrm>
        </p:spPr>
        <p:txBody>
          <a:bodyPr>
            <a:normAutofit fontScale="90000"/>
          </a:bodyPr>
          <a:lstStyle/>
          <a:p>
            <a:pPr algn="ctr"/>
            <a:r>
              <a:rPr lang="en-US" sz="6000" b="1" dirty="0">
                <a:latin typeface="+mn-lt"/>
              </a:rPr>
              <a:t>Inquiry-Based Learning: </a:t>
            </a:r>
            <a:r>
              <a:rPr lang="en-US" sz="6000" b="1" dirty="0" smtClean="0">
                <a:latin typeface="+mn-lt"/>
              </a:rPr>
              <a:t/>
            </a:r>
            <a:br>
              <a:rPr lang="en-US" sz="6000" b="1" dirty="0" smtClean="0">
                <a:latin typeface="+mn-lt"/>
              </a:rPr>
            </a:br>
            <a:r>
              <a:rPr lang="en-US" sz="4900" b="1" dirty="0" smtClean="0">
                <a:latin typeface="+mn-lt"/>
              </a:rPr>
              <a:t>WHY do we develop student-driven </a:t>
            </a:r>
            <a:r>
              <a:rPr lang="en-US" sz="4900" b="1" dirty="0" smtClean="0">
                <a:latin typeface="+mn-lt"/>
              </a:rPr>
              <a:t>questions?</a:t>
            </a:r>
            <a:endParaRPr lang="en-US" sz="4900" b="1" dirty="0">
              <a:latin typeface="+mn-lt"/>
            </a:endParaRPr>
          </a:p>
        </p:txBody>
      </p:sp>
      <p:sp>
        <p:nvSpPr>
          <p:cNvPr id="3" name="Content Placeholder 2"/>
          <p:cNvSpPr>
            <a:spLocks noGrp="1"/>
          </p:cNvSpPr>
          <p:nvPr>
            <p:ph idx="1"/>
          </p:nvPr>
        </p:nvSpPr>
        <p:spPr>
          <a:xfrm>
            <a:off x="282633" y="4452395"/>
            <a:ext cx="7886700" cy="4351338"/>
          </a:xfrm>
        </p:spPr>
        <p:txBody>
          <a:bodyPr>
            <a:normAutofit/>
          </a:bodyPr>
          <a:lstStyle/>
          <a:p>
            <a:endParaRPr lang="en-US" dirty="0" smtClean="0"/>
          </a:p>
          <a:p>
            <a:endParaRPr lang="en-US"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59482" y="392210"/>
            <a:ext cx="4603332" cy="6124968"/>
          </a:xfrm>
          <a:prstGeom prst="rect">
            <a:avLst/>
          </a:prstGeom>
        </p:spPr>
      </p:pic>
    </p:spTree>
    <p:extLst>
      <p:ext uri="{BB962C8B-B14F-4D97-AF65-F5344CB8AC3E}">
        <p14:creationId xmlns:p14="http://schemas.microsoft.com/office/powerpoint/2010/main" val="357130268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6255" y="581891"/>
            <a:ext cx="8844741" cy="1325563"/>
          </a:xfrm>
        </p:spPr>
        <p:txBody>
          <a:bodyPr>
            <a:normAutofit fontScale="90000"/>
          </a:bodyPr>
          <a:lstStyle/>
          <a:p>
            <a:pPr algn="ctr"/>
            <a:r>
              <a:rPr lang="en-US" sz="6000" b="1" dirty="0"/>
              <a:t>Inquiry-Based Learning: Developing Student-Driven Questions</a:t>
            </a:r>
          </a:p>
        </p:txBody>
      </p:sp>
      <p:sp>
        <p:nvSpPr>
          <p:cNvPr id="3" name="Content Placeholder 2"/>
          <p:cNvSpPr>
            <a:spLocks noGrp="1"/>
          </p:cNvSpPr>
          <p:nvPr>
            <p:ph idx="1"/>
          </p:nvPr>
        </p:nvSpPr>
        <p:spPr>
          <a:xfrm>
            <a:off x="332509" y="4111075"/>
            <a:ext cx="7886700" cy="4351338"/>
          </a:xfrm>
        </p:spPr>
        <p:txBody>
          <a:bodyPr>
            <a:normAutofit/>
          </a:bodyPr>
          <a:lstStyle/>
          <a:p>
            <a:endParaRPr lang="en-US" dirty="0" smtClean="0"/>
          </a:p>
          <a:p>
            <a:endParaRPr lang="en-US" dirty="0"/>
          </a:p>
          <a:p>
            <a:r>
              <a:rPr lang="en-US" dirty="0" smtClean="0">
                <a:hlinkClick r:id="rId2"/>
              </a:rPr>
              <a:t>Click Here</a:t>
            </a:r>
            <a:endParaRPr lang="en-US" dirty="0"/>
          </a:p>
        </p:txBody>
      </p:sp>
      <p:pic>
        <p:nvPicPr>
          <p:cNvPr id="4" name="Picture 3"/>
          <p:cNvPicPr>
            <a:picLocks noChangeAspect="1"/>
          </p:cNvPicPr>
          <p:nvPr/>
        </p:nvPicPr>
        <p:blipFill>
          <a:blip r:embed="rId3"/>
          <a:stretch>
            <a:fillRect/>
          </a:stretch>
        </p:blipFill>
        <p:spPr>
          <a:xfrm>
            <a:off x="2485848" y="3208713"/>
            <a:ext cx="6375519" cy="3649287"/>
          </a:xfrm>
          <a:prstGeom prst="rect">
            <a:avLst/>
          </a:prstGeom>
        </p:spPr>
      </p:pic>
    </p:spTree>
    <p:extLst>
      <p:ext uri="{BB962C8B-B14F-4D97-AF65-F5344CB8AC3E}">
        <p14:creationId xmlns:p14="http://schemas.microsoft.com/office/powerpoint/2010/main" val="379653188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6255" y="581891"/>
            <a:ext cx="8844741" cy="1325563"/>
          </a:xfrm>
        </p:spPr>
        <p:txBody>
          <a:bodyPr>
            <a:normAutofit fontScale="90000"/>
          </a:bodyPr>
          <a:lstStyle/>
          <a:p>
            <a:pPr algn="ctr"/>
            <a:r>
              <a:rPr lang="en-US" sz="6000" b="1" dirty="0"/>
              <a:t>Inquiry-Based Learning: Developing Student-Driven Questions</a:t>
            </a:r>
          </a:p>
        </p:txBody>
      </p:sp>
      <p:pic>
        <p:nvPicPr>
          <p:cNvPr id="4" name="Picture 3"/>
          <p:cNvPicPr>
            <a:picLocks noChangeAspect="1"/>
          </p:cNvPicPr>
          <p:nvPr/>
        </p:nvPicPr>
        <p:blipFill>
          <a:blip r:embed="rId2"/>
          <a:stretch>
            <a:fillRect/>
          </a:stretch>
        </p:blipFill>
        <p:spPr>
          <a:xfrm>
            <a:off x="1092297" y="2581733"/>
            <a:ext cx="7510232" cy="4298786"/>
          </a:xfrm>
          <a:prstGeom prst="rect">
            <a:avLst/>
          </a:prstGeom>
        </p:spPr>
      </p:pic>
    </p:spTree>
    <p:extLst>
      <p:ext uri="{BB962C8B-B14F-4D97-AF65-F5344CB8AC3E}">
        <p14:creationId xmlns:p14="http://schemas.microsoft.com/office/powerpoint/2010/main" val="89131604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99750"/>
            <a:ext cx="9144000" cy="1325563"/>
          </a:xfrm>
        </p:spPr>
        <p:txBody>
          <a:bodyPr>
            <a:noAutofit/>
          </a:bodyPr>
          <a:lstStyle/>
          <a:p>
            <a:pPr algn="ctr"/>
            <a:r>
              <a:rPr lang="en-US" sz="4800" b="1" dirty="0" smtClean="0">
                <a:latin typeface="+mn-lt"/>
              </a:rPr>
              <a:t>Why is differentiation important? We are the experts!</a:t>
            </a:r>
            <a:endParaRPr lang="en-US" sz="4800" b="1" dirty="0">
              <a:latin typeface="+mn-lt"/>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92833" y="1592248"/>
            <a:ext cx="8558333" cy="5265752"/>
          </a:xfrm>
        </p:spPr>
      </p:pic>
    </p:spTree>
    <p:extLst>
      <p:ext uri="{BB962C8B-B14F-4D97-AF65-F5344CB8AC3E}">
        <p14:creationId xmlns:p14="http://schemas.microsoft.com/office/powerpoint/2010/main" val="264531850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rotWithShape="1">
          <a:blip r:embed="rId2">
            <a:extLst>
              <a:ext uri="{28A0092B-C50C-407E-A947-70E740481C1C}">
                <a14:useLocalDpi xmlns:a14="http://schemas.microsoft.com/office/drawing/2010/main" val="0"/>
              </a:ext>
            </a:extLst>
          </a:blip>
          <a:srcRect l="4684" t="7613"/>
          <a:stretch/>
        </p:blipFill>
        <p:spPr>
          <a:xfrm>
            <a:off x="182877" y="182880"/>
            <a:ext cx="8794866" cy="6393549"/>
          </a:xfrm>
        </p:spPr>
      </p:pic>
    </p:spTree>
    <p:extLst>
      <p:ext uri="{BB962C8B-B14F-4D97-AF65-F5344CB8AC3E}">
        <p14:creationId xmlns:p14="http://schemas.microsoft.com/office/powerpoint/2010/main" val="142674744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9763" y="127122"/>
            <a:ext cx="7886700" cy="1325563"/>
          </a:xfrm>
        </p:spPr>
        <p:txBody>
          <a:bodyPr>
            <a:normAutofit/>
          </a:bodyPr>
          <a:lstStyle/>
          <a:p>
            <a:r>
              <a:rPr lang="en-US" sz="6000" dirty="0" smtClean="0">
                <a:latin typeface="Arial Black" panose="020B0A04020102020204" pitchFamily="34" charset="0"/>
              </a:rPr>
              <a:t>Introductions!</a:t>
            </a:r>
            <a:endParaRPr lang="en-US" sz="6000" dirty="0">
              <a:latin typeface="Arial Black" panose="020B0A04020102020204" pitchFamily="34" charset="0"/>
            </a:endParaRPr>
          </a:p>
        </p:txBody>
      </p:sp>
      <p:sp>
        <p:nvSpPr>
          <p:cNvPr id="3" name="Content Placeholder 2"/>
          <p:cNvSpPr>
            <a:spLocks noGrp="1"/>
          </p:cNvSpPr>
          <p:nvPr>
            <p:ph idx="1"/>
          </p:nvPr>
        </p:nvSpPr>
        <p:spPr>
          <a:xfrm>
            <a:off x="628650" y="1825625"/>
            <a:ext cx="5893666" cy="4351338"/>
          </a:xfrm>
        </p:spPr>
        <p:txBody>
          <a:bodyPr>
            <a:normAutofit fontScale="92500"/>
          </a:bodyPr>
          <a:lstStyle/>
          <a:p>
            <a:r>
              <a:rPr lang="en-US" dirty="0" smtClean="0">
                <a:latin typeface="Arial Black" panose="020B0A04020102020204" pitchFamily="34" charset="0"/>
              </a:rPr>
              <a:t>Michelle Peters  (MSPeters@fcps.edu)</a:t>
            </a:r>
          </a:p>
          <a:p>
            <a:r>
              <a:rPr lang="en-US" dirty="0" smtClean="0">
                <a:latin typeface="Arial Black" panose="020B0A04020102020204" pitchFamily="34" charset="0"/>
              </a:rPr>
              <a:t>IB MYP Coordinator at Poe MS</a:t>
            </a:r>
          </a:p>
          <a:p>
            <a:r>
              <a:rPr lang="en-US" dirty="0" smtClean="0">
                <a:latin typeface="Arial Black" panose="020B0A04020102020204" pitchFamily="34" charset="0"/>
              </a:rPr>
              <a:t>Taught SpEd for 11 years at Glasgow MS</a:t>
            </a:r>
          </a:p>
          <a:p>
            <a:r>
              <a:rPr lang="en-US" dirty="0" smtClean="0">
                <a:latin typeface="Arial Black" panose="020B0A04020102020204" pitchFamily="34" charset="0"/>
              </a:rPr>
              <a:t>Taught SpEd for 4 years at Twain Center</a:t>
            </a:r>
          </a:p>
          <a:p>
            <a:r>
              <a:rPr lang="en-US" dirty="0" smtClean="0">
                <a:latin typeface="Arial Black" panose="020B0A04020102020204" pitchFamily="34" charset="0"/>
              </a:rPr>
              <a:t>Teacher Trainer for the Ministry of Education in Swaziland</a:t>
            </a:r>
            <a:endParaRPr lang="en-US" dirty="0">
              <a:latin typeface="Arial Black" panose="020B0A04020102020204" pitchFamily="34" charset="0"/>
            </a:endParaRPr>
          </a:p>
        </p:txBody>
      </p:sp>
      <p:pic>
        <p:nvPicPr>
          <p:cNvPr id="1026" name="Picture 2" descr="Image result for introduction"/>
          <p:cNvPicPr>
            <a:picLocks noChangeAspect="1" noChangeArrowheads="1"/>
          </p:cNvPicPr>
          <p:nvPr/>
        </p:nvPicPr>
        <p:blipFill rotWithShape="1">
          <a:blip r:embed="rId2">
            <a:extLst>
              <a:ext uri="{28A0092B-C50C-407E-A947-70E740481C1C}">
                <a14:useLocalDpi xmlns:a14="http://schemas.microsoft.com/office/drawing/2010/main" val="0"/>
              </a:ext>
            </a:extLst>
          </a:blip>
          <a:srcRect l="59817" t="8043" b="8330"/>
          <a:stretch/>
        </p:blipFill>
        <p:spPr bwMode="auto">
          <a:xfrm>
            <a:off x="6522316" y="3474902"/>
            <a:ext cx="2621684" cy="307008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7453806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33624"/>
            <a:ext cx="9144000" cy="1325563"/>
          </a:xfrm>
        </p:spPr>
        <p:txBody>
          <a:bodyPr>
            <a:noAutofit/>
          </a:bodyPr>
          <a:lstStyle/>
          <a:p>
            <a:pPr algn="ctr"/>
            <a:r>
              <a:rPr lang="en-US" sz="4800" b="1" dirty="0" smtClean="0"/>
              <a:t>Modifications and Accommodations</a:t>
            </a:r>
            <a:endParaRPr lang="en-US" sz="4800" b="1" dirty="0"/>
          </a:p>
        </p:txBody>
      </p:sp>
      <p:sp>
        <p:nvSpPr>
          <p:cNvPr id="3" name="Content Placeholder 2"/>
          <p:cNvSpPr>
            <a:spLocks noGrp="1"/>
          </p:cNvSpPr>
          <p:nvPr>
            <p:ph idx="1"/>
          </p:nvPr>
        </p:nvSpPr>
        <p:spPr>
          <a:xfrm>
            <a:off x="1257300" y="800613"/>
            <a:ext cx="7886700" cy="651568"/>
          </a:xfrm>
        </p:spPr>
        <p:txBody>
          <a:bodyPr/>
          <a:lstStyle/>
          <a:p>
            <a:pPr marL="0" indent="0">
              <a:buNone/>
            </a:pPr>
            <a:r>
              <a:rPr lang="en-US" dirty="0" smtClean="0"/>
              <a:t>What is the difference between the two?</a:t>
            </a:r>
            <a:endParaRPr lang="en-US" dirty="0"/>
          </a:p>
        </p:txBody>
      </p:sp>
      <p:pic>
        <p:nvPicPr>
          <p:cNvPr id="4" name="Picture 3"/>
          <p:cNvPicPr>
            <a:picLocks noChangeAspect="1"/>
          </p:cNvPicPr>
          <p:nvPr/>
        </p:nvPicPr>
        <p:blipFill>
          <a:blip r:embed="rId2"/>
          <a:stretch>
            <a:fillRect/>
          </a:stretch>
        </p:blipFill>
        <p:spPr>
          <a:xfrm>
            <a:off x="1257300" y="1452181"/>
            <a:ext cx="7173622" cy="5380216"/>
          </a:xfrm>
          <a:prstGeom prst="rect">
            <a:avLst/>
          </a:prstGeom>
        </p:spPr>
      </p:pic>
    </p:spTree>
    <p:extLst>
      <p:ext uri="{BB962C8B-B14F-4D97-AF65-F5344CB8AC3E}">
        <p14:creationId xmlns:p14="http://schemas.microsoft.com/office/powerpoint/2010/main" val="38681429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Image result for testing cartoon">
            <a:hlinkClick r:id="rId2"/>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127465" y="-97902"/>
            <a:ext cx="8866910" cy="6118169"/>
          </a:xfrm>
          <a:prstGeom prst="rect">
            <a:avLst/>
          </a:prstGeom>
          <a:noFill/>
          <a:extLst>
            <a:ext uri="{909E8E84-426E-40DD-AFC4-6F175D3DCCD1}">
              <a14:hiddenFill xmlns:a14="http://schemas.microsoft.com/office/drawing/2010/main">
                <a:solidFill>
                  <a:srgbClr val="FFFFFF"/>
                </a:solidFill>
              </a14:hiddenFill>
            </a:ext>
          </a:extLst>
        </p:spPr>
      </p:pic>
      <p:sp>
        <p:nvSpPr>
          <p:cNvPr id="5" name="Right Arrow 4"/>
          <p:cNvSpPr/>
          <p:nvPr/>
        </p:nvSpPr>
        <p:spPr>
          <a:xfrm rot="19535036">
            <a:off x="-490327" y="2426136"/>
            <a:ext cx="1797998" cy="1070094"/>
          </a:xfrm>
          <a:prstGeom prst="rightArrow">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TextBox 5"/>
          <p:cNvSpPr txBox="1"/>
          <p:nvPr/>
        </p:nvSpPr>
        <p:spPr>
          <a:xfrm rot="19571203">
            <a:off x="46704" y="2459654"/>
            <a:ext cx="1313666" cy="584775"/>
          </a:xfrm>
          <a:prstGeom prst="rect">
            <a:avLst/>
          </a:prstGeom>
          <a:noFill/>
        </p:spPr>
        <p:txBody>
          <a:bodyPr wrap="square" rtlCol="0">
            <a:spAutoFit/>
          </a:bodyPr>
          <a:lstStyle/>
          <a:p>
            <a:r>
              <a:rPr lang="en-US" sz="3200" b="1" dirty="0" smtClean="0"/>
              <a:t>Life</a:t>
            </a:r>
            <a:endParaRPr lang="en-US" sz="3200" b="1" dirty="0"/>
          </a:p>
        </p:txBody>
      </p:sp>
      <p:sp>
        <p:nvSpPr>
          <p:cNvPr id="2" name="TextBox 1"/>
          <p:cNvSpPr txBox="1"/>
          <p:nvPr/>
        </p:nvSpPr>
        <p:spPr>
          <a:xfrm>
            <a:off x="-4907" y="5965626"/>
            <a:ext cx="9131653" cy="646331"/>
          </a:xfrm>
          <a:prstGeom prst="rect">
            <a:avLst/>
          </a:prstGeom>
          <a:noFill/>
        </p:spPr>
        <p:txBody>
          <a:bodyPr wrap="square" rtlCol="0">
            <a:spAutoFit/>
          </a:bodyPr>
          <a:lstStyle/>
          <a:p>
            <a:r>
              <a:rPr lang="en-US" sz="3600" b="1" dirty="0" smtClean="0">
                <a:solidFill>
                  <a:srgbClr val="00B050"/>
                </a:solidFill>
              </a:rPr>
              <a:t>So do we need to differentiate, modify, or not?</a:t>
            </a:r>
            <a:endParaRPr lang="en-US" sz="3600" b="1" dirty="0">
              <a:solidFill>
                <a:srgbClr val="00B050"/>
              </a:solidFill>
            </a:endParaRPr>
          </a:p>
        </p:txBody>
      </p:sp>
    </p:spTree>
    <p:extLst>
      <p:ext uri="{BB962C8B-B14F-4D97-AF65-F5344CB8AC3E}">
        <p14:creationId xmlns:p14="http://schemas.microsoft.com/office/powerpoint/2010/main" val="34960267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2" presetClass="exit" presetSubtype="4" fill="hold" grpId="0" nodeType="clickEffect">
                                  <p:stCondLst>
                                    <p:cond delay="0"/>
                                  </p:stCondLst>
                                  <p:childTnLst>
                                    <p:anim calcmode="lin" valueType="num">
                                      <p:cBhvr additive="base">
                                        <p:cTn id="14" dur="500"/>
                                        <p:tgtEl>
                                          <p:spTgt spid="2"/>
                                        </p:tgtEl>
                                        <p:attrNameLst>
                                          <p:attrName>ppt_x</p:attrName>
                                        </p:attrNameLst>
                                      </p:cBhvr>
                                      <p:tavLst>
                                        <p:tav tm="0">
                                          <p:val>
                                            <p:strVal val="ppt_x"/>
                                          </p:val>
                                        </p:tav>
                                        <p:tav tm="100000">
                                          <p:val>
                                            <p:strVal val="ppt_x"/>
                                          </p:val>
                                        </p:tav>
                                      </p:tavLst>
                                    </p:anim>
                                    <p:anim calcmode="lin" valueType="num">
                                      <p:cBhvr additive="base">
                                        <p:cTn id="15" dur="500"/>
                                        <p:tgtEl>
                                          <p:spTgt spid="2"/>
                                        </p:tgtEl>
                                        <p:attrNameLst>
                                          <p:attrName>ppt_y</p:attrName>
                                        </p:attrNameLst>
                                      </p:cBhvr>
                                      <p:tavLst>
                                        <p:tav tm="0">
                                          <p:val>
                                            <p:strVal val="ppt_y"/>
                                          </p:val>
                                        </p:tav>
                                        <p:tav tm="100000">
                                          <p:val>
                                            <p:strVal val="1+ppt_h/2"/>
                                          </p:val>
                                        </p:tav>
                                      </p:tavLst>
                                    </p:anim>
                                    <p:set>
                                      <p:cBhvr>
                                        <p:cTn id="16" dur="1" fill="hold">
                                          <p:stCondLst>
                                            <p:cond delay="499"/>
                                          </p:stCondLst>
                                        </p:cTn>
                                        <p:tgtEl>
                                          <p:spTgt spid="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4" name="Content Placeholder 3"/>
          <p:cNvPicPr>
            <a:picLocks noGrp="1" noChangeAspect="1"/>
          </p:cNvPicPr>
          <p:nvPr>
            <p:ph idx="1"/>
          </p:nvPr>
        </p:nvPicPr>
        <p:blipFill rotWithShape="1">
          <a:blip r:embed="rId2">
            <a:extLst>
              <a:ext uri="{28A0092B-C50C-407E-A947-70E740481C1C}">
                <a14:useLocalDpi xmlns:a14="http://schemas.microsoft.com/office/drawing/2010/main" val="0"/>
              </a:ext>
            </a:extLst>
          </a:blip>
          <a:srcRect l="8012" t="10272" r="14084" b="10653"/>
          <a:stretch/>
        </p:blipFill>
        <p:spPr>
          <a:xfrm>
            <a:off x="0" y="-1"/>
            <a:ext cx="9144000" cy="6858001"/>
          </a:xfrm>
        </p:spPr>
      </p:pic>
    </p:spTree>
    <p:extLst>
      <p:ext uri="{BB962C8B-B14F-4D97-AF65-F5344CB8AC3E}">
        <p14:creationId xmlns:p14="http://schemas.microsoft.com/office/powerpoint/2010/main" val="44791371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Content Placeholder 10"/>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84425" y="1825625"/>
            <a:ext cx="7375149" cy="4351338"/>
          </a:xfrm>
        </p:spPr>
      </p:pic>
      <p:pic>
        <p:nvPicPr>
          <p:cNvPr id="12" name="Picture 11"/>
          <p:cNvPicPr>
            <a:picLocks noChangeAspect="1"/>
          </p:cNvPicPr>
          <p:nvPr/>
        </p:nvPicPr>
        <p:blipFill>
          <a:blip r:embed="rId3"/>
          <a:stretch>
            <a:fillRect/>
          </a:stretch>
        </p:blipFill>
        <p:spPr>
          <a:xfrm>
            <a:off x="-1" y="1379913"/>
            <a:ext cx="9137239" cy="4797050"/>
          </a:xfrm>
          <a:prstGeom prst="rect">
            <a:avLst/>
          </a:prstGeom>
        </p:spPr>
      </p:pic>
      <p:sp>
        <p:nvSpPr>
          <p:cNvPr id="13" name="TextBox 12"/>
          <p:cNvSpPr txBox="1"/>
          <p:nvPr/>
        </p:nvSpPr>
        <p:spPr>
          <a:xfrm>
            <a:off x="232756" y="166255"/>
            <a:ext cx="8395855" cy="830997"/>
          </a:xfrm>
          <a:prstGeom prst="rect">
            <a:avLst/>
          </a:prstGeom>
          <a:noFill/>
        </p:spPr>
        <p:txBody>
          <a:bodyPr wrap="square" rtlCol="0">
            <a:spAutoFit/>
          </a:bodyPr>
          <a:lstStyle/>
          <a:p>
            <a:pPr algn="ctr"/>
            <a:r>
              <a:rPr lang="en-US" sz="4800" b="1" dirty="0" smtClean="0"/>
              <a:t>Team Work- Real or Not Real?</a:t>
            </a:r>
            <a:endParaRPr lang="en-US" sz="4800" b="1" dirty="0"/>
          </a:p>
        </p:txBody>
      </p:sp>
    </p:spTree>
    <p:extLst>
      <p:ext uri="{BB962C8B-B14F-4D97-AF65-F5344CB8AC3E}">
        <p14:creationId xmlns:p14="http://schemas.microsoft.com/office/powerpoint/2010/main" val="37027376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96141" y="-45172"/>
            <a:ext cx="7886700" cy="1325563"/>
          </a:xfrm>
        </p:spPr>
        <p:txBody>
          <a:bodyPr/>
          <a:lstStyle/>
          <a:p>
            <a:r>
              <a:rPr lang="en-US" b="1" dirty="0" smtClean="0">
                <a:latin typeface="+mn-lt"/>
              </a:rPr>
              <a:t>WHY do we plan together?</a:t>
            </a:r>
            <a:endParaRPr lang="en-US" b="1" dirty="0">
              <a:latin typeface="+mn-lt"/>
            </a:endParaRPr>
          </a:p>
        </p:txBody>
      </p:sp>
      <p:sp>
        <p:nvSpPr>
          <p:cNvPr id="3" name="Content Placeholder 2"/>
          <p:cNvSpPr>
            <a:spLocks noGrp="1"/>
          </p:cNvSpPr>
          <p:nvPr>
            <p:ph idx="1"/>
          </p:nvPr>
        </p:nvSpPr>
        <p:spPr>
          <a:xfrm>
            <a:off x="628650" y="1163782"/>
            <a:ext cx="7886700" cy="5013181"/>
          </a:xfrm>
        </p:spPr>
        <p:txBody>
          <a:bodyPr>
            <a:noAutofit/>
          </a:bodyPr>
          <a:lstStyle/>
          <a:p>
            <a:r>
              <a:rPr lang="en-US" sz="2000" b="1" dirty="0" smtClean="0"/>
              <a:t>Common Assessments</a:t>
            </a:r>
          </a:p>
          <a:p>
            <a:pPr lvl="1"/>
            <a:r>
              <a:rPr lang="en-US" sz="2000" dirty="0"/>
              <a:t>Formative &amp; Summative Assessments</a:t>
            </a:r>
          </a:p>
          <a:p>
            <a:pPr lvl="1"/>
            <a:r>
              <a:rPr lang="en-US" sz="2000" dirty="0"/>
              <a:t>Rubrics</a:t>
            </a:r>
          </a:p>
          <a:p>
            <a:pPr lvl="1"/>
            <a:r>
              <a:rPr lang="en-US" sz="2000" dirty="0"/>
              <a:t>Growth Mindset (not fixed)</a:t>
            </a:r>
          </a:p>
          <a:p>
            <a:pPr lvl="1"/>
            <a:r>
              <a:rPr lang="en-US" sz="2000" dirty="0" smtClean="0"/>
              <a:t>Accommodations</a:t>
            </a:r>
          </a:p>
          <a:p>
            <a:r>
              <a:rPr lang="en-US" sz="2000" b="1" dirty="0"/>
              <a:t>Intervention</a:t>
            </a:r>
          </a:p>
          <a:p>
            <a:pPr lvl="1"/>
            <a:r>
              <a:rPr lang="en-US" sz="2000" dirty="0"/>
              <a:t>Pro-active vs. Re-active</a:t>
            </a:r>
          </a:p>
          <a:p>
            <a:pPr lvl="1"/>
            <a:r>
              <a:rPr lang="en-US" sz="2000" dirty="0"/>
              <a:t>Reading, Writing and Math</a:t>
            </a:r>
          </a:p>
          <a:p>
            <a:r>
              <a:rPr lang="en-US" sz="2000" b="1" dirty="0" smtClean="0"/>
              <a:t>Unit Plans </a:t>
            </a:r>
          </a:p>
          <a:p>
            <a:pPr lvl="1"/>
            <a:r>
              <a:rPr lang="en-US" sz="2000" dirty="0" smtClean="0"/>
              <a:t>Conceptual Learning</a:t>
            </a:r>
          </a:p>
          <a:p>
            <a:pPr lvl="1"/>
            <a:r>
              <a:rPr lang="en-US" sz="2000" dirty="0" smtClean="0"/>
              <a:t>Inquiry questions</a:t>
            </a:r>
          </a:p>
          <a:p>
            <a:pPr lvl="1"/>
            <a:r>
              <a:rPr lang="en-US" sz="2000" dirty="0" smtClean="0"/>
              <a:t>SpEd and ESL strength</a:t>
            </a:r>
          </a:p>
          <a:p>
            <a:pPr lvl="1"/>
            <a:r>
              <a:rPr lang="en-US" sz="2000" dirty="0" smtClean="0"/>
              <a:t>Themes</a:t>
            </a:r>
          </a:p>
          <a:p>
            <a:pPr lvl="1"/>
            <a:r>
              <a:rPr lang="en-US" sz="2000" dirty="0" smtClean="0"/>
              <a:t>Interdisciplinary Learning</a:t>
            </a:r>
          </a:p>
          <a:p>
            <a:pPr lvl="1"/>
            <a:r>
              <a:rPr lang="en-US" sz="2000" dirty="0" smtClean="0"/>
              <a:t>Service Learning</a:t>
            </a:r>
          </a:p>
          <a:p>
            <a:pPr lvl="1"/>
            <a:r>
              <a:rPr lang="en-US" sz="2000" dirty="0" smtClean="0"/>
              <a:t>Reflection</a:t>
            </a:r>
          </a:p>
        </p:txBody>
      </p:sp>
      <p:graphicFrame>
        <p:nvGraphicFramePr>
          <p:cNvPr id="4" name="Diagram 3"/>
          <p:cNvGraphicFramePr/>
          <p:nvPr>
            <p:extLst>
              <p:ext uri="{D42A27DB-BD31-4B8C-83A1-F6EECF244321}">
                <p14:modId xmlns:p14="http://schemas.microsoft.com/office/powerpoint/2010/main" val="154188245"/>
              </p:ext>
            </p:extLst>
          </p:nvPr>
        </p:nvGraphicFramePr>
        <p:xfrm>
          <a:off x="2831869" y="1762298"/>
          <a:ext cx="6761018" cy="453039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20588664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lstStyle/>
          <a:p>
            <a:endParaRPr lang="en-US" dirty="0"/>
          </a:p>
        </p:txBody>
      </p:sp>
      <p:pic>
        <p:nvPicPr>
          <p:cNvPr id="4" name="Picture 3"/>
          <p:cNvPicPr>
            <a:picLocks noChangeAspect="1"/>
          </p:cNvPicPr>
          <p:nvPr/>
        </p:nvPicPr>
        <p:blipFill>
          <a:blip r:embed="rId2"/>
          <a:stretch>
            <a:fillRect/>
          </a:stretch>
        </p:blipFill>
        <p:spPr>
          <a:xfrm>
            <a:off x="-77219" y="-153282"/>
            <a:ext cx="9298438" cy="7164564"/>
          </a:xfrm>
          <a:prstGeom prst="rect">
            <a:avLst/>
          </a:prstGeom>
        </p:spPr>
      </p:pic>
    </p:spTree>
    <p:extLst>
      <p:ext uri="{BB962C8B-B14F-4D97-AF65-F5344CB8AC3E}">
        <p14:creationId xmlns:p14="http://schemas.microsoft.com/office/powerpoint/2010/main" val="85425928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452207" y="1047404"/>
            <a:ext cx="6221324" cy="5628323"/>
          </a:xfrm>
        </p:spPr>
      </p:pic>
      <p:sp>
        <p:nvSpPr>
          <p:cNvPr id="2" name="TextBox 1"/>
          <p:cNvSpPr txBox="1"/>
          <p:nvPr/>
        </p:nvSpPr>
        <p:spPr>
          <a:xfrm>
            <a:off x="266008" y="349135"/>
            <a:ext cx="8877992" cy="707886"/>
          </a:xfrm>
          <a:prstGeom prst="rect">
            <a:avLst/>
          </a:prstGeom>
          <a:noFill/>
        </p:spPr>
        <p:txBody>
          <a:bodyPr wrap="square" rtlCol="0">
            <a:spAutoFit/>
          </a:bodyPr>
          <a:lstStyle/>
          <a:p>
            <a:pPr algn="ctr"/>
            <a:r>
              <a:rPr lang="en-US" sz="4000" b="1" dirty="0" smtClean="0"/>
              <a:t>So WHY are we doing all this work?</a:t>
            </a:r>
            <a:endParaRPr lang="en-US" sz="4000" b="1" dirty="0"/>
          </a:p>
        </p:txBody>
      </p:sp>
    </p:spTree>
    <p:extLst>
      <p:ext uri="{BB962C8B-B14F-4D97-AF65-F5344CB8AC3E}">
        <p14:creationId xmlns:p14="http://schemas.microsoft.com/office/powerpoint/2010/main" val="8713661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a:srcRect t="12473"/>
          <a:stretch/>
        </p:blipFill>
        <p:spPr>
          <a:xfrm>
            <a:off x="0" y="532014"/>
            <a:ext cx="4096756" cy="2078181"/>
          </a:xfrm>
          <a:prstGeom prst="rect">
            <a:avLst/>
          </a:prstGeom>
        </p:spPr>
      </p:pic>
      <p:sp>
        <p:nvSpPr>
          <p:cNvPr id="5" name="Title 4"/>
          <p:cNvSpPr>
            <a:spLocks noGrp="1"/>
          </p:cNvSpPr>
          <p:nvPr>
            <p:ph type="title"/>
          </p:nvPr>
        </p:nvSpPr>
        <p:spPr>
          <a:xfrm>
            <a:off x="4096756" y="365126"/>
            <a:ext cx="5047244" cy="1325563"/>
          </a:xfrm>
        </p:spPr>
        <p:txBody>
          <a:bodyPr>
            <a:normAutofit/>
          </a:bodyPr>
          <a:lstStyle/>
          <a:p>
            <a:r>
              <a:rPr lang="en-US" dirty="0" smtClean="0"/>
              <a:t>vs.    </a:t>
            </a:r>
            <a:r>
              <a:rPr lang="en-US" sz="8000" b="1" dirty="0" smtClean="0">
                <a:latin typeface="Chiller" panose="04020404031007020602" pitchFamily="82" charset="0"/>
              </a:rPr>
              <a:t>Rigor-mortis</a:t>
            </a:r>
            <a:endParaRPr lang="en-US" sz="8000" b="1" dirty="0">
              <a:latin typeface="Chiller" panose="04020404031007020602" pitchFamily="82" charset="0"/>
            </a:endParaRPr>
          </a:p>
        </p:txBody>
      </p:sp>
      <p:pic>
        <p:nvPicPr>
          <p:cNvPr id="7" name="Picture 6"/>
          <p:cNvPicPr>
            <a:picLocks noChangeAspect="1"/>
          </p:cNvPicPr>
          <p:nvPr/>
        </p:nvPicPr>
        <p:blipFill>
          <a:blip r:embed="rId3"/>
          <a:stretch>
            <a:fillRect/>
          </a:stretch>
        </p:blipFill>
        <p:spPr>
          <a:xfrm>
            <a:off x="5167745" y="2819202"/>
            <a:ext cx="3674059" cy="3288283"/>
          </a:xfrm>
          <a:prstGeom prst="rect">
            <a:avLst/>
          </a:prstGeom>
        </p:spPr>
      </p:pic>
      <p:pic>
        <p:nvPicPr>
          <p:cNvPr id="2050" name="Picture 2" descr="Image result for balloon"/>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5326" y="2443950"/>
            <a:ext cx="3152891" cy="4414050"/>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p:cNvSpPr txBox="1"/>
          <p:nvPr/>
        </p:nvSpPr>
        <p:spPr>
          <a:xfrm>
            <a:off x="488083" y="5240714"/>
            <a:ext cx="2687378" cy="1077218"/>
          </a:xfrm>
          <a:prstGeom prst="rect">
            <a:avLst/>
          </a:prstGeom>
          <a:noFill/>
        </p:spPr>
        <p:txBody>
          <a:bodyPr wrap="square" rtlCol="0">
            <a:spAutoFit/>
          </a:bodyPr>
          <a:lstStyle/>
          <a:p>
            <a:pPr algn="ctr"/>
            <a:r>
              <a:rPr lang="en-US" sz="3200" b="1" dirty="0" smtClean="0"/>
              <a:t>Rigor is for EVERYONE!</a:t>
            </a:r>
            <a:endParaRPr lang="en-US" sz="3200" b="1" dirty="0"/>
          </a:p>
        </p:txBody>
      </p:sp>
    </p:spTree>
    <p:extLst>
      <p:ext uri="{BB962C8B-B14F-4D97-AF65-F5344CB8AC3E}">
        <p14:creationId xmlns:p14="http://schemas.microsoft.com/office/powerpoint/2010/main" val="1066001668"/>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6388" y="5369387"/>
            <a:ext cx="7886700" cy="1325563"/>
          </a:xfrm>
        </p:spPr>
        <p:txBody>
          <a:bodyPr>
            <a:normAutofit/>
          </a:bodyPr>
          <a:lstStyle/>
          <a:p>
            <a:r>
              <a:rPr lang="en-US" sz="3600" dirty="0" smtClean="0">
                <a:hlinkClick r:id="rId2"/>
              </a:rPr>
              <a:t>Click Here!</a:t>
            </a:r>
            <a:r>
              <a:rPr lang="en-US" sz="3600" dirty="0" smtClean="0"/>
              <a:t>  6:57</a:t>
            </a:r>
            <a:endParaRPr lang="en-US" sz="3600" dirty="0"/>
          </a:p>
        </p:txBody>
      </p:sp>
      <p:pic>
        <p:nvPicPr>
          <p:cNvPr id="4" name="Picture 3"/>
          <p:cNvPicPr>
            <a:picLocks noChangeAspect="1"/>
          </p:cNvPicPr>
          <p:nvPr/>
        </p:nvPicPr>
        <p:blipFill>
          <a:blip r:embed="rId3"/>
          <a:stretch>
            <a:fillRect/>
          </a:stretch>
        </p:blipFill>
        <p:spPr>
          <a:xfrm>
            <a:off x="1608858" y="1337917"/>
            <a:ext cx="5772843" cy="4294995"/>
          </a:xfrm>
          <a:prstGeom prst="rect">
            <a:avLst/>
          </a:prstGeom>
        </p:spPr>
      </p:pic>
      <p:sp>
        <p:nvSpPr>
          <p:cNvPr id="5" name="TextBox 4"/>
          <p:cNvSpPr txBox="1"/>
          <p:nvPr/>
        </p:nvSpPr>
        <p:spPr>
          <a:xfrm>
            <a:off x="196389" y="322254"/>
            <a:ext cx="8947611" cy="1015663"/>
          </a:xfrm>
          <a:prstGeom prst="rect">
            <a:avLst/>
          </a:prstGeom>
          <a:noFill/>
        </p:spPr>
        <p:txBody>
          <a:bodyPr wrap="square" rtlCol="0">
            <a:spAutoFit/>
          </a:bodyPr>
          <a:lstStyle/>
          <a:p>
            <a:pPr algn="ctr"/>
            <a:r>
              <a:rPr lang="en-US" sz="6000" b="1" dirty="0" smtClean="0"/>
              <a:t>Sheldon teaches Penny…..</a:t>
            </a:r>
            <a:endParaRPr lang="en-US" sz="6000" b="1" dirty="0"/>
          </a:p>
        </p:txBody>
      </p:sp>
    </p:spTree>
    <p:extLst>
      <p:ext uri="{BB962C8B-B14F-4D97-AF65-F5344CB8AC3E}">
        <p14:creationId xmlns:p14="http://schemas.microsoft.com/office/powerpoint/2010/main" val="3425081322"/>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Diagram 6"/>
          <p:cNvGraphicFramePr/>
          <p:nvPr>
            <p:extLst>
              <p:ext uri="{D42A27DB-BD31-4B8C-83A1-F6EECF244321}">
                <p14:modId xmlns:p14="http://schemas.microsoft.com/office/powerpoint/2010/main" val="2489545689"/>
              </p:ext>
            </p:extLst>
          </p:nvPr>
        </p:nvGraphicFramePr>
        <p:xfrm>
          <a:off x="0" y="345058"/>
          <a:ext cx="9144000" cy="619376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21132368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6131" y="381751"/>
            <a:ext cx="4422371" cy="2860212"/>
          </a:xfrm>
        </p:spPr>
        <p:txBody>
          <a:bodyPr>
            <a:normAutofit/>
          </a:bodyPr>
          <a:lstStyle/>
          <a:p>
            <a:pPr algn="ctr"/>
            <a:r>
              <a:rPr lang="en-US" b="1" dirty="0" smtClean="0">
                <a:latin typeface="+mn-lt"/>
              </a:rPr>
              <a:t>Why are we here? </a:t>
            </a:r>
            <a:endParaRPr lang="en-US" b="1" dirty="0">
              <a:latin typeface="+mn-lt"/>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04003" y="851283"/>
            <a:ext cx="3716030" cy="5582768"/>
          </a:xfrm>
          <a:prstGeom prst="rect">
            <a:avLst/>
          </a:prstGeom>
        </p:spPr>
      </p:pic>
      <p:sp>
        <p:nvSpPr>
          <p:cNvPr id="5" name="Content Placeholder 4"/>
          <p:cNvSpPr>
            <a:spLocks noGrp="1"/>
          </p:cNvSpPr>
          <p:nvPr>
            <p:ph idx="1"/>
          </p:nvPr>
        </p:nvSpPr>
        <p:spPr>
          <a:xfrm>
            <a:off x="595400" y="3873731"/>
            <a:ext cx="1250025" cy="3516890"/>
          </a:xfrm>
        </p:spPr>
        <p:txBody>
          <a:bodyPr/>
          <a:lstStyle/>
          <a:p>
            <a:r>
              <a:rPr lang="en-US" dirty="0" smtClean="0">
                <a:hlinkClick r:id="rId3"/>
              </a:rPr>
              <a:t>7:44</a:t>
            </a:r>
            <a:endParaRPr lang="en-US" dirty="0"/>
          </a:p>
        </p:txBody>
      </p:sp>
    </p:spTree>
    <p:extLst>
      <p:ext uri="{BB962C8B-B14F-4D97-AF65-F5344CB8AC3E}">
        <p14:creationId xmlns:p14="http://schemas.microsoft.com/office/powerpoint/2010/main" val="10069091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endParaRPr lang="en-US" dirty="0"/>
          </a:p>
        </p:txBody>
      </p:sp>
      <p:pic>
        <p:nvPicPr>
          <p:cNvPr id="4" name="Picture 3"/>
          <p:cNvPicPr>
            <a:picLocks noChangeAspect="1"/>
          </p:cNvPicPr>
          <p:nvPr/>
        </p:nvPicPr>
        <p:blipFill>
          <a:blip r:embed="rId2"/>
          <a:stretch>
            <a:fillRect/>
          </a:stretch>
        </p:blipFill>
        <p:spPr>
          <a:xfrm>
            <a:off x="314325" y="365127"/>
            <a:ext cx="8515350" cy="5811836"/>
          </a:xfrm>
          <a:prstGeom prst="rect">
            <a:avLst/>
          </a:prstGeom>
        </p:spPr>
      </p:pic>
    </p:spTree>
    <p:extLst>
      <p:ext uri="{BB962C8B-B14F-4D97-AF65-F5344CB8AC3E}">
        <p14:creationId xmlns:p14="http://schemas.microsoft.com/office/powerpoint/2010/main" val="2895064420"/>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38572" y="365126"/>
            <a:ext cx="8131242" cy="6492873"/>
          </a:xfrm>
        </p:spPr>
      </p:pic>
      <p:sp>
        <p:nvSpPr>
          <p:cNvPr id="6" name="TextBox 5"/>
          <p:cNvSpPr txBox="1"/>
          <p:nvPr/>
        </p:nvSpPr>
        <p:spPr>
          <a:xfrm>
            <a:off x="2725947" y="1411351"/>
            <a:ext cx="2191109" cy="400110"/>
          </a:xfrm>
          <a:prstGeom prst="rect">
            <a:avLst/>
          </a:prstGeom>
          <a:noFill/>
        </p:spPr>
        <p:txBody>
          <a:bodyPr wrap="square" rtlCol="0">
            <a:spAutoFit/>
          </a:bodyPr>
          <a:lstStyle/>
          <a:p>
            <a:r>
              <a:rPr lang="en-US" sz="2000" b="1" dirty="0" smtClean="0">
                <a:solidFill>
                  <a:srgbClr val="0070C0"/>
                </a:solidFill>
              </a:rPr>
              <a:t>Student Think</a:t>
            </a:r>
            <a:endParaRPr lang="en-US" sz="2000" b="1" dirty="0">
              <a:solidFill>
                <a:srgbClr val="0070C0"/>
              </a:solidFill>
            </a:endParaRPr>
          </a:p>
        </p:txBody>
      </p:sp>
      <p:sp>
        <p:nvSpPr>
          <p:cNvPr id="7" name="TextBox 6"/>
          <p:cNvSpPr txBox="1"/>
          <p:nvPr/>
        </p:nvSpPr>
        <p:spPr>
          <a:xfrm>
            <a:off x="5677256" y="1408516"/>
            <a:ext cx="2686630" cy="400110"/>
          </a:xfrm>
          <a:prstGeom prst="rect">
            <a:avLst/>
          </a:prstGeom>
          <a:noFill/>
        </p:spPr>
        <p:txBody>
          <a:bodyPr wrap="square" rtlCol="0">
            <a:spAutoFit/>
          </a:bodyPr>
          <a:lstStyle/>
          <a:p>
            <a:r>
              <a:rPr lang="en-US" sz="2000" b="1" dirty="0" smtClean="0">
                <a:solidFill>
                  <a:srgbClr val="0070C0"/>
                </a:solidFill>
              </a:rPr>
              <a:t>Student Think &amp; Work</a:t>
            </a:r>
            <a:endParaRPr lang="en-US" sz="2000" b="1" dirty="0">
              <a:solidFill>
                <a:srgbClr val="0070C0"/>
              </a:solidFill>
            </a:endParaRPr>
          </a:p>
        </p:txBody>
      </p:sp>
      <p:sp>
        <p:nvSpPr>
          <p:cNvPr id="8" name="TextBox 7"/>
          <p:cNvSpPr txBox="1"/>
          <p:nvPr/>
        </p:nvSpPr>
        <p:spPr>
          <a:xfrm>
            <a:off x="2605176" y="3674179"/>
            <a:ext cx="2191109" cy="400110"/>
          </a:xfrm>
          <a:prstGeom prst="rect">
            <a:avLst/>
          </a:prstGeom>
          <a:noFill/>
        </p:spPr>
        <p:txBody>
          <a:bodyPr wrap="square" rtlCol="0">
            <a:spAutoFit/>
          </a:bodyPr>
          <a:lstStyle/>
          <a:p>
            <a:r>
              <a:rPr lang="en-US" sz="2000" b="1" dirty="0" smtClean="0">
                <a:solidFill>
                  <a:srgbClr val="0070C0"/>
                </a:solidFill>
              </a:rPr>
              <a:t>Teacher Work</a:t>
            </a:r>
            <a:endParaRPr lang="en-US" sz="2000" b="1" dirty="0">
              <a:solidFill>
                <a:srgbClr val="0070C0"/>
              </a:solidFill>
            </a:endParaRPr>
          </a:p>
        </p:txBody>
      </p:sp>
      <p:sp>
        <p:nvSpPr>
          <p:cNvPr id="9" name="TextBox 8"/>
          <p:cNvSpPr txBox="1"/>
          <p:nvPr/>
        </p:nvSpPr>
        <p:spPr>
          <a:xfrm>
            <a:off x="5767334" y="3674179"/>
            <a:ext cx="2191109" cy="400110"/>
          </a:xfrm>
          <a:prstGeom prst="rect">
            <a:avLst/>
          </a:prstGeom>
          <a:noFill/>
        </p:spPr>
        <p:txBody>
          <a:bodyPr wrap="square" rtlCol="0">
            <a:spAutoFit/>
          </a:bodyPr>
          <a:lstStyle/>
          <a:p>
            <a:r>
              <a:rPr lang="en-US" sz="2000" b="1" dirty="0" smtClean="0">
                <a:solidFill>
                  <a:srgbClr val="0070C0"/>
                </a:solidFill>
              </a:rPr>
              <a:t>Student Work</a:t>
            </a:r>
            <a:endParaRPr lang="en-US" sz="2000" b="1" dirty="0">
              <a:solidFill>
                <a:srgbClr val="0070C0"/>
              </a:solidFill>
            </a:endParaRPr>
          </a:p>
        </p:txBody>
      </p:sp>
    </p:spTree>
    <p:extLst>
      <p:ext uri="{BB962C8B-B14F-4D97-AF65-F5344CB8AC3E}">
        <p14:creationId xmlns:p14="http://schemas.microsoft.com/office/powerpoint/2010/main" val="1345771240"/>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lstStyle/>
          <a:p>
            <a:endParaRPr lang="en-US" dirty="0"/>
          </a:p>
        </p:txBody>
      </p:sp>
      <p:pic>
        <p:nvPicPr>
          <p:cNvPr id="4" name="Picture 3"/>
          <p:cNvPicPr>
            <a:picLocks noChangeAspect="1"/>
          </p:cNvPicPr>
          <p:nvPr/>
        </p:nvPicPr>
        <p:blipFill>
          <a:blip r:embed="rId2"/>
          <a:stretch>
            <a:fillRect/>
          </a:stretch>
        </p:blipFill>
        <p:spPr>
          <a:xfrm>
            <a:off x="-77219" y="-153282"/>
            <a:ext cx="9298438" cy="7164564"/>
          </a:xfrm>
          <a:prstGeom prst="rect">
            <a:avLst/>
          </a:prstGeom>
        </p:spPr>
      </p:pic>
    </p:spTree>
    <p:extLst>
      <p:ext uri="{BB962C8B-B14F-4D97-AF65-F5344CB8AC3E}">
        <p14:creationId xmlns:p14="http://schemas.microsoft.com/office/powerpoint/2010/main" val="2213233717"/>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61160" y="0"/>
            <a:ext cx="7886700" cy="1325563"/>
          </a:xfrm>
        </p:spPr>
        <p:txBody>
          <a:bodyPr/>
          <a:lstStyle/>
          <a:p>
            <a:r>
              <a:rPr lang="en-US" b="1" dirty="0" smtClean="0">
                <a:latin typeface="+mn-lt"/>
              </a:rPr>
              <a:t>Great teaching….and it is IB!</a:t>
            </a:r>
            <a:endParaRPr lang="en-US" b="1" dirty="0">
              <a:latin typeface="+mn-lt"/>
            </a:endParaRPr>
          </a:p>
        </p:txBody>
      </p:sp>
      <p:graphicFrame>
        <p:nvGraphicFramePr>
          <p:cNvPr id="6" name="Diagram 5"/>
          <p:cNvGraphicFramePr/>
          <p:nvPr>
            <p:extLst>
              <p:ext uri="{D42A27DB-BD31-4B8C-83A1-F6EECF244321}">
                <p14:modId xmlns:p14="http://schemas.microsoft.com/office/powerpoint/2010/main" val="4165854705"/>
              </p:ext>
            </p:extLst>
          </p:nvPr>
        </p:nvGraphicFramePr>
        <p:xfrm>
          <a:off x="433472" y="1190092"/>
          <a:ext cx="8105257" cy="540774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7-Point Star 6"/>
          <p:cNvSpPr/>
          <p:nvPr/>
        </p:nvSpPr>
        <p:spPr>
          <a:xfrm>
            <a:off x="3513512" y="2979565"/>
            <a:ext cx="1945178" cy="1828800"/>
          </a:xfrm>
          <a:prstGeom prst="star7">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extBox 7"/>
          <p:cNvSpPr txBox="1"/>
          <p:nvPr/>
        </p:nvSpPr>
        <p:spPr>
          <a:xfrm>
            <a:off x="3757352" y="3432300"/>
            <a:ext cx="1413164" cy="1077218"/>
          </a:xfrm>
          <a:prstGeom prst="rect">
            <a:avLst/>
          </a:prstGeom>
          <a:noFill/>
        </p:spPr>
        <p:txBody>
          <a:bodyPr wrap="square" rtlCol="0">
            <a:spAutoFit/>
          </a:bodyPr>
          <a:lstStyle/>
          <a:p>
            <a:pPr algn="ctr"/>
            <a:r>
              <a:rPr lang="en-US" sz="2800" b="1" dirty="0" smtClean="0"/>
              <a:t>IB MYP</a:t>
            </a:r>
          </a:p>
          <a:p>
            <a:pPr algn="ctr"/>
            <a:r>
              <a:rPr lang="en-US" b="1" dirty="0" smtClean="0"/>
              <a:t>(</a:t>
            </a:r>
            <a:r>
              <a:rPr lang="en-US" b="1" dirty="0"/>
              <a:t>Growth</a:t>
            </a:r>
          </a:p>
          <a:p>
            <a:pPr algn="ctr"/>
            <a:r>
              <a:rPr lang="en-US" b="1" dirty="0" smtClean="0"/>
              <a:t>Mindset)</a:t>
            </a:r>
            <a:endParaRPr lang="en-US" b="1" dirty="0"/>
          </a:p>
        </p:txBody>
      </p:sp>
    </p:spTree>
    <p:extLst>
      <p:ext uri="{BB962C8B-B14F-4D97-AF65-F5344CB8AC3E}">
        <p14:creationId xmlns:p14="http://schemas.microsoft.com/office/powerpoint/2010/main" val="2385402016"/>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does this really look like?</a:t>
            </a:r>
            <a:endParaRPr lang="en-US" dirty="0"/>
          </a:p>
        </p:txBody>
      </p:sp>
      <p:sp>
        <p:nvSpPr>
          <p:cNvPr id="3" name="Content Placeholder 2"/>
          <p:cNvSpPr>
            <a:spLocks noGrp="1"/>
          </p:cNvSpPr>
          <p:nvPr>
            <p:ph idx="1"/>
          </p:nvPr>
        </p:nvSpPr>
        <p:spPr/>
        <p:txBody>
          <a:bodyPr/>
          <a:lstStyle/>
          <a:p>
            <a:endParaRPr lang="en-US" dirty="0"/>
          </a:p>
        </p:txBody>
      </p:sp>
      <p:pic>
        <p:nvPicPr>
          <p:cNvPr id="4" name="Picture 3"/>
          <p:cNvPicPr>
            <a:picLocks noChangeAspect="1"/>
          </p:cNvPicPr>
          <p:nvPr/>
        </p:nvPicPr>
        <p:blipFill>
          <a:blip r:embed="rId2"/>
          <a:stretch>
            <a:fillRect/>
          </a:stretch>
        </p:blipFill>
        <p:spPr>
          <a:xfrm>
            <a:off x="1069938" y="1556836"/>
            <a:ext cx="6345015" cy="4888915"/>
          </a:xfrm>
          <a:prstGeom prst="rect">
            <a:avLst/>
          </a:prstGeom>
        </p:spPr>
      </p:pic>
    </p:spTree>
    <p:extLst>
      <p:ext uri="{BB962C8B-B14F-4D97-AF65-F5344CB8AC3E}">
        <p14:creationId xmlns:p14="http://schemas.microsoft.com/office/powerpoint/2010/main" val="654835238"/>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3013" y="165287"/>
            <a:ext cx="7886700" cy="1325563"/>
          </a:xfrm>
        </p:spPr>
        <p:txBody>
          <a:bodyPr/>
          <a:lstStyle/>
          <a:p>
            <a:r>
              <a:rPr lang="en-US" dirty="0" smtClean="0"/>
              <a:t>Check out some resources…</a:t>
            </a:r>
            <a:endParaRPr lang="en-US" dirty="0"/>
          </a:p>
        </p:txBody>
      </p:sp>
      <p:pic>
        <p:nvPicPr>
          <p:cNvPr id="6" name="Content Placeholder 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089957" y="1490850"/>
            <a:ext cx="5209208" cy="5209208"/>
          </a:xfrm>
        </p:spPr>
      </p:pic>
    </p:spTree>
    <p:extLst>
      <p:ext uri="{BB962C8B-B14F-4D97-AF65-F5344CB8AC3E}">
        <p14:creationId xmlns:p14="http://schemas.microsoft.com/office/powerpoint/2010/main" val="83175192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49251"/>
            <a:ext cx="9144000" cy="1325563"/>
          </a:xfrm>
        </p:spPr>
        <p:txBody>
          <a:bodyPr>
            <a:normAutofit fontScale="90000"/>
          </a:bodyPr>
          <a:lstStyle/>
          <a:p>
            <a:pPr algn="ctr"/>
            <a:r>
              <a:rPr lang="en-US" b="1" dirty="0" smtClean="0">
                <a:latin typeface="+mn-lt"/>
              </a:rPr>
              <a:t>WHY are rubrics so important?</a:t>
            </a:r>
            <a:br>
              <a:rPr lang="en-US" b="1" dirty="0" smtClean="0">
                <a:latin typeface="+mn-lt"/>
              </a:rPr>
            </a:br>
            <a:r>
              <a:rPr lang="en-US" b="1" dirty="0" smtClean="0">
                <a:latin typeface="+mn-lt"/>
              </a:rPr>
              <a:t>What information does it really provide?</a:t>
            </a:r>
            <a:endParaRPr lang="en-US" b="1" dirty="0">
              <a:latin typeface="+mn-lt"/>
            </a:endParaRPr>
          </a:p>
        </p:txBody>
      </p:sp>
      <p:sp>
        <p:nvSpPr>
          <p:cNvPr id="3" name="Content Placeholder 2"/>
          <p:cNvSpPr>
            <a:spLocks noGrp="1"/>
          </p:cNvSpPr>
          <p:nvPr>
            <p:ph idx="1"/>
          </p:nvPr>
        </p:nvSpPr>
        <p:spPr/>
        <p:txBody>
          <a:bodyPr/>
          <a:lstStyle/>
          <a:p>
            <a:pPr marL="0" indent="0">
              <a:buNone/>
            </a:pPr>
            <a:r>
              <a:rPr lang="en-US" dirty="0" smtClean="0"/>
              <a:t>What does this tell me?</a:t>
            </a:r>
          </a:p>
          <a:p>
            <a:pPr marL="0" indent="0">
              <a:buNone/>
            </a:pP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48902" y="2651239"/>
            <a:ext cx="3928544" cy="2619029"/>
          </a:xfrm>
          <a:prstGeom prst="rect">
            <a:avLst/>
          </a:prstGeom>
        </p:spPr>
      </p:pic>
      <p:sp>
        <p:nvSpPr>
          <p:cNvPr id="5" name="TextBox 4"/>
          <p:cNvSpPr txBox="1"/>
          <p:nvPr/>
        </p:nvSpPr>
        <p:spPr>
          <a:xfrm>
            <a:off x="628650" y="5785658"/>
            <a:ext cx="7886700" cy="830997"/>
          </a:xfrm>
          <a:prstGeom prst="rect">
            <a:avLst/>
          </a:prstGeom>
          <a:noFill/>
        </p:spPr>
        <p:txBody>
          <a:bodyPr wrap="square" rtlCol="0">
            <a:spAutoFit/>
          </a:bodyPr>
          <a:lstStyle/>
          <a:p>
            <a:pPr algn="ctr"/>
            <a:r>
              <a:rPr lang="en-US" sz="2400" b="1" dirty="0" smtClean="0"/>
              <a:t>What is I add a personal note saying that the paper is disorganized and confusing. Please double check your work?</a:t>
            </a:r>
            <a:endParaRPr lang="en-US" sz="2400" b="1" dirty="0"/>
          </a:p>
        </p:txBody>
      </p:sp>
    </p:spTree>
    <p:extLst>
      <p:ext uri="{BB962C8B-B14F-4D97-AF65-F5344CB8AC3E}">
        <p14:creationId xmlns:p14="http://schemas.microsoft.com/office/powerpoint/2010/main" val="2340788081"/>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lstStyle/>
          <a:p>
            <a:endParaRPr lang="en-US" dirty="0"/>
          </a:p>
        </p:txBody>
      </p:sp>
      <p:pic>
        <p:nvPicPr>
          <p:cNvPr id="5" name="Picture 4"/>
          <p:cNvPicPr>
            <a:picLocks noChangeAspect="1"/>
          </p:cNvPicPr>
          <p:nvPr/>
        </p:nvPicPr>
        <p:blipFill>
          <a:blip r:embed="rId2"/>
          <a:stretch>
            <a:fillRect/>
          </a:stretch>
        </p:blipFill>
        <p:spPr>
          <a:xfrm>
            <a:off x="-77219" y="-153282"/>
            <a:ext cx="9298438" cy="7164564"/>
          </a:xfrm>
          <a:prstGeom prst="rect">
            <a:avLst/>
          </a:prstGeom>
        </p:spPr>
      </p:pic>
    </p:spTree>
    <p:extLst>
      <p:ext uri="{BB962C8B-B14F-4D97-AF65-F5344CB8AC3E}">
        <p14:creationId xmlns:p14="http://schemas.microsoft.com/office/powerpoint/2010/main" val="523030484"/>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lstStyle/>
          <a:p>
            <a:endParaRPr lang="en-US" dirty="0"/>
          </a:p>
        </p:txBody>
      </p:sp>
      <p:pic>
        <p:nvPicPr>
          <p:cNvPr id="4" name="Picture 3"/>
          <p:cNvPicPr>
            <a:picLocks noChangeAspect="1"/>
          </p:cNvPicPr>
          <p:nvPr/>
        </p:nvPicPr>
        <p:blipFill>
          <a:blip r:embed="rId2"/>
          <a:stretch>
            <a:fillRect/>
          </a:stretch>
        </p:blipFill>
        <p:spPr>
          <a:xfrm>
            <a:off x="-77219" y="-153282"/>
            <a:ext cx="9298438" cy="7164564"/>
          </a:xfrm>
          <a:prstGeom prst="rect">
            <a:avLst/>
          </a:prstGeom>
        </p:spPr>
      </p:pic>
      <p:sp>
        <p:nvSpPr>
          <p:cNvPr id="5" name="Multiply 4"/>
          <p:cNvSpPr/>
          <p:nvPr/>
        </p:nvSpPr>
        <p:spPr>
          <a:xfrm>
            <a:off x="2427316" y="1690689"/>
            <a:ext cx="216131" cy="254489"/>
          </a:xfrm>
          <a:prstGeom prst="mathMultiply">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Multiply 5"/>
          <p:cNvSpPr/>
          <p:nvPr/>
        </p:nvSpPr>
        <p:spPr>
          <a:xfrm>
            <a:off x="5270267" y="3874049"/>
            <a:ext cx="216131" cy="254489"/>
          </a:xfrm>
          <a:prstGeom prst="mathMultiply">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Multiply 6"/>
          <p:cNvSpPr/>
          <p:nvPr/>
        </p:nvSpPr>
        <p:spPr>
          <a:xfrm>
            <a:off x="5225934" y="2919798"/>
            <a:ext cx="216131" cy="254489"/>
          </a:xfrm>
          <a:prstGeom prst="mathMultiply">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Multiply 7"/>
          <p:cNvSpPr/>
          <p:nvPr/>
        </p:nvSpPr>
        <p:spPr>
          <a:xfrm>
            <a:off x="2471650" y="3231792"/>
            <a:ext cx="216131" cy="254489"/>
          </a:xfrm>
          <a:prstGeom prst="mathMultiply">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Multiply 8"/>
          <p:cNvSpPr/>
          <p:nvPr/>
        </p:nvSpPr>
        <p:spPr>
          <a:xfrm>
            <a:off x="2427316" y="2394788"/>
            <a:ext cx="216131" cy="254489"/>
          </a:xfrm>
          <a:prstGeom prst="mathMultiply">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Multiply 9"/>
          <p:cNvSpPr/>
          <p:nvPr/>
        </p:nvSpPr>
        <p:spPr>
          <a:xfrm>
            <a:off x="3806516" y="1932441"/>
            <a:ext cx="216131" cy="254489"/>
          </a:xfrm>
          <a:prstGeom prst="mathMultiply">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Multiply 11"/>
          <p:cNvSpPr/>
          <p:nvPr/>
        </p:nvSpPr>
        <p:spPr>
          <a:xfrm>
            <a:off x="3814828" y="4797721"/>
            <a:ext cx="216131" cy="254489"/>
          </a:xfrm>
          <a:prstGeom prst="mathMultiply">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Multiply 12"/>
          <p:cNvSpPr/>
          <p:nvPr/>
        </p:nvSpPr>
        <p:spPr>
          <a:xfrm>
            <a:off x="3819656" y="4369772"/>
            <a:ext cx="216131" cy="254489"/>
          </a:xfrm>
          <a:prstGeom prst="mathMultiply">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Multiply 13"/>
          <p:cNvSpPr/>
          <p:nvPr/>
        </p:nvSpPr>
        <p:spPr>
          <a:xfrm>
            <a:off x="2471649" y="5671438"/>
            <a:ext cx="216131" cy="254489"/>
          </a:xfrm>
          <a:prstGeom prst="mathMultiply">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Multiply 14"/>
          <p:cNvSpPr/>
          <p:nvPr/>
        </p:nvSpPr>
        <p:spPr>
          <a:xfrm>
            <a:off x="6783185" y="5190972"/>
            <a:ext cx="216131" cy="254489"/>
          </a:xfrm>
          <a:prstGeom prst="mathMultiply">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737106495"/>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 y="1690689"/>
            <a:ext cx="9143999" cy="4994909"/>
          </a:xfr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61187" y="-57062"/>
            <a:ext cx="2621626" cy="1747751"/>
          </a:xfrm>
          <a:prstGeom prst="rect">
            <a:avLst/>
          </a:prstGeom>
        </p:spPr>
      </p:pic>
      <p:sp>
        <p:nvSpPr>
          <p:cNvPr id="6" name="Multiply 5"/>
          <p:cNvSpPr/>
          <p:nvPr/>
        </p:nvSpPr>
        <p:spPr>
          <a:xfrm>
            <a:off x="2310938" y="3225339"/>
            <a:ext cx="465513" cy="448887"/>
          </a:xfrm>
          <a:prstGeom prst="mathMultiply">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Multiply 6"/>
          <p:cNvSpPr/>
          <p:nvPr/>
        </p:nvSpPr>
        <p:spPr>
          <a:xfrm>
            <a:off x="5417300" y="6236711"/>
            <a:ext cx="465513" cy="448887"/>
          </a:xfrm>
          <a:prstGeom prst="mathMultiply">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Multiply 7"/>
          <p:cNvSpPr/>
          <p:nvPr/>
        </p:nvSpPr>
        <p:spPr>
          <a:xfrm>
            <a:off x="2612967" y="4188143"/>
            <a:ext cx="465513" cy="448887"/>
          </a:xfrm>
          <a:prstGeom prst="mathMultiply">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Multiply 8"/>
          <p:cNvSpPr/>
          <p:nvPr/>
        </p:nvSpPr>
        <p:spPr>
          <a:xfrm>
            <a:off x="2496588" y="5308629"/>
            <a:ext cx="465513" cy="448887"/>
          </a:xfrm>
          <a:prstGeom prst="mathMultiply">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5283684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49250"/>
            <a:ext cx="7886700" cy="1325563"/>
          </a:xfrm>
        </p:spPr>
        <p:txBody>
          <a:bodyPr>
            <a:normAutofit/>
          </a:bodyPr>
          <a:lstStyle/>
          <a:p>
            <a:r>
              <a:rPr lang="en-US" sz="4800" b="1" dirty="0" smtClean="0">
                <a:latin typeface="+mn-lt"/>
              </a:rPr>
              <a:t>This is WHY I love IB!</a:t>
            </a:r>
            <a:endParaRPr lang="en-US" sz="4800" b="1" dirty="0">
              <a:latin typeface="+mn-lt"/>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79675" y="1258426"/>
            <a:ext cx="6819641" cy="5213091"/>
          </a:xfrm>
        </p:spPr>
      </p:pic>
      <p:sp>
        <p:nvSpPr>
          <p:cNvPr id="3" name="TextBox 2"/>
          <p:cNvSpPr txBox="1"/>
          <p:nvPr/>
        </p:nvSpPr>
        <p:spPr>
          <a:xfrm>
            <a:off x="6999316" y="109770"/>
            <a:ext cx="2144684" cy="7571303"/>
          </a:xfrm>
          <a:prstGeom prst="rect">
            <a:avLst/>
          </a:prstGeom>
          <a:noFill/>
        </p:spPr>
        <p:txBody>
          <a:bodyPr wrap="square" rtlCol="0">
            <a:spAutoFit/>
          </a:bodyPr>
          <a:lstStyle/>
          <a:p>
            <a:pPr marL="285750" indent="-285750">
              <a:buFont typeface="Arial" panose="020B0604020202020204" pitchFamily="34" charset="0"/>
              <a:buChar char="•"/>
            </a:pPr>
            <a:r>
              <a:rPr lang="en-US" dirty="0" smtClean="0"/>
              <a:t>Allows me to teach kids, not just test them.</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smtClean="0"/>
              <a:t>Validates what we do in SpEd.</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smtClean="0"/>
              <a:t>Makes collecting data easier.</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smtClean="0"/>
              <a:t>Makes planning easier.</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smtClean="0"/>
              <a:t>I am a better teacher.</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smtClean="0"/>
              <a:t>I love what I am teaching (it is interesting)</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smtClean="0"/>
              <a:t>I would NOT ever want to teach at a non-IB school again.</a:t>
            </a:r>
          </a:p>
          <a:p>
            <a:endParaRPr lang="en-US" dirty="0" smtClean="0"/>
          </a:p>
          <a:p>
            <a:endParaRPr lang="en-US" dirty="0"/>
          </a:p>
          <a:p>
            <a:endParaRPr lang="en-US" dirty="0"/>
          </a:p>
        </p:txBody>
      </p:sp>
    </p:spTree>
    <p:extLst>
      <p:ext uri="{BB962C8B-B14F-4D97-AF65-F5344CB8AC3E}">
        <p14:creationId xmlns:p14="http://schemas.microsoft.com/office/powerpoint/2010/main" val="2855650321"/>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90153"/>
            <a:ext cx="6568225" cy="1325563"/>
          </a:xfrm>
        </p:spPr>
        <p:txBody>
          <a:bodyPr/>
          <a:lstStyle/>
          <a:p>
            <a:pPr algn="ctr"/>
            <a:r>
              <a:rPr lang="en-US" dirty="0" smtClean="0">
                <a:latin typeface="Footlight MT Light" panose="0204060206030A020304" pitchFamily="18" charset="0"/>
              </a:rPr>
              <a:t>Colonial America Newspaper Project</a:t>
            </a:r>
            <a:endParaRPr lang="en-US" dirty="0">
              <a:latin typeface="Footlight MT Light" panose="0204060206030A020304" pitchFamily="18" charset="0"/>
            </a:endParaRPr>
          </a:p>
        </p:txBody>
      </p:sp>
      <p:sp>
        <p:nvSpPr>
          <p:cNvPr id="3" name="Content Placeholder 2"/>
          <p:cNvSpPr>
            <a:spLocks noGrp="1"/>
          </p:cNvSpPr>
          <p:nvPr>
            <p:ph idx="1"/>
          </p:nvPr>
        </p:nvSpPr>
        <p:spPr>
          <a:xfrm>
            <a:off x="0" y="1299806"/>
            <a:ext cx="8794865" cy="5686983"/>
          </a:xfrm>
        </p:spPr>
        <p:txBody>
          <a:bodyPr>
            <a:normAutofit fontScale="77500" lnSpcReduction="20000"/>
          </a:bodyPr>
          <a:lstStyle/>
          <a:p>
            <a:pPr marL="0" indent="0">
              <a:buNone/>
            </a:pPr>
            <a:r>
              <a:rPr lang="en-US" dirty="0" smtClean="0"/>
              <a:t>Project is Due: _______      Project Deadline Dates: ______  and  ________</a:t>
            </a:r>
          </a:p>
          <a:p>
            <a:pPr marL="0" indent="0">
              <a:buNone/>
            </a:pPr>
            <a:endParaRPr lang="en-US" sz="1500" dirty="0" smtClean="0"/>
          </a:p>
          <a:p>
            <a:pPr marL="0" indent="0">
              <a:buNone/>
            </a:pPr>
            <a:r>
              <a:rPr lang="en-US" sz="1500" dirty="0" smtClean="0"/>
              <a:t>We will have set class deadlines for you to work on, complete and receive feedback regarding your project throughout the assignment period. Please pay attention to the </a:t>
            </a:r>
            <a:r>
              <a:rPr lang="en-US" sz="1500" b="1" u="sng" dirty="0" smtClean="0"/>
              <a:t>no excuse items as these are expectations on all assignments at Poe Middle School.</a:t>
            </a:r>
          </a:p>
          <a:p>
            <a:pPr marL="0" indent="0">
              <a:buNone/>
            </a:pPr>
            <a:endParaRPr lang="en-US" sz="1500" dirty="0"/>
          </a:p>
          <a:p>
            <a:pPr marL="0" indent="0">
              <a:buNone/>
            </a:pPr>
            <a:r>
              <a:rPr lang="en-US" sz="1500" dirty="0" smtClean="0"/>
              <a:t>The rubric on the back of this sheet will allow you see what needs to be completed to receive the grade you work towards. Again, you will be given time and feedback  in class regarding your progress, however it is up to you to make the changes suggested.</a:t>
            </a:r>
          </a:p>
          <a:p>
            <a:pPr marL="0" indent="0">
              <a:buNone/>
            </a:pPr>
            <a:endParaRPr lang="en-US" sz="1000" dirty="0" smtClean="0"/>
          </a:p>
          <a:p>
            <a:pPr marL="0" indent="0">
              <a:buNone/>
            </a:pPr>
            <a:r>
              <a:rPr lang="en-US" sz="1800" b="1" dirty="0" smtClean="0"/>
              <a:t>	</a:t>
            </a:r>
            <a:r>
              <a:rPr lang="en-US" sz="1800" b="1" u="sng" dirty="0" smtClean="0"/>
              <a:t>No Excuses-</a:t>
            </a:r>
          </a:p>
          <a:p>
            <a:pPr lvl="1"/>
            <a:r>
              <a:rPr lang="en-US" sz="1500" dirty="0" smtClean="0"/>
              <a:t>If I cannot read it, it will not be graded.</a:t>
            </a:r>
          </a:p>
          <a:p>
            <a:pPr lvl="1"/>
            <a:r>
              <a:rPr lang="en-US" sz="1500" dirty="0" smtClean="0"/>
              <a:t>All sections of the assignment will be completed.</a:t>
            </a:r>
          </a:p>
          <a:p>
            <a:pPr lvl="1"/>
            <a:r>
              <a:rPr lang="en-US" sz="1500" u="sng" dirty="0" smtClean="0"/>
              <a:t>Sentences</a:t>
            </a:r>
            <a:r>
              <a:rPr lang="en-US" sz="1500" dirty="0" smtClean="0"/>
              <a:t> will include- </a:t>
            </a:r>
          </a:p>
          <a:p>
            <a:pPr marL="0" indent="0">
              <a:buNone/>
            </a:pPr>
            <a:r>
              <a:rPr lang="en-US" sz="1500" dirty="0" smtClean="0"/>
              <a:t>	___ </a:t>
            </a:r>
            <a:r>
              <a:rPr lang="en-US" sz="1500" dirty="0"/>
              <a:t>A subject – who or what the sentence is about</a:t>
            </a:r>
          </a:p>
          <a:p>
            <a:pPr marL="0" indent="0">
              <a:buNone/>
            </a:pPr>
            <a:r>
              <a:rPr lang="en-US" sz="1500" dirty="0" smtClean="0"/>
              <a:t>	___ </a:t>
            </a:r>
            <a:r>
              <a:rPr lang="en-US" sz="1500" dirty="0"/>
              <a:t>A verb – what the subject is doing</a:t>
            </a:r>
          </a:p>
          <a:p>
            <a:pPr marL="0" indent="0">
              <a:buNone/>
            </a:pPr>
            <a:r>
              <a:rPr lang="en-US" sz="1500" dirty="0" smtClean="0"/>
              <a:t>	___ </a:t>
            </a:r>
            <a:r>
              <a:rPr lang="en-US" sz="1500" dirty="0"/>
              <a:t>A complete thought – it must make sense</a:t>
            </a:r>
          </a:p>
          <a:p>
            <a:pPr marL="0" indent="0">
              <a:buNone/>
            </a:pPr>
            <a:r>
              <a:rPr lang="en-US" sz="1500" dirty="0" smtClean="0"/>
              <a:t>	___ </a:t>
            </a:r>
            <a:r>
              <a:rPr lang="en-US" sz="1500" dirty="0"/>
              <a:t>End punctuation  ( . ? ! )</a:t>
            </a:r>
          </a:p>
          <a:p>
            <a:pPr marL="0" indent="0">
              <a:buNone/>
            </a:pPr>
            <a:r>
              <a:rPr lang="en-US" sz="1500" dirty="0" smtClean="0"/>
              <a:t>	___ </a:t>
            </a:r>
            <a:r>
              <a:rPr lang="en-US" sz="1500" dirty="0"/>
              <a:t>Capitalize the first word of every </a:t>
            </a:r>
            <a:r>
              <a:rPr lang="en-US" sz="1500" dirty="0" smtClean="0"/>
              <a:t>sentence</a:t>
            </a:r>
          </a:p>
          <a:p>
            <a:pPr marL="0" indent="0">
              <a:buNone/>
            </a:pPr>
            <a:endParaRPr lang="en-US" sz="300" dirty="0"/>
          </a:p>
          <a:p>
            <a:pPr lvl="1"/>
            <a:r>
              <a:rPr lang="en-US" sz="1500" u="sng" dirty="0" smtClean="0"/>
              <a:t>Paragraphs</a:t>
            </a:r>
            <a:r>
              <a:rPr lang="en-US" sz="1500" dirty="0" smtClean="0"/>
              <a:t> will include-</a:t>
            </a:r>
          </a:p>
          <a:p>
            <a:pPr marL="0" indent="0">
              <a:buNone/>
            </a:pPr>
            <a:r>
              <a:rPr lang="en-US" sz="1500" dirty="0"/>
              <a:t>	</a:t>
            </a:r>
            <a:r>
              <a:rPr lang="en-US" sz="1500" dirty="0" smtClean="0"/>
              <a:t>___ Indent</a:t>
            </a:r>
          </a:p>
          <a:p>
            <a:pPr marL="0" indent="0">
              <a:buNone/>
            </a:pPr>
            <a:r>
              <a:rPr lang="en-US" sz="1500" dirty="0"/>
              <a:t>	</a:t>
            </a:r>
            <a:r>
              <a:rPr lang="en-US" sz="1500" dirty="0" smtClean="0"/>
              <a:t>___ Topic Sentence</a:t>
            </a:r>
          </a:p>
          <a:p>
            <a:pPr marL="0" indent="0">
              <a:buNone/>
            </a:pPr>
            <a:r>
              <a:rPr lang="en-US" sz="1500" dirty="0"/>
              <a:t>	</a:t>
            </a:r>
            <a:r>
              <a:rPr lang="en-US" sz="1500" dirty="0" smtClean="0"/>
              <a:t>___ Supporting Details, examples, facts</a:t>
            </a:r>
          </a:p>
          <a:p>
            <a:pPr marL="0" indent="0">
              <a:buNone/>
            </a:pPr>
            <a:r>
              <a:rPr lang="en-US" sz="1500" dirty="0"/>
              <a:t>	</a:t>
            </a:r>
            <a:r>
              <a:rPr lang="en-US" sz="1500" dirty="0" smtClean="0"/>
              <a:t>___ Concluding sentence</a:t>
            </a:r>
          </a:p>
          <a:p>
            <a:pPr marL="0" indent="0">
              <a:buNone/>
            </a:pPr>
            <a:endParaRPr lang="en-US" sz="1000" dirty="0" smtClean="0"/>
          </a:p>
          <a:p>
            <a:endParaRPr lang="en-US" sz="1400" dirty="0" smtClean="0"/>
          </a:p>
          <a:p>
            <a:endParaRPr lang="en-US" sz="1400" dirty="0" smtClean="0"/>
          </a:p>
          <a:p>
            <a:endParaRPr lang="en-US" dirty="0"/>
          </a:p>
        </p:txBody>
      </p:sp>
      <p:pic>
        <p:nvPicPr>
          <p:cNvPr id="11" name="Picture 10"/>
          <p:cNvPicPr>
            <a:picLocks noChangeAspect="1"/>
          </p:cNvPicPr>
          <p:nvPr/>
        </p:nvPicPr>
        <p:blipFill>
          <a:blip r:embed="rId2"/>
          <a:stretch>
            <a:fillRect/>
          </a:stretch>
        </p:blipFill>
        <p:spPr>
          <a:xfrm>
            <a:off x="6478073" y="3472379"/>
            <a:ext cx="2134999" cy="3015535"/>
          </a:xfrm>
          <a:prstGeom prst="rect">
            <a:avLst/>
          </a:prstGeom>
        </p:spPr>
      </p:pic>
      <p:sp>
        <p:nvSpPr>
          <p:cNvPr id="13" name="AutoShape 9" descr="https://docs.google.com/a/fcpsschools.net/drawings/d/sv4YRaW40pnrawymGIwTfAw/image?w=38&amp;h=102&amp;rev=1&amp;ac=1"/>
          <p:cNvSpPr>
            <a:spLocks noChangeAspect="1" noChangeArrowheads="1"/>
          </p:cNvSpPr>
          <p:nvPr/>
        </p:nvSpPr>
        <p:spPr bwMode="auto">
          <a:xfrm>
            <a:off x="1314450" y="-958850"/>
            <a:ext cx="361950" cy="97155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4" name="AutoShape 10" descr="https://docs.google.com/a/fcpsschools.net/drawings/d/sLlS2k0E_rCBDuUYMcaSD8g/image?w=38&amp;h=102&amp;rev=1&amp;ac=1"/>
          <p:cNvSpPr>
            <a:spLocks noChangeAspect="1" noChangeArrowheads="1"/>
          </p:cNvSpPr>
          <p:nvPr/>
        </p:nvSpPr>
        <p:spPr bwMode="auto">
          <a:xfrm>
            <a:off x="1558925" y="-958850"/>
            <a:ext cx="361950" cy="97155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5" name="AutoShape 11" descr="https://docs.google.com/a/fcpsschools.net/drawings/d/sdvWgfXy0v5_Da0_pr36pbw/image?w=44&amp;h=102&amp;rev=1&amp;ac=1"/>
          <p:cNvSpPr>
            <a:spLocks noChangeAspect="1" noChangeArrowheads="1"/>
          </p:cNvSpPr>
          <p:nvPr/>
        </p:nvSpPr>
        <p:spPr bwMode="auto">
          <a:xfrm>
            <a:off x="1838325" y="-958850"/>
            <a:ext cx="419100" cy="97155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6" name="AutoShape 12" descr="https://docs.google.com/a/fcpsschools.net/drawings/d/sVibchYrJ6eMF80pMwOubcQ/image?w=128&amp;h=39&amp;rev=1&amp;ac=1"/>
          <p:cNvSpPr>
            <a:spLocks noChangeAspect="1" noChangeArrowheads="1"/>
          </p:cNvSpPr>
          <p:nvPr/>
        </p:nvSpPr>
        <p:spPr bwMode="auto">
          <a:xfrm>
            <a:off x="3960813" y="701675"/>
            <a:ext cx="1219200" cy="371475"/>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Tree>
    <p:extLst>
      <p:ext uri="{BB962C8B-B14F-4D97-AF65-F5344CB8AC3E}">
        <p14:creationId xmlns:p14="http://schemas.microsoft.com/office/powerpoint/2010/main" val="3855288657"/>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799" y="1837738"/>
            <a:ext cx="7772400" cy="711200"/>
          </a:xfrm>
        </p:spPr>
        <p:txBody>
          <a:bodyPr>
            <a:normAutofit fontScale="90000"/>
          </a:bodyPr>
          <a:lstStyle/>
          <a:p>
            <a:r>
              <a:rPr lang="en-US" dirty="0" smtClean="0"/>
              <a:t>Colony Newspaper</a:t>
            </a:r>
            <a:endParaRPr lang="en-US" dirty="0"/>
          </a:p>
        </p:txBody>
      </p:sp>
      <p:sp>
        <p:nvSpPr>
          <p:cNvPr id="3" name="Subtitle 2"/>
          <p:cNvSpPr>
            <a:spLocks noGrp="1"/>
          </p:cNvSpPr>
          <p:nvPr>
            <p:ph type="subTitle" idx="1"/>
          </p:nvPr>
        </p:nvSpPr>
        <p:spPr/>
        <p:txBody>
          <a:bodyPr/>
          <a:lstStyle/>
          <a:p>
            <a:endParaRPr lang="en-US" dirty="0"/>
          </a:p>
        </p:txBody>
      </p:sp>
      <p:graphicFrame>
        <p:nvGraphicFramePr>
          <p:cNvPr id="4" name="Table 3"/>
          <p:cNvGraphicFramePr>
            <a:graphicFrameLocks noGrp="1"/>
          </p:cNvGraphicFramePr>
          <p:nvPr>
            <p:extLst/>
          </p:nvPr>
        </p:nvGraphicFramePr>
        <p:xfrm>
          <a:off x="0" y="14217"/>
          <a:ext cx="9144000" cy="6951496"/>
        </p:xfrm>
        <a:graphic>
          <a:graphicData uri="http://schemas.openxmlformats.org/drawingml/2006/table">
            <a:tbl>
              <a:tblPr firstRow="1" firstCol="1" bandRow="1">
                <a:tableStyleId>{5C22544A-7EE6-4342-B048-85BDC9FD1C3A}</a:tableStyleId>
              </a:tblPr>
              <a:tblGrid>
                <a:gridCol w="684864"/>
                <a:gridCol w="2251519"/>
                <a:gridCol w="2240924"/>
                <a:gridCol w="3966693"/>
              </a:tblGrid>
              <a:tr h="333513">
                <a:tc>
                  <a:txBody>
                    <a:bodyPr/>
                    <a:lstStyle/>
                    <a:p>
                      <a:pPr marL="0" marR="0" algn="ctr">
                        <a:lnSpc>
                          <a:spcPct val="150000"/>
                        </a:lnSpc>
                        <a:spcBef>
                          <a:spcPts val="1200"/>
                        </a:spcBef>
                        <a:spcAft>
                          <a:spcPts val="0"/>
                        </a:spcAft>
                      </a:pPr>
                      <a:r>
                        <a:rPr lang="en-US" sz="800" dirty="0" smtClean="0">
                          <a:solidFill>
                            <a:schemeClr val="bg1"/>
                          </a:solidFill>
                          <a:effectLst/>
                          <a:latin typeface="Calibri" panose="020F0502020204030204" pitchFamily="34" charset="0"/>
                          <a:ea typeface="Calibri" panose="020F0502020204030204" pitchFamily="34" charset="0"/>
                          <a:cs typeface="Times New Roman" panose="02020603050405020304" pitchFamily="18" charset="0"/>
                        </a:rPr>
                        <a:t>MYP</a:t>
                      </a:r>
                      <a:r>
                        <a:rPr lang="en-US" sz="800" baseline="0" dirty="0" smtClean="0">
                          <a:solidFill>
                            <a:schemeClr val="bg1"/>
                          </a:solidFill>
                          <a:effectLst/>
                          <a:latin typeface="Calibri" panose="020F0502020204030204" pitchFamily="34" charset="0"/>
                          <a:ea typeface="Calibri" panose="020F0502020204030204" pitchFamily="34" charset="0"/>
                          <a:cs typeface="Times New Roman" panose="02020603050405020304" pitchFamily="18" charset="0"/>
                        </a:rPr>
                        <a:t> Criterion</a:t>
                      </a:r>
                      <a:endParaRPr lang="en-US" sz="8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24011" marR="2401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solidFill>
                  </a:tcPr>
                </a:tc>
                <a:tc>
                  <a:txBody>
                    <a:bodyPr/>
                    <a:lstStyle/>
                    <a:p>
                      <a:pPr marL="0" marR="0" algn="ctr">
                        <a:lnSpc>
                          <a:spcPct val="115000"/>
                        </a:lnSpc>
                        <a:spcBef>
                          <a:spcPts val="1200"/>
                        </a:spcBef>
                        <a:spcAft>
                          <a:spcPts val="0"/>
                        </a:spcAft>
                      </a:pPr>
                      <a:r>
                        <a:rPr lang="en-US" sz="1000" dirty="0">
                          <a:solidFill>
                            <a:schemeClr val="bg1"/>
                          </a:solidFill>
                          <a:effectLst/>
                        </a:rPr>
                        <a:t>Objective Criterion </a:t>
                      </a:r>
                      <a:r>
                        <a:rPr lang="en-US" sz="1000" dirty="0" smtClean="0">
                          <a:solidFill>
                            <a:schemeClr val="bg1"/>
                          </a:solidFill>
                          <a:effectLst/>
                        </a:rPr>
                        <a:t>A</a:t>
                      </a:r>
                      <a:r>
                        <a:rPr lang="en-US" sz="1000" baseline="0" dirty="0" smtClean="0">
                          <a:solidFill>
                            <a:schemeClr val="bg1"/>
                          </a:solidFill>
                          <a:effectLst/>
                        </a:rPr>
                        <a:t> - </a:t>
                      </a:r>
                      <a:r>
                        <a:rPr lang="en-US" sz="1000" dirty="0" smtClean="0">
                          <a:solidFill>
                            <a:schemeClr val="bg1"/>
                          </a:solidFill>
                          <a:effectLst/>
                        </a:rPr>
                        <a:t>Knowing and Understanding</a:t>
                      </a:r>
                      <a:endParaRPr lang="en-US" sz="1000" dirty="0">
                        <a:solidFill>
                          <a:schemeClr val="bg1"/>
                        </a:solidFill>
                        <a:effectLst/>
                      </a:endParaRPr>
                    </a:p>
                  </a:txBody>
                  <a:tcPr marL="24011" marR="2401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solidFill>
                  </a:tcPr>
                </a:tc>
                <a:tc>
                  <a:txBody>
                    <a:bodyPr/>
                    <a:lstStyle/>
                    <a:p>
                      <a:pPr marL="0" marR="0" algn="ctr">
                        <a:lnSpc>
                          <a:spcPct val="115000"/>
                        </a:lnSpc>
                        <a:spcBef>
                          <a:spcPts val="1200"/>
                        </a:spcBef>
                        <a:spcAft>
                          <a:spcPts val="0"/>
                        </a:spcAft>
                      </a:pPr>
                      <a:r>
                        <a:rPr lang="en-US" sz="1000" dirty="0">
                          <a:solidFill>
                            <a:schemeClr val="bg1"/>
                          </a:solidFill>
                          <a:effectLst/>
                        </a:rPr>
                        <a:t>Objective </a:t>
                      </a:r>
                      <a:r>
                        <a:rPr lang="en-US" sz="1000" dirty="0" smtClean="0">
                          <a:solidFill>
                            <a:schemeClr val="bg1"/>
                          </a:solidFill>
                          <a:effectLst/>
                        </a:rPr>
                        <a:t>Criterion C-</a:t>
                      </a:r>
                      <a:r>
                        <a:rPr lang="en-US" sz="1000" baseline="0" dirty="0" smtClean="0">
                          <a:solidFill>
                            <a:schemeClr val="bg1"/>
                          </a:solidFill>
                          <a:effectLst/>
                        </a:rPr>
                        <a:t>  </a:t>
                      </a:r>
                      <a:r>
                        <a:rPr lang="en-US" sz="1000" dirty="0" smtClean="0">
                          <a:solidFill>
                            <a:schemeClr val="bg1"/>
                          </a:solidFill>
                          <a:effectLst/>
                        </a:rPr>
                        <a:t>Communication</a:t>
                      </a:r>
                      <a:endParaRPr lang="en-US" sz="1000" dirty="0">
                        <a:solidFill>
                          <a:schemeClr val="bg1"/>
                        </a:solidFill>
                        <a:effectLst/>
                      </a:endParaRPr>
                    </a:p>
                  </a:txBody>
                  <a:tcPr marL="24011" marR="2401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solidFill>
                  </a:tcPr>
                </a:tc>
                <a:tc>
                  <a:txBody>
                    <a:bodyPr/>
                    <a:lstStyle/>
                    <a:p>
                      <a:pPr marL="0" marR="0" algn="ctr">
                        <a:lnSpc>
                          <a:spcPct val="115000"/>
                        </a:lnSpc>
                        <a:spcBef>
                          <a:spcPts val="1200"/>
                        </a:spcBef>
                        <a:spcAft>
                          <a:spcPts val="0"/>
                        </a:spcAft>
                      </a:pPr>
                      <a:r>
                        <a:rPr lang="en-US" sz="1000" dirty="0" smtClean="0">
                          <a:solidFill>
                            <a:schemeClr val="bg1"/>
                          </a:solidFill>
                          <a:effectLst/>
                        </a:rPr>
                        <a:t> Objective </a:t>
                      </a:r>
                      <a:r>
                        <a:rPr lang="en-US" sz="1000" dirty="0">
                          <a:solidFill>
                            <a:schemeClr val="bg1"/>
                          </a:solidFill>
                          <a:effectLst/>
                        </a:rPr>
                        <a:t>Criterion </a:t>
                      </a:r>
                      <a:r>
                        <a:rPr lang="en-US" sz="1000" dirty="0" smtClean="0">
                          <a:solidFill>
                            <a:schemeClr val="bg1"/>
                          </a:solidFill>
                          <a:effectLst/>
                        </a:rPr>
                        <a:t>D-</a:t>
                      </a:r>
                      <a:r>
                        <a:rPr lang="en-US" sz="1000" baseline="0" dirty="0" smtClean="0">
                          <a:solidFill>
                            <a:schemeClr val="bg1"/>
                          </a:solidFill>
                          <a:effectLst/>
                        </a:rPr>
                        <a:t>   </a:t>
                      </a:r>
                      <a:r>
                        <a:rPr lang="en-US" sz="1000" dirty="0" smtClean="0">
                          <a:solidFill>
                            <a:schemeClr val="bg1"/>
                          </a:solidFill>
                          <a:effectLst/>
                        </a:rPr>
                        <a:t>Critical Thinking</a:t>
                      </a:r>
                      <a:endParaRPr lang="en-US" sz="1000" dirty="0">
                        <a:solidFill>
                          <a:schemeClr val="bg1"/>
                        </a:solidFill>
                        <a:effectLst/>
                      </a:endParaRPr>
                    </a:p>
                  </a:txBody>
                  <a:tcPr marL="24011" marR="2401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solidFill>
                  </a:tcPr>
                </a:tc>
              </a:tr>
              <a:tr h="1558344">
                <a:tc>
                  <a:txBody>
                    <a:bodyPr/>
                    <a:lstStyle/>
                    <a:p>
                      <a:pPr marL="0" marR="0">
                        <a:lnSpc>
                          <a:spcPct val="115000"/>
                        </a:lnSpc>
                        <a:spcBef>
                          <a:spcPts val="1200"/>
                        </a:spcBef>
                        <a:spcAft>
                          <a:spcPts val="0"/>
                        </a:spcAft>
                      </a:pPr>
                      <a:r>
                        <a:rPr lang="en-US" sz="1000" dirty="0" smtClean="0">
                          <a:solidFill>
                            <a:sysClr val="windowText" lastClr="000000"/>
                          </a:solidFill>
                          <a:effectLst/>
                        </a:rPr>
                        <a:t>7-8  </a:t>
                      </a:r>
                      <a:r>
                        <a:rPr lang="en-US" sz="800" dirty="0" smtClean="0">
                          <a:solidFill>
                            <a:sysClr val="windowText" lastClr="000000"/>
                          </a:solidFill>
                          <a:effectLst/>
                        </a:rPr>
                        <a:t>Exceeds expectations</a:t>
                      </a:r>
                    </a:p>
                    <a:p>
                      <a:pPr marL="0" marR="0">
                        <a:lnSpc>
                          <a:spcPct val="115000"/>
                        </a:lnSpc>
                        <a:spcBef>
                          <a:spcPts val="1200"/>
                        </a:spcBef>
                        <a:spcAft>
                          <a:spcPts val="0"/>
                        </a:spcAft>
                      </a:pPr>
                      <a:r>
                        <a:rPr lang="en-US" sz="800" dirty="0" smtClean="0">
                          <a:solidFill>
                            <a:sysClr val="windowText" lastClr="000000"/>
                          </a:solidFill>
                          <a:effectLst/>
                          <a:latin typeface="Calibri" panose="020F0502020204030204" pitchFamily="34" charset="0"/>
                          <a:ea typeface="Calibri" panose="020F0502020204030204" pitchFamily="34" charset="0"/>
                          <a:cs typeface="Times New Roman" panose="02020603050405020304" pitchFamily="18" charset="0"/>
                        </a:rPr>
                        <a:t>( A-</a:t>
                      </a:r>
                      <a:r>
                        <a:rPr lang="en-US" sz="800" baseline="0" dirty="0" smtClean="0">
                          <a:solidFill>
                            <a:sysClr val="windowText" lastClr="000000"/>
                          </a:solidFill>
                          <a:effectLst/>
                          <a:latin typeface="Calibri" panose="020F0502020204030204" pitchFamily="34" charset="0"/>
                          <a:ea typeface="Calibri" panose="020F0502020204030204" pitchFamily="34" charset="0"/>
                          <a:cs typeface="Times New Roman" panose="02020603050405020304" pitchFamily="18" charset="0"/>
                        </a:rPr>
                        <a:t> to A range)</a:t>
                      </a:r>
                      <a:endParaRPr lang="en-US" sz="800" dirty="0">
                        <a:solidFill>
                          <a:sysClr val="windowText" lastClr="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24011" marR="2401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a:spcBef>
                          <a:spcPts val="0"/>
                        </a:spcBef>
                        <a:spcAft>
                          <a:spcPts val="500"/>
                        </a:spcAft>
                      </a:pPr>
                      <a:r>
                        <a:rPr lang="en-US" sz="950" dirty="0">
                          <a:solidFill>
                            <a:sysClr val="windowText" lastClr="000000"/>
                          </a:solidFill>
                          <a:effectLst/>
                        </a:rPr>
                        <a:t>The student: </a:t>
                      </a:r>
                    </a:p>
                    <a:p>
                      <a:pPr marL="0" marR="0">
                        <a:spcBef>
                          <a:spcPts val="0"/>
                        </a:spcBef>
                        <a:spcAft>
                          <a:spcPts val="0"/>
                        </a:spcAft>
                      </a:pPr>
                      <a:r>
                        <a:rPr lang="en-US" sz="950" dirty="0" smtClean="0">
                          <a:solidFill>
                            <a:sysClr val="windowText" lastClr="000000"/>
                          </a:solidFill>
                          <a:effectLst/>
                        </a:rPr>
                        <a:t>_____</a:t>
                      </a:r>
                      <a:r>
                        <a:rPr lang="en-US" sz="950" baseline="0" dirty="0" smtClean="0">
                          <a:solidFill>
                            <a:sysClr val="windowText" lastClr="000000"/>
                          </a:solidFill>
                          <a:effectLst/>
                        </a:rPr>
                        <a:t> </a:t>
                      </a:r>
                      <a:r>
                        <a:rPr lang="en-US" sz="950" b="1" dirty="0" smtClean="0">
                          <a:solidFill>
                            <a:sysClr val="windowText" lastClr="000000"/>
                          </a:solidFill>
                          <a:effectLst/>
                        </a:rPr>
                        <a:t>consistently</a:t>
                      </a:r>
                      <a:r>
                        <a:rPr lang="en-US" sz="950" dirty="0" smtClean="0">
                          <a:solidFill>
                            <a:sysClr val="windowText" lastClr="000000"/>
                          </a:solidFill>
                          <a:effectLst/>
                        </a:rPr>
                        <a:t> </a:t>
                      </a:r>
                      <a:r>
                        <a:rPr lang="en-US" sz="950" dirty="0">
                          <a:solidFill>
                            <a:sysClr val="windowText" lastClr="000000"/>
                          </a:solidFill>
                          <a:effectLst/>
                        </a:rPr>
                        <a:t>uses relevant vocabulary accurately </a:t>
                      </a:r>
                      <a:endParaRPr lang="en-US" sz="950" dirty="0" smtClean="0">
                        <a:solidFill>
                          <a:sysClr val="windowText" lastClr="000000"/>
                        </a:solidFill>
                        <a:effectLst/>
                      </a:endParaRPr>
                    </a:p>
                    <a:p>
                      <a:pPr marL="0" marR="0">
                        <a:spcBef>
                          <a:spcPts val="0"/>
                        </a:spcBef>
                        <a:spcAft>
                          <a:spcPts val="0"/>
                        </a:spcAft>
                      </a:pPr>
                      <a:endParaRPr lang="en-US" sz="950" dirty="0">
                        <a:solidFill>
                          <a:sysClr val="windowText" lastClr="000000"/>
                        </a:solidFill>
                        <a:effectLst/>
                      </a:endParaRPr>
                    </a:p>
                    <a:p>
                      <a:pPr marL="0" marR="0">
                        <a:spcBef>
                          <a:spcPts val="0"/>
                        </a:spcBef>
                        <a:spcAft>
                          <a:spcPts val="0"/>
                        </a:spcAft>
                      </a:pPr>
                      <a:r>
                        <a:rPr lang="en-US" sz="950" dirty="0" smtClean="0">
                          <a:solidFill>
                            <a:sysClr val="windowText" lastClr="000000"/>
                          </a:solidFill>
                          <a:effectLst/>
                        </a:rPr>
                        <a:t>_____</a:t>
                      </a:r>
                      <a:r>
                        <a:rPr lang="en-US" sz="950" baseline="0" dirty="0" smtClean="0">
                          <a:solidFill>
                            <a:sysClr val="windowText" lastClr="000000"/>
                          </a:solidFill>
                          <a:effectLst/>
                        </a:rPr>
                        <a:t> article </a:t>
                      </a:r>
                      <a:r>
                        <a:rPr lang="en-US" sz="950" dirty="0" smtClean="0">
                          <a:solidFill>
                            <a:sysClr val="windowText" lastClr="000000"/>
                          </a:solidFill>
                          <a:effectLst/>
                        </a:rPr>
                        <a:t>demonstrates </a:t>
                      </a:r>
                      <a:r>
                        <a:rPr lang="en-US" sz="950" b="1" dirty="0">
                          <a:solidFill>
                            <a:sysClr val="windowText" lastClr="000000"/>
                          </a:solidFill>
                          <a:effectLst/>
                        </a:rPr>
                        <a:t>excellent knowledge and understanding </a:t>
                      </a:r>
                      <a:r>
                        <a:rPr lang="en-US" sz="950" dirty="0">
                          <a:solidFill>
                            <a:sysClr val="windowText" lastClr="000000"/>
                          </a:solidFill>
                          <a:effectLst/>
                        </a:rPr>
                        <a:t>of content and concepts through detailed descriptions, explanations and examples. </a:t>
                      </a:r>
                    </a:p>
                  </a:txBody>
                  <a:tcPr marL="24011" marR="2401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a:spcBef>
                          <a:spcPts val="0"/>
                        </a:spcBef>
                        <a:spcAft>
                          <a:spcPts val="500"/>
                        </a:spcAft>
                      </a:pPr>
                      <a:r>
                        <a:rPr lang="en-US" sz="950" dirty="0">
                          <a:solidFill>
                            <a:sysClr val="windowText" lastClr="000000"/>
                          </a:solidFill>
                          <a:effectLst/>
                        </a:rPr>
                        <a:t>The student: </a:t>
                      </a:r>
                    </a:p>
                    <a:p>
                      <a:pPr marL="0" marR="0">
                        <a:spcBef>
                          <a:spcPts val="0"/>
                        </a:spcBef>
                        <a:spcAft>
                          <a:spcPts val="0"/>
                        </a:spcAft>
                      </a:pPr>
                      <a:r>
                        <a:rPr lang="en-US" sz="950" dirty="0" smtClean="0">
                          <a:solidFill>
                            <a:sysClr val="windowText" lastClr="000000"/>
                          </a:solidFill>
                          <a:effectLst/>
                        </a:rPr>
                        <a:t>_____</a:t>
                      </a:r>
                      <a:r>
                        <a:rPr lang="en-US" sz="950" baseline="0" dirty="0" smtClean="0">
                          <a:solidFill>
                            <a:sysClr val="windowText" lastClr="000000"/>
                          </a:solidFill>
                          <a:effectLst/>
                        </a:rPr>
                        <a:t> </a:t>
                      </a:r>
                      <a:r>
                        <a:rPr lang="en-US" sz="950" dirty="0" smtClean="0">
                          <a:solidFill>
                            <a:sysClr val="windowText" lastClr="000000"/>
                          </a:solidFill>
                          <a:effectLst/>
                        </a:rPr>
                        <a:t>communicates </a:t>
                      </a:r>
                      <a:r>
                        <a:rPr lang="en-US" sz="950" dirty="0">
                          <a:solidFill>
                            <a:sysClr val="windowText" lastClr="000000"/>
                          </a:solidFill>
                          <a:effectLst/>
                        </a:rPr>
                        <a:t>information and ideas in a way that is </a:t>
                      </a:r>
                      <a:r>
                        <a:rPr lang="en-US" sz="950" b="1" dirty="0">
                          <a:solidFill>
                            <a:sysClr val="windowText" lastClr="000000"/>
                          </a:solidFill>
                          <a:effectLst/>
                        </a:rPr>
                        <a:t>completely clear </a:t>
                      </a:r>
                      <a:endParaRPr lang="en-US" sz="950" b="1" dirty="0" smtClean="0">
                        <a:solidFill>
                          <a:sysClr val="windowText" lastClr="000000"/>
                        </a:solidFill>
                        <a:effectLst/>
                      </a:endParaRPr>
                    </a:p>
                    <a:p>
                      <a:pPr marL="0" marR="0">
                        <a:spcBef>
                          <a:spcPts val="0"/>
                        </a:spcBef>
                        <a:spcAft>
                          <a:spcPts val="0"/>
                        </a:spcAft>
                      </a:pPr>
                      <a:endParaRPr lang="en-US" sz="950" b="1" dirty="0">
                        <a:solidFill>
                          <a:sysClr val="windowText" lastClr="000000"/>
                        </a:solidFill>
                        <a:effectLst/>
                      </a:endParaRPr>
                    </a:p>
                    <a:p>
                      <a:pPr marL="0" marR="0">
                        <a:spcBef>
                          <a:spcPts val="0"/>
                        </a:spcBef>
                        <a:spcAft>
                          <a:spcPts val="0"/>
                        </a:spcAft>
                      </a:pPr>
                      <a:r>
                        <a:rPr lang="en-US" sz="950" dirty="0" smtClean="0">
                          <a:solidFill>
                            <a:sysClr val="windowText" lastClr="000000"/>
                          </a:solidFill>
                          <a:effectLst/>
                        </a:rPr>
                        <a:t>_____</a:t>
                      </a:r>
                      <a:r>
                        <a:rPr lang="en-US" sz="950" baseline="0" dirty="0" smtClean="0">
                          <a:solidFill>
                            <a:sysClr val="windowText" lastClr="000000"/>
                          </a:solidFill>
                          <a:effectLst/>
                        </a:rPr>
                        <a:t> </a:t>
                      </a:r>
                      <a:r>
                        <a:rPr lang="en-US" sz="950" b="1" dirty="0" smtClean="0">
                          <a:solidFill>
                            <a:sysClr val="windowText" lastClr="000000"/>
                          </a:solidFill>
                          <a:effectLst/>
                        </a:rPr>
                        <a:t>completely </a:t>
                      </a:r>
                      <a:r>
                        <a:rPr lang="en-US" sz="950" b="1" dirty="0">
                          <a:solidFill>
                            <a:sysClr val="windowText" lastClr="000000"/>
                          </a:solidFill>
                          <a:effectLst/>
                        </a:rPr>
                        <a:t>organize</a:t>
                      </a:r>
                      <a:r>
                        <a:rPr lang="en-US" sz="950" dirty="0">
                          <a:solidFill>
                            <a:sysClr val="windowText" lastClr="000000"/>
                          </a:solidFill>
                          <a:effectLst/>
                        </a:rPr>
                        <a:t>s information and ideas effectively </a:t>
                      </a:r>
                    </a:p>
                    <a:p>
                      <a:pPr marL="0" marR="0">
                        <a:spcBef>
                          <a:spcPts val="0"/>
                        </a:spcBef>
                        <a:spcAft>
                          <a:spcPts val="0"/>
                        </a:spcAft>
                      </a:pPr>
                      <a:endParaRPr lang="en-US" sz="950" dirty="0" smtClean="0">
                        <a:solidFill>
                          <a:sysClr val="windowText" lastClr="000000"/>
                        </a:solidFill>
                        <a:effectLst/>
                      </a:endParaRPr>
                    </a:p>
                    <a:p>
                      <a:pPr marL="0" marR="0">
                        <a:spcBef>
                          <a:spcPts val="0"/>
                        </a:spcBef>
                        <a:spcAft>
                          <a:spcPts val="0"/>
                        </a:spcAft>
                      </a:pPr>
                      <a:r>
                        <a:rPr lang="en-US" sz="950" dirty="0" smtClean="0">
                          <a:solidFill>
                            <a:sysClr val="windowText" lastClr="000000"/>
                          </a:solidFill>
                          <a:effectLst/>
                        </a:rPr>
                        <a:t>_____ </a:t>
                      </a:r>
                      <a:r>
                        <a:rPr lang="en-US" sz="950" dirty="0">
                          <a:solidFill>
                            <a:sysClr val="windowText" lastClr="000000"/>
                          </a:solidFill>
                          <a:effectLst/>
                        </a:rPr>
                        <a:t>lists sources in a way that </a:t>
                      </a:r>
                      <a:r>
                        <a:rPr lang="en-US" sz="950" b="1" dirty="0">
                          <a:solidFill>
                            <a:sysClr val="windowText" lastClr="000000"/>
                          </a:solidFill>
                          <a:effectLst/>
                        </a:rPr>
                        <a:t>always</a:t>
                      </a:r>
                      <a:r>
                        <a:rPr lang="en-US" sz="950" dirty="0">
                          <a:solidFill>
                            <a:sysClr val="windowText" lastClr="000000"/>
                          </a:solidFill>
                          <a:effectLst/>
                        </a:rPr>
                        <a:t> follows the task instructions</a:t>
                      </a:r>
                      <a:r>
                        <a:rPr lang="en-US" sz="950" dirty="0" smtClean="0">
                          <a:solidFill>
                            <a:sysClr val="windowText" lastClr="000000"/>
                          </a:solidFill>
                          <a:effectLst/>
                        </a:rPr>
                        <a:t>.</a:t>
                      </a:r>
                      <a:endParaRPr lang="en-US" sz="950" dirty="0">
                        <a:solidFill>
                          <a:sysClr val="windowText" lastClr="000000"/>
                        </a:solidFill>
                        <a:effectLst/>
                      </a:endParaRPr>
                    </a:p>
                  </a:txBody>
                  <a:tcPr marL="24011" marR="2401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a:spcBef>
                          <a:spcPts val="0"/>
                        </a:spcBef>
                        <a:spcAft>
                          <a:spcPts val="800"/>
                        </a:spcAft>
                      </a:pPr>
                      <a:r>
                        <a:rPr lang="en-US" sz="950" dirty="0">
                          <a:solidFill>
                            <a:sysClr val="windowText" lastClr="000000"/>
                          </a:solidFill>
                          <a:effectLst/>
                        </a:rPr>
                        <a:t>The student: </a:t>
                      </a:r>
                      <a:endParaRPr lang="en-US" sz="950" dirty="0" smtClean="0">
                        <a:solidFill>
                          <a:sysClr val="windowText" lastClr="000000"/>
                        </a:solidFill>
                        <a:effectLst/>
                      </a:endParaRPr>
                    </a:p>
                    <a:p>
                      <a:pPr marL="0" marR="0">
                        <a:spcBef>
                          <a:spcPts val="0"/>
                        </a:spcBef>
                        <a:spcAft>
                          <a:spcPts val="800"/>
                        </a:spcAft>
                      </a:pPr>
                      <a:r>
                        <a:rPr lang="en-US" sz="950" dirty="0" smtClean="0">
                          <a:solidFill>
                            <a:sysClr val="windowText" lastClr="000000"/>
                          </a:solidFill>
                          <a:effectLst/>
                        </a:rPr>
                        <a:t>_____</a:t>
                      </a:r>
                      <a:r>
                        <a:rPr lang="en-US" sz="950" baseline="0" dirty="0" smtClean="0">
                          <a:solidFill>
                            <a:sysClr val="windowText" lastClr="000000"/>
                          </a:solidFill>
                          <a:effectLst/>
                        </a:rPr>
                        <a:t> </a:t>
                      </a:r>
                      <a:r>
                        <a:rPr lang="en-US" sz="950" dirty="0" smtClean="0">
                          <a:solidFill>
                            <a:sysClr val="windowText" lastClr="000000"/>
                          </a:solidFill>
                          <a:effectLst/>
                        </a:rPr>
                        <a:t>identifies </a:t>
                      </a:r>
                      <a:r>
                        <a:rPr lang="en-US" sz="950" b="1" dirty="0">
                          <a:solidFill>
                            <a:sysClr val="windowText" lastClr="000000"/>
                          </a:solidFill>
                          <a:effectLst/>
                        </a:rPr>
                        <a:t>in detail </a:t>
                      </a:r>
                      <a:r>
                        <a:rPr lang="en-US" sz="950" dirty="0">
                          <a:solidFill>
                            <a:sysClr val="windowText" lastClr="000000"/>
                          </a:solidFill>
                          <a:effectLst/>
                        </a:rPr>
                        <a:t>the main points of ideas, events, visual representation or arguments </a:t>
                      </a:r>
                    </a:p>
                    <a:p>
                      <a:pPr marL="0" marR="0">
                        <a:spcBef>
                          <a:spcPts val="0"/>
                        </a:spcBef>
                        <a:spcAft>
                          <a:spcPts val="0"/>
                        </a:spcAft>
                      </a:pPr>
                      <a:r>
                        <a:rPr lang="en-US" sz="950" dirty="0" smtClean="0">
                          <a:solidFill>
                            <a:sysClr val="windowText" lastClr="000000"/>
                          </a:solidFill>
                          <a:effectLst/>
                        </a:rPr>
                        <a:t>_____</a:t>
                      </a:r>
                      <a:r>
                        <a:rPr lang="en-US" sz="950" baseline="0" dirty="0" smtClean="0">
                          <a:solidFill>
                            <a:sysClr val="windowText" lastClr="000000"/>
                          </a:solidFill>
                          <a:effectLst/>
                        </a:rPr>
                        <a:t> </a:t>
                      </a:r>
                      <a:r>
                        <a:rPr lang="en-US" sz="950" dirty="0" smtClean="0">
                          <a:solidFill>
                            <a:sysClr val="windowText" lastClr="000000"/>
                          </a:solidFill>
                          <a:effectLst/>
                        </a:rPr>
                        <a:t> </a:t>
                      </a:r>
                      <a:r>
                        <a:rPr lang="en-US" sz="950" b="1" dirty="0">
                          <a:solidFill>
                            <a:sysClr val="windowText" lastClr="000000"/>
                          </a:solidFill>
                          <a:effectLst/>
                        </a:rPr>
                        <a:t>gives detailed justification of opinions using </a:t>
                      </a:r>
                      <a:r>
                        <a:rPr lang="en-US" sz="950" b="1" dirty="0" smtClean="0">
                          <a:solidFill>
                            <a:sysClr val="windowText" lastClr="000000"/>
                          </a:solidFill>
                          <a:effectLst/>
                        </a:rPr>
                        <a:t>information</a:t>
                      </a:r>
                    </a:p>
                    <a:p>
                      <a:pPr marL="0" marR="0">
                        <a:spcBef>
                          <a:spcPts val="0"/>
                        </a:spcBef>
                        <a:spcAft>
                          <a:spcPts val="0"/>
                        </a:spcAft>
                      </a:pPr>
                      <a:r>
                        <a:rPr lang="en-US" sz="950" b="1" dirty="0" smtClean="0">
                          <a:solidFill>
                            <a:sysClr val="windowText" lastClr="000000"/>
                          </a:solidFill>
                          <a:effectLst/>
                        </a:rPr>
                        <a:t> </a:t>
                      </a:r>
                      <a:endParaRPr lang="en-US" sz="950" b="1" dirty="0">
                        <a:solidFill>
                          <a:sysClr val="windowText" lastClr="000000"/>
                        </a:solidFill>
                        <a:effectLst/>
                      </a:endParaRPr>
                    </a:p>
                    <a:p>
                      <a:pPr marL="0" marR="0">
                        <a:spcBef>
                          <a:spcPts val="0"/>
                        </a:spcBef>
                        <a:spcAft>
                          <a:spcPts val="0"/>
                        </a:spcAft>
                      </a:pPr>
                      <a:r>
                        <a:rPr lang="en-US" sz="950" dirty="0" smtClean="0">
                          <a:solidFill>
                            <a:sysClr val="windowText" lastClr="000000"/>
                          </a:solidFill>
                          <a:effectLst/>
                        </a:rPr>
                        <a:t>_____</a:t>
                      </a:r>
                      <a:r>
                        <a:rPr lang="en-US" sz="950" baseline="0" dirty="0" smtClean="0">
                          <a:solidFill>
                            <a:sysClr val="windowText" lastClr="000000"/>
                          </a:solidFill>
                          <a:effectLst/>
                        </a:rPr>
                        <a:t> </a:t>
                      </a:r>
                      <a:r>
                        <a:rPr lang="en-US" sz="950" dirty="0" smtClean="0">
                          <a:solidFill>
                            <a:sysClr val="windowText" lastClr="000000"/>
                          </a:solidFill>
                          <a:effectLst/>
                        </a:rPr>
                        <a:t> </a:t>
                      </a:r>
                      <a:r>
                        <a:rPr lang="en-US" sz="950" b="1" dirty="0">
                          <a:solidFill>
                            <a:sysClr val="windowText" lastClr="000000"/>
                          </a:solidFill>
                          <a:effectLst/>
                        </a:rPr>
                        <a:t>consistently</a:t>
                      </a:r>
                      <a:r>
                        <a:rPr lang="en-US" sz="950" dirty="0">
                          <a:solidFill>
                            <a:sysClr val="windowText" lastClr="000000"/>
                          </a:solidFill>
                          <a:effectLst/>
                        </a:rPr>
                        <a:t> identifies and analyses a range of sources/data in terms of origin and purpose </a:t>
                      </a:r>
                      <a:endParaRPr lang="en-US" sz="950" dirty="0" smtClean="0">
                        <a:solidFill>
                          <a:sysClr val="windowText" lastClr="000000"/>
                        </a:solidFill>
                        <a:effectLst/>
                      </a:endParaRPr>
                    </a:p>
                    <a:p>
                      <a:pPr marL="0" marR="0">
                        <a:spcBef>
                          <a:spcPts val="0"/>
                        </a:spcBef>
                        <a:spcAft>
                          <a:spcPts val="0"/>
                        </a:spcAft>
                      </a:pPr>
                      <a:endParaRPr lang="en-US" sz="950" dirty="0">
                        <a:solidFill>
                          <a:sysClr val="windowText" lastClr="000000"/>
                        </a:solidFill>
                        <a:effectLst/>
                      </a:endParaRPr>
                    </a:p>
                    <a:p>
                      <a:pPr marL="0" marR="0">
                        <a:spcBef>
                          <a:spcPts val="0"/>
                        </a:spcBef>
                        <a:spcAft>
                          <a:spcPts val="0"/>
                        </a:spcAft>
                      </a:pPr>
                      <a:r>
                        <a:rPr lang="en-US" sz="950" dirty="0" smtClean="0">
                          <a:solidFill>
                            <a:sysClr val="windowText" lastClr="000000"/>
                          </a:solidFill>
                          <a:effectLst/>
                        </a:rPr>
                        <a:t>_____</a:t>
                      </a:r>
                      <a:r>
                        <a:rPr lang="en-US" sz="950" baseline="0" dirty="0" smtClean="0">
                          <a:solidFill>
                            <a:sysClr val="windowText" lastClr="000000"/>
                          </a:solidFill>
                          <a:effectLst/>
                        </a:rPr>
                        <a:t> </a:t>
                      </a:r>
                      <a:r>
                        <a:rPr lang="en-US" sz="950" b="1" dirty="0" smtClean="0">
                          <a:solidFill>
                            <a:sysClr val="windowText" lastClr="000000"/>
                          </a:solidFill>
                          <a:effectLst/>
                        </a:rPr>
                        <a:t>consistently </a:t>
                      </a:r>
                      <a:r>
                        <a:rPr lang="en-US" sz="950" dirty="0">
                          <a:solidFill>
                            <a:sysClr val="windowText" lastClr="000000"/>
                          </a:solidFill>
                          <a:effectLst/>
                        </a:rPr>
                        <a:t>identifies different views and their </a:t>
                      </a:r>
                      <a:r>
                        <a:rPr lang="en-US" sz="950" dirty="0" smtClean="0">
                          <a:solidFill>
                            <a:sysClr val="windowText" lastClr="000000"/>
                          </a:solidFill>
                          <a:effectLst/>
                        </a:rPr>
                        <a:t>implications</a:t>
                      </a:r>
                    </a:p>
                    <a:p>
                      <a:pPr marL="0" marR="0">
                        <a:spcBef>
                          <a:spcPts val="0"/>
                        </a:spcBef>
                        <a:spcAft>
                          <a:spcPts val="0"/>
                        </a:spcAft>
                      </a:pPr>
                      <a:endParaRPr lang="en-US" sz="500" dirty="0">
                        <a:solidFill>
                          <a:sysClr val="windowText" lastClr="000000"/>
                        </a:solidFill>
                        <a:effectLst/>
                      </a:endParaRPr>
                    </a:p>
                  </a:txBody>
                  <a:tcPr marL="24011" marR="2401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1047429">
                <a:tc>
                  <a:txBody>
                    <a:bodyPr/>
                    <a:lstStyle/>
                    <a:p>
                      <a:pPr marL="0" marR="0">
                        <a:lnSpc>
                          <a:spcPct val="115000"/>
                        </a:lnSpc>
                        <a:spcBef>
                          <a:spcPts val="1200"/>
                        </a:spcBef>
                        <a:spcAft>
                          <a:spcPts val="0"/>
                        </a:spcAft>
                      </a:pPr>
                      <a:r>
                        <a:rPr lang="en-US" sz="1000" dirty="0" smtClean="0">
                          <a:solidFill>
                            <a:sysClr val="windowText" lastClr="000000"/>
                          </a:solidFill>
                          <a:effectLst/>
                        </a:rPr>
                        <a:t>5-6</a:t>
                      </a:r>
                      <a:r>
                        <a:rPr lang="en-US" sz="1000" baseline="0" dirty="0" smtClean="0">
                          <a:solidFill>
                            <a:sysClr val="windowText" lastClr="000000"/>
                          </a:solidFill>
                          <a:effectLst/>
                        </a:rPr>
                        <a:t> </a:t>
                      </a:r>
                    </a:p>
                    <a:p>
                      <a:pPr marL="0" marR="0">
                        <a:lnSpc>
                          <a:spcPct val="115000"/>
                        </a:lnSpc>
                        <a:spcBef>
                          <a:spcPts val="1200"/>
                        </a:spcBef>
                        <a:spcAft>
                          <a:spcPts val="0"/>
                        </a:spcAft>
                      </a:pPr>
                      <a:r>
                        <a:rPr lang="en-US" sz="800" dirty="0" smtClean="0">
                          <a:solidFill>
                            <a:sysClr val="windowText" lastClr="000000"/>
                          </a:solidFill>
                          <a:effectLst/>
                        </a:rPr>
                        <a:t>Consistently </a:t>
                      </a:r>
                      <a:r>
                        <a:rPr lang="en-US" sz="800" dirty="0">
                          <a:solidFill>
                            <a:sysClr val="windowText" lastClr="000000"/>
                          </a:solidFill>
                          <a:effectLst/>
                        </a:rPr>
                        <a:t>meets </a:t>
                      </a:r>
                      <a:r>
                        <a:rPr lang="en-US" sz="800" dirty="0" smtClean="0">
                          <a:solidFill>
                            <a:sysClr val="windowText" lastClr="000000"/>
                          </a:solidFill>
                          <a:effectLst/>
                        </a:rPr>
                        <a:t>expectations</a:t>
                      </a:r>
                    </a:p>
                    <a:p>
                      <a:pPr marL="0" marR="0">
                        <a:lnSpc>
                          <a:spcPct val="115000"/>
                        </a:lnSpc>
                        <a:spcBef>
                          <a:spcPts val="1200"/>
                        </a:spcBef>
                        <a:spcAft>
                          <a:spcPts val="0"/>
                        </a:spcAft>
                      </a:pPr>
                      <a:r>
                        <a:rPr lang="en-US" sz="800" dirty="0" smtClean="0">
                          <a:solidFill>
                            <a:sysClr val="windowText" lastClr="000000"/>
                          </a:solidFill>
                          <a:effectLst/>
                          <a:latin typeface="Calibri" panose="020F0502020204030204" pitchFamily="34" charset="0"/>
                          <a:ea typeface="Calibri" panose="020F0502020204030204" pitchFamily="34" charset="0"/>
                          <a:cs typeface="Times New Roman" panose="02020603050405020304" pitchFamily="18" charset="0"/>
                        </a:rPr>
                        <a:t>(B-</a:t>
                      </a:r>
                      <a:r>
                        <a:rPr lang="en-US" sz="800" baseline="0" dirty="0" smtClean="0">
                          <a:solidFill>
                            <a:sysClr val="windowText" lastClr="000000"/>
                          </a:solidFill>
                          <a:effectLst/>
                          <a:latin typeface="Calibri" panose="020F0502020204030204" pitchFamily="34" charset="0"/>
                          <a:ea typeface="Calibri" panose="020F0502020204030204" pitchFamily="34" charset="0"/>
                          <a:cs typeface="Times New Roman" panose="02020603050405020304" pitchFamily="18" charset="0"/>
                        </a:rPr>
                        <a:t> to B+ range)</a:t>
                      </a:r>
                      <a:endParaRPr lang="en-US" sz="800" dirty="0">
                        <a:solidFill>
                          <a:sysClr val="windowText" lastClr="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24011" marR="2401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a:spcBef>
                          <a:spcPts val="0"/>
                        </a:spcBef>
                        <a:spcAft>
                          <a:spcPts val="500"/>
                        </a:spcAft>
                      </a:pPr>
                      <a:r>
                        <a:rPr lang="en-US" sz="950" dirty="0">
                          <a:solidFill>
                            <a:sysClr val="windowText" lastClr="000000"/>
                          </a:solidFill>
                          <a:effectLst/>
                        </a:rPr>
                        <a:t>The student: </a:t>
                      </a:r>
                    </a:p>
                    <a:p>
                      <a:pPr marL="0" marR="0">
                        <a:spcBef>
                          <a:spcPts val="0"/>
                        </a:spcBef>
                        <a:spcAft>
                          <a:spcPts val="0"/>
                        </a:spcAft>
                      </a:pPr>
                      <a:r>
                        <a:rPr lang="en-US" sz="950" dirty="0" smtClean="0">
                          <a:solidFill>
                            <a:sysClr val="windowText" lastClr="000000"/>
                          </a:solidFill>
                          <a:effectLst/>
                        </a:rPr>
                        <a:t>______</a:t>
                      </a:r>
                      <a:r>
                        <a:rPr lang="en-US" sz="950" baseline="0" dirty="0" smtClean="0">
                          <a:solidFill>
                            <a:sysClr val="windowText" lastClr="000000"/>
                          </a:solidFill>
                          <a:effectLst/>
                        </a:rPr>
                        <a:t> </a:t>
                      </a:r>
                      <a:r>
                        <a:rPr lang="en-US" sz="950" dirty="0" smtClean="0">
                          <a:solidFill>
                            <a:sysClr val="windowText" lastClr="000000"/>
                          </a:solidFill>
                          <a:effectLst/>
                        </a:rPr>
                        <a:t>uses </a:t>
                      </a:r>
                      <a:r>
                        <a:rPr lang="en-US" sz="950" b="1" dirty="0">
                          <a:solidFill>
                            <a:sysClr val="windowText" lastClr="000000"/>
                          </a:solidFill>
                          <a:effectLst/>
                        </a:rPr>
                        <a:t>considerable relevant vocabulary, often accurately </a:t>
                      </a:r>
                    </a:p>
                    <a:p>
                      <a:pPr marL="0" marR="0">
                        <a:spcBef>
                          <a:spcPts val="0"/>
                        </a:spcBef>
                        <a:spcAft>
                          <a:spcPts val="0"/>
                        </a:spcAft>
                      </a:pPr>
                      <a:endParaRPr lang="en-US" sz="950" dirty="0" smtClean="0">
                        <a:solidFill>
                          <a:sysClr val="windowText" lastClr="000000"/>
                        </a:solidFill>
                        <a:effectLst/>
                      </a:endParaRPr>
                    </a:p>
                    <a:p>
                      <a:pPr marL="0" marR="0">
                        <a:spcBef>
                          <a:spcPts val="0"/>
                        </a:spcBef>
                        <a:spcAft>
                          <a:spcPts val="0"/>
                        </a:spcAft>
                      </a:pPr>
                      <a:r>
                        <a:rPr lang="en-US" sz="950" dirty="0" smtClean="0">
                          <a:solidFill>
                            <a:sysClr val="windowText" lastClr="000000"/>
                          </a:solidFill>
                          <a:effectLst/>
                        </a:rPr>
                        <a:t>______ </a:t>
                      </a:r>
                      <a:r>
                        <a:rPr lang="en-US" sz="950" dirty="0">
                          <a:solidFill>
                            <a:sysClr val="windowText" lastClr="000000"/>
                          </a:solidFill>
                          <a:effectLst/>
                        </a:rPr>
                        <a:t>demonstrates </a:t>
                      </a:r>
                      <a:r>
                        <a:rPr lang="en-US" sz="950" b="1" dirty="0">
                          <a:solidFill>
                            <a:sysClr val="windowText" lastClr="000000"/>
                          </a:solidFill>
                          <a:effectLst/>
                        </a:rPr>
                        <a:t>substantial knowledge and understanding </a:t>
                      </a:r>
                      <a:r>
                        <a:rPr lang="en-US" sz="950" dirty="0">
                          <a:solidFill>
                            <a:sysClr val="windowText" lastClr="000000"/>
                          </a:solidFill>
                          <a:effectLst/>
                        </a:rPr>
                        <a:t>of content and concepts through descriptions, explanations and examples. </a:t>
                      </a:r>
                    </a:p>
                  </a:txBody>
                  <a:tcPr marL="24011" marR="2401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a:spcBef>
                          <a:spcPts val="0"/>
                        </a:spcBef>
                        <a:spcAft>
                          <a:spcPts val="500"/>
                        </a:spcAft>
                      </a:pPr>
                      <a:r>
                        <a:rPr lang="en-US" sz="950" dirty="0">
                          <a:solidFill>
                            <a:sysClr val="windowText" lastClr="000000"/>
                          </a:solidFill>
                          <a:effectLst/>
                        </a:rPr>
                        <a:t>The student: </a:t>
                      </a:r>
                    </a:p>
                    <a:p>
                      <a:pPr marL="0" marR="0">
                        <a:spcBef>
                          <a:spcPts val="0"/>
                        </a:spcBef>
                        <a:spcAft>
                          <a:spcPts val="0"/>
                        </a:spcAft>
                      </a:pPr>
                      <a:r>
                        <a:rPr lang="en-US" sz="950" dirty="0" smtClean="0">
                          <a:solidFill>
                            <a:sysClr val="windowText" lastClr="000000"/>
                          </a:solidFill>
                          <a:effectLst/>
                        </a:rPr>
                        <a:t>_____</a:t>
                      </a:r>
                      <a:r>
                        <a:rPr lang="en-US" sz="950" baseline="0" dirty="0" smtClean="0">
                          <a:solidFill>
                            <a:sysClr val="windowText" lastClr="000000"/>
                          </a:solidFill>
                          <a:effectLst/>
                        </a:rPr>
                        <a:t> </a:t>
                      </a:r>
                      <a:r>
                        <a:rPr lang="en-US" sz="950" dirty="0" smtClean="0">
                          <a:solidFill>
                            <a:sysClr val="windowText" lastClr="000000"/>
                          </a:solidFill>
                          <a:effectLst/>
                        </a:rPr>
                        <a:t>communicates </a:t>
                      </a:r>
                      <a:r>
                        <a:rPr lang="en-US" sz="950" dirty="0">
                          <a:solidFill>
                            <a:sysClr val="windowText" lastClr="000000"/>
                          </a:solidFill>
                          <a:effectLst/>
                        </a:rPr>
                        <a:t>information and ideas in a way that is </a:t>
                      </a:r>
                      <a:r>
                        <a:rPr lang="en-US" sz="950" b="1" dirty="0">
                          <a:solidFill>
                            <a:sysClr val="windowText" lastClr="000000"/>
                          </a:solidFill>
                          <a:effectLst/>
                        </a:rPr>
                        <a:t>mostly clear </a:t>
                      </a:r>
                    </a:p>
                    <a:p>
                      <a:pPr marL="0" marR="0">
                        <a:spcBef>
                          <a:spcPts val="0"/>
                        </a:spcBef>
                        <a:spcAft>
                          <a:spcPts val="0"/>
                        </a:spcAft>
                      </a:pPr>
                      <a:endParaRPr lang="en-US" sz="950" dirty="0" smtClean="0">
                        <a:solidFill>
                          <a:sysClr val="windowText" lastClr="000000"/>
                        </a:solidFill>
                        <a:effectLst/>
                      </a:endParaRPr>
                    </a:p>
                    <a:p>
                      <a:pPr marL="0" marR="0">
                        <a:spcBef>
                          <a:spcPts val="0"/>
                        </a:spcBef>
                        <a:spcAft>
                          <a:spcPts val="0"/>
                        </a:spcAft>
                      </a:pPr>
                      <a:r>
                        <a:rPr lang="en-US" sz="950" dirty="0" smtClean="0">
                          <a:solidFill>
                            <a:sysClr val="windowText" lastClr="000000"/>
                          </a:solidFill>
                          <a:effectLst/>
                        </a:rPr>
                        <a:t>_____ </a:t>
                      </a:r>
                      <a:r>
                        <a:rPr lang="en-US" sz="950" b="1" dirty="0" smtClean="0">
                          <a:solidFill>
                            <a:sysClr val="windowText" lastClr="000000"/>
                          </a:solidFill>
                          <a:effectLst/>
                        </a:rPr>
                        <a:t>mostly </a:t>
                      </a:r>
                      <a:r>
                        <a:rPr lang="en-US" sz="950" b="1" dirty="0">
                          <a:solidFill>
                            <a:sysClr val="windowText" lastClr="000000"/>
                          </a:solidFill>
                          <a:effectLst/>
                        </a:rPr>
                        <a:t>organizes </a:t>
                      </a:r>
                      <a:r>
                        <a:rPr lang="en-US" sz="950" dirty="0">
                          <a:solidFill>
                            <a:sysClr val="windowText" lastClr="000000"/>
                          </a:solidFill>
                          <a:effectLst/>
                        </a:rPr>
                        <a:t>information and ideas </a:t>
                      </a:r>
                    </a:p>
                    <a:p>
                      <a:pPr marL="0" marR="0">
                        <a:spcBef>
                          <a:spcPts val="0"/>
                        </a:spcBef>
                        <a:spcAft>
                          <a:spcPts val="0"/>
                        </a:spcAft>
                      </a:pPr>
                      <a:r>
                        <a:rPr lang="en-US" sz="950" dirty="0" smtClean="0">
                          <a:solidFill>
                            <a:sysClr val="windowText" lastClr="000000"/>
                          </a:solidFill>
                          <a:effectLst/>
                        </a:rPr>
                        <a:t>_____ </a:t>
                      </a:r>
                      <a:r>
                        <a:rPr lang="en-US" sz="950" dirty="0">
                          <a:solidFill>
                            <a:sysClr val="windowText" lastClr="000000"/>
                          </a:solidFill>
                          <a:effectLst/>
                        </a:rPr>
                        <a:t>lists sources in a way that </a:t>
                      </a:r>
                      <a:r>
                        <a:rPr lang="en-US" sz="950" b="1" dirty="0" smtClean="0">
                          <a:solidFill>
                            <a:sysClr val="windowText" lastClr="000000"/>
                          </a:solidFill>
                          <a:effectLst/>
                        </a:rPr>
                        <a:t>often</a:t>
                      </a:r>
                      <a:r>
                        <a:rPr lang="en-US" sz="950" dirty="0" smtClean="0">
                          <a:solidFill>
                            <a:sysClr val="windowText" lastClr="000000"/>
                          </a:solidFill>
                          <a:effectLst/>
                        </a:rPr>
                        <a:t> </a:t>
                      </a:r>
                      <a:r>
                        <a:rPr lang="en-US" sz="950" dirty="0">
                          <a:solidFill>
                            <a:sysClr val="windowText" lastClr="000000"/>
                          </a:solidFill>
                          <a:effectLst/>
                        </a:rPr>
                        <a:t>follows the task instructions. </a:t>
                      </a:r>
                    </a:p>
                  </a:txBody>
                  <a:tcPr marL="24011" marR="2401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a:spcBef>
                          <a:spcPts val="0"/>
                        </a:spcBef>
                        <a:spcAft>
                          <a:spcPts val="800"/>
                        </a:spcAft>
                      </a:pPr>
                      <a:r>
                        <a:rPr lang="en-US" sz="950" dirty="0">
                          <a:solidFill>
                            <a:sysClr val="windowText" lastClr="000000"/>
                          </a:solidFill>
                          <a:effectLst/>
                        </a:rPr>
                        <a:t>The student: </a:t>
                      </a:r>
                    </a:p>
                    <a:p>
                      <a:pPr marL="0" marR="0">
                        <a:spcBef>
                          <a:spcPts val="0"/>
                        </a:spcBef>
                        <a:spcAft>
                          <a:spcPts val="0"/>
                        </a:spcAft>
                      </a:pPr>
                      <a:r>
                        <a:rPr lang="en-US" sz="950" dirty="0" smtClean="0">
                          <a:solidFill>
                            <a:sysClr val="windowText" lastClr="000000"/>
                          </a:solidFill>
                          <a:effectLst/>
                        </a:rPr>
                        <a:t>_____</a:t>
                      </a:r>
                      <a:r>
                        <a:rPr lang="en-US" sz="950" baseline="0" dirty="0" smtClean="0">
                          <a:solidFill>
                            <a:sysClr val="windowText" lastClr="000000"/>
                          </a:solidFill>
                          <a:effectLst/>
                        </a:rPr>
                        <a:t> </a:t>
                      </a:r>
                      <a:r>
                        <a:rPr lang="en-US" sz="950" b="1" dirty="0" smtClean="0">
                          <a:solidFill>
                            <a:sysClr val="windowText" lastClr="000000"/>
                          </a:solidFill>
                          <a:effectLst/>
                        </a:rPr>
                        <a:t>identifies</a:t>
                      </a:r>
                      <a:r>
                        <a:rPr lang="en-US" sz="950" dirty="0" smtClean="0">
                          <a:solidFill>
                            <a:sysClr val="windowText" lastClr="000000"/>
                          </a:solidFill>
                          <a:effectLst/>
                        </a:rPr>
                        <a:t> </a:t>
                      </a:r>
                      <a:r>
                        <a:rPr lang="en-US" sz="950" dirty="0">
                          <a:solidFill>
                            <a:sysClr val="windowText" lastClr="000000"/>
                          </a:solidFill>
                          <a:effectLst/>
                        </a:rPr>
                        <a:t>the main points of ideas, events, visual representation or arguments </a:t>
                      </a:r>
                    </a:p>
                    <a:p>
                      <a:pPr marL="0" marR="0">
                        <a:spcBef>
                          <a:spcPts val="0"/>
                        </a:spcBef>
                        <a:spcAft>
                          <a:spcPts val="0"/>
                        </a:spcAft>
                      </a:pPr>
                      <a:endParaRPr lang="en-US" sz="950" dirty="0" smtClean="0">
                        <a:solidFill>
                          <a:sysClr val="windowText" lastClr="000000"/>
                        </a:solidFill>
                        <a:effectLst/>
                      </a:endParaRPr>
                    </a:p>
                    <a:p>
                      <a:pPr marL="0" marR="0">
                        <a:spcBef>
                          <a:spcPts val="0"/>
                        </a:spcBef>
                        <a:spcAft>
                          <a:spcPts val="0"/>
                        </a:spcAft>
                      </a:pPr>
                      <a:r>
                        <a:rPr lang="en-US" sz="950" dirty="0" smtClean="0">
                          <a:solidFill>
                            <a:sysClr val="windowText" lastClr="000000"/>
                          </a:solidFill>
                          <a:effectLst/>
                        </a:rPr>
                        <a:t>_____ </a:t>
                      </a:r>
                      <a:r>
                        <a:rPr lang="en-US" sz="950" b="1" dirty="0">
                          <a:solidFill>
                            <a:sysClr val="windowText" lastClr="000000"/>
                          </a:solidFill>
                          <a:effectLst/>
                        </a:rPr>
                        <a:t>gives sufficient justification </a:t>
                      </a:r>
                      <a:r>
                        <a:rPr lang="en-US" sz="950" dirty="0">
                          <a:solidFill>
                            <a:sysClr val="windowText" lastClr="000000"/>
                          </a:solidFill>
                          <a:effectLst/>
                        </a:rPr>
                        <a:t>of opinions using information </a:t>
                      </a:r>
                    </a:p>
                    <a:p>
                      <a:pPr marL="0" marR="0">
                        <a:spcBef>
                          <a:spcPts val="0"/>
                        </a:spcBef>
                        <a:spcAft>
                          <a:spcPts val="0"/>
                        </a:spcAft>
                      </a:pPr>
                      <a:endParaRPr lang="en-US" sz="950" dirty="0" smtClean="0">
                        <a:solidFill>
                          <a:sysClr val="windowText" lastClr="000000"/>
                        </a:solidFill>
                        <a:effectLst/>
                      </a:endParaRPr>
                    </a:p>
                    <a:p>
                      <a:pPr marL="0" marR="0">
                        <a:spcBef>
                          <a:spcPts val="0"/>
                        </a:spcBef>
                        <a:spcAft>
                          <a:spcPts val="0"/>
                        </a:spcAft>
                      </a:pPr>
                      <a:r>
                        <a:rPr lang="en-US" sz="950" dirty="0" smtClean="0">
                          <a:solidFill>
                            <a:sysClr val="windowText" lastClr="000000"/>
                          </a:solidFill>
                          <a:effectLst/>
                        </a:rPr>
                        <a:t>_____</a:t>
                      </a:r>
                      <a:r>
                        <a:rPr lang="en-US" sz="950" baseline="0" dirty="0" smtClean="0">
                          <a:solidFill>
                            <a:sysClr val="windowText" lastClr="000000"/>
                          </a:solidFill>
                          <a:effectLst/>
                        </a:rPr>
                        <a:t> </a:t>
                      </a:r>
                      <a:r>
                        <a:rPr lang="en-US" sz="950" b="1" dirty="0" smtClean="0">
                          <a:solidFill>
                            <a:sysClr val="windowText" lastClr="000000"/>
                          </a:solidFill>
                          <a:effectLst/>
                        </a:rPr>
                        <a:t>identifies </a:t>
                      </a:r>
                      <a:r>
                        <a:rPr lang="en-US" sz="950" b="1" dirty="0">
                          <a:solidFill>
                            <a:sysClr val="windowText" lastClr="000000"/>
                          </a:solidFill>
                          <a:effectLst/>
                        </a:rPr>
                        <a:t>the origin and purpose of a range </a:t>
                      </a:r>
                      <a:r>
                        <a:rPr lang="en-US" sz="950" dirty="0">
                          <a:solidFill>
                            <a:sysClr val="windowText" lastClr="000000"/>
                          </a:solidFill>
                          <a:effectLst/>
                        </a:rPr>
                        <a:t>of sources/data </a:t>
                      </a:r>
                      <a:endParaRPr lang="en-US" sz="950" dirty="0" smtClean="0">
                        <a:solidFill>
                          <a:sysClr val="windowText" lastClr="000000"/>
                        </a:solidFill>
                        <a:effectLst/>
                      </a:endParaRPr>
                    </a:p>
                    <a:p>
                      <a:pPr marL="0" marR="0">
                        <a:spcBef>
                          <a:spcPts val="0"/>
                        </a:spcBef>
                        <a:spcAft>
                          <a:spcPts val="0"/>
                        </a:spcAft>
                      </a:pPr>
                      <a:endParaRPr lang="en-US" sz="950" dirty="0" smtClean="0">
                        <a:solidFill>
                          <a:sysClr val="windowText" lastClr="000000"/>
                        </a:solidFill>
                        <a:effectLst/>
                      </a:endParaRPr>
                    </a:p>
                    <a:p>
                      <a:pPr marL="0" marR="0">
                        <a:spcBef>
                          <a:spcPts val="0"/>
                        </a:spcBef>
                        <a:spcAft>
                          <a:spcPts val="0"/>
                        </a:spcAft>
                      </a:pPr>
                      <a:r>
                        <a:rPr lang="en-US" sz="950" dirty="0" smtClean="0">
                          <a:solidFill>
                            <a:sysClr val="windowText" lastClr="000000"/>
                          </a:solidFill>
                          <a:effectLst/>
                        </a:rPr>
                        <a:t>_____</a:t>
                      </a:r>
                      <a:r>
                        <a:rPr lang="en-US" sz="950" baseline="0" dirty="0" smtClean="0">
                          <a:solidFill>
                            <a:sysClr val="windowText" lastClr="000000"/>
                          </a:solidFill>
                          <a:effectLst/>
                        </a:rPr>
                        <a:t> </a:t>
                      </a:r>
                      <a:r>
                        <a:rPr lang="en-US" sz="950" dirty="0" smtClean="0">
                          <a:solidFill>
                            <a:sysClr val="windowText" lastClr="000000"/>
                          </a:solidFill>
                          <a:effectLst/>
                        </a:rPr>
                        <a:t> </a:t>
                      </a:r>
                      <a:r>
                        <a:rPr lang="en-US" sz="950" b="1" dirty="0">
                          <a:solidFill>
                            <a:sysClr val="windowText" lastClr="000000"/>
                          </a:solidFill>
                          <a:effectLst/>
                        </a:rPr>
                        <a:t>identifies </a:t>
                      </a:r>
                      <a:r>
                        <a:rPr lang="en-US" sz="950" dirty="0">
                          <a:solidFill>
                            <a:sysClr val="windowText" lastClr="000000"/>
                          </a:solidFill>
                          <a:effectLst/>
                        </a:rPr>
                        <a:t>different views and </a:t>
                      </a:r>
                      <a:r>
                        <a:rPr lang="en-US" sz="950" b="1" dirty="0">
                          <a:solidFill>
                            <a:sysClr val="windowText" lastClr="000000"/>
                          </a:solidFill>
                          <a:effectLst/>
                        </a:rPr>
                        <a:t>most o</a:t>
                      </a:r>
                      <a:r>
                        <a:rPr lang="en-US" sz="950" dirty="0">
                          <a:solidFill>
                            <a:sysClr val="windowText" lastClr="000000"/>
                          </a:solidFill>
                          <a:effectLst/>
                        </a:rPr>
                        <a:t>f their implications. </a:t>
                      </a:r>
                      <a:endParaRPr lang="en-US" sz="950" dirty="0" smtClean="0">
                        <a:solidFill>
                          <a:sysClr val="windowText" lastClr="000000"/>
                        </a:solidFill>
                        <a:effectLst/>
                      </a:endParaRPr>
                    </a:p>
                    <a:p>
                      <a:pPr marL="0" marR="0">
                        <a:spcBef>
                          <a:spcPts val="0"/>
                        </a:spcBef>
                        <a:spcAft>
                          <a:spcPts val="0"/>
                        </a:spcAft>
                      </a:pPr>
                      <a:endParaRPr lang="en-US" sz="500" dirty="0">
                        <a:solidFill>
                          <a:sysClr val="windowText" lastClr="000000"/>
                        </a:solidFill>
                        <a:effectLst/>
                      </a:endParaRPr>
                    </a:p>
                  </a:txBody>
                  <a:tcPr marL="24011" marR="2401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1517453">
                <a:tc>
                  <a:txBody>
                    <a:bodyPr/>
                    <a:lstStyle/>
                    <a:p>
                      <a:pPr marL="0" marR="0">
                        <a:lnSpc>
                          <a:spcPct val="115000"/>
                        </a:lnSpc>
                        <a:spcBef>
                          <a:spcPts val="1200"/>
                        </a:spcBef>
                        <a:spcAft>
                          <a:spcPts val="0"/>
                        </a:spcAft>
                      </a:pPr>
                      <a:r>
                        <a:rPr lang="en-US" sz="1000" dirty="0" smtClean="0">
                          <a:solidFill>
                            <a:sysClr val="windowText" lastClr="000000"/>
                          </a:solidFill>
                          <a:effectLst/>
                        </a:rPr>
                        <a:t>3-4</a:t>
                      </a:r>
                      <a:endParaRPr lang="en-US" sz="1000" dirty="0">
                        <a:solidFill>
                          <a:sysClr val="windowText" lastClr="000000"/>
                        </a:solidFill>
                        <a:effectLst/>
                      </a:endParaRPr>
                    </a:p>
                    <a:p>
                      <a:pPr marL="0" marR="0">
                        <a:lnSpc>
                          <a:spcPct val="115000"/>
                        </a:lnSpc>
                        <a:spcBef>
                          <a:spcPts val="1200"/>
                        </a:spcBef>
                        <a:spcAft>
                          <a:spcPts val="0"/>
                        </a:spcAft>
                      </a:pPr>
                      <a:r>
                        <a:rPr lang="en-US" sz="800" dirty="0" smtClean="0">
                          <a:solidFill>
                            <a:sysClr val="windowText" lastClr="000000"/>
                          </a:solidFill>
                          <a:effectLst/>
                        </a:rPr>
                        <a:t>Sometimes </a:t>
                      </a:r>
                      <a:r>
                        <a:rPr lang="en-US" sz="800" dirty="0">
                          <a:solidFill>
                            <a:sysClr val="windowText" lastClr="000000"/>
                          </a:solidFill>
                          <a:effectLst/>
                        </a:rPr>
                        <a:t>meets </a:t>
                      </a:r>
                      <a:r>
                        <a:rPr lang="en-US" sz="800" dirty="0" smtClean="0">
                          <a:solidFill>
                            <a:sysClr val="windowText" lastClr="000000"/>
                          </a:solidFill>
                          <a:effectLst/>
                        </a:rPr>
                        <a:t>expectations</a:t>
                      </a:r>
                    </a:p>
                    <a:p>
                      <a:pPr marL="0" marR="0">
                        <a:lnSpc>
                          <a:spcPct val="115000"/>
                        </a:lnSpc>
                        <a:spcBef>
                          <a:spcPts val="1200"/>
                        </a:spcBef>
                        <a:spcAft>
                          <a:spcPts val="0"/>
                        </a:spcAft>
                      </a:pPr>
                      <a:r>
                        <a:rPr lang="en-US" sz="800" baseline="0" dirty="0" smtClean="0">
                          <a:solidFill>
                            <a:sysClr val="windowText" lastClr="000000"/>
                          </a:solidFill>
                          <a:effectLst/>
                          <a:latin typeface="Calibri" panose="020F0502020204030204" pitchFamily="34" charset="0"/>
                          <a:ea typeface="Calibri" panose="020F0502020204030204" pitchFamily="34" charset="0"/>
                          <a:cs typeface="Times New Roman" panose="02020603050405020304" pitchFamily="18" charset="0"/>
                        </a:rPr>
                        <a:t>(D+ to C+ range)</a:t>
                      </a:r>
                      <a:endParaRPr lang="en-US" sz="800" dirty="0">
                        <a:solidFill>
                          <a:sysClr val="windowText" lastClr="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24011" marR="2401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a:spcBef>
                          <a:spcPts val="0"/>
                        </a:spcBef>
                        <a:spcAft>
                          <a:spcPts val="500"/>
                        </a:spcAft>
                      </a:pPr>
                      <a:r>
                        <a:rPr lang="en-US" sz="950" dirty="0">
                          <a:solidFill>
                            <a:sysClr val="windowText" lastClr="000000"/>
                          </a:solidFill>
                          <a:effectLst/>
                        </a:rPr>
                        <a:t>The student: </a:t>
                      </a:r>
                    </a:p>
                    <a:p>
                      <a:pPr marL="0" marR="0">
                        <a:spcBef>
                          <a:spcPts val="0"/>
                        </a:spcBef>
                        <a:spcAft>
                          <a:spcPts val="0"/>
                        </a:spcAft>
                      </a:pPr>
                      <a:r>
                        <a:rPr lang="en-US" sz="950" dirty="0" smtClean="0">
                          <a:solidFill>
                            <a:sysClr val="windowText" lastClr="000000"/>
                          </a:solidFill>
                          <a:effectLst/>
                        </a:rPr>
                        <a:t>_____ </a:t>
                      </a:r>
                      <a:r>
                        <a:rPr lang="en-US" sz="950" dirty="0">
                          <a:solidFill>
                            <a:sysClr val="windowText" lastClr="000000"/>
                          </a:solidFill>
                          <a:effectLst/>
                        </a:rPr>
                        <a:t>uses </a:t>
                      </a:r>
                      <a:r>
                        <a:rPr lang="en-US" sz="950" b="1" dirty="0">
                          <a:solidFill>
                            <a:sysClr val="windowText" lastClr="000000"/>
                          </a:solidFill>
                          <a:effectLst/>
                        </a:rPr>
                        <a:t>some vocabulary </a:t>
                      </a:r>
                      <a:endParaRPr lang="en-US" sz="950" b="1" dirty="0" smtClean="0">
                        <a:solidFill>
                          <a:sysClr val="windowText" lastClr="000000"/>
                        </a:solidFill>
                        <a:effectLst/>
                      </a:endParaRPr>
                    </a:p>
                    <a:p>
                      <a:pPr marL="0" marR="0">
                        <a:spcBef>
                          <a:spcPts val="0"/>
                        </a:spcBef>
                        <a:spcAft>
                          <a:spcPts val="0"/>
                        </a:spcAft>
                      </a:pPr>
                      <a:endParaRPr lang="en-US" sz="950" b="1" dirty="0" smtClean="0">
                        <a:solidFill>
                          <a:sysClr val="windowText" lastClr="000000"/>
                        </a:solidFill>
                        <a:effectLst/>
                      </a:endParaRPr>
                    </a:p>
                    <a:p>
                      <a:pPr marL="0" marR="0">
                        <a:spcBef>
                          <a:spcPts val="0"/>
                        </a:spcBef>
                        <a:spcAft>
                          <a:spcPts val="0"/>
                        </a:spcAft>
                      </a:pPr>
                      <a:r>
                        <a:rPr lang="en-US" sz="950" b="1" dirty="0" smtClean="0">
                          <a:solidFill>
                            <a:sysClr val="windowText" lastClr="000000"/>
                          </a:solidFill>
                          <a:effectLst/>
                        </a:rPr>
                        <a:t>_____</a:t>
                      </a:r>
                      <a:r>
                        <a:rPr lang="en-US" sz="950" b="1" baseline="0" dirty="0" smtClean="0">
                          <a:solidFill>
                            <a:sysClr val="windowText" lastClr="000000"/>
                          </a:solidFill>
                          <a:effectLst/>
                        </a:rPr>
                        <a:t> d</a:t>
                      </a:r>
                      <a:r>
                        <a:rPr lang="en-US" sz="950" dirty="0" smtClean="0">
                          <a:solidFill>
                            <a:sysClr val="windowText" lastClr="000000"/>
                          </a:solidFill>
                          <a:effectLst/>
                        </a:rPr>
                        <a:t>emonstrates </a:t>
                      </a:r>
                      <a:r>
                        <a:rPr lang="en-US" sz="950" b="1" dirty="0">
                          <a:solidFill>
                            <a:sysClr val="windowText" lastClr="000000"/>
                          </a:solidFill>
                          <a:effectLst/>
                        </a:rPr>
                        <a:t>satisfactory knowledge and understanding </a:t>
                      </a:r>
                      <a:r>
                        <a:rPr lang="en-US" sz="950" dirty="0">
                          <a:solidFill>
                            <a:sysClr val="windowText" lastClr="000000"/>
                          </a:solidFill>
                          <a:effectLst/>
                        </a:rPr>
                        <a:t>of content and concepts through simple descriptions, explanations and/or examples. </a:t>
                      </a:r>
                    </a:p>
                    <a:p>
                      <a:pPr marL="0" marR="0">
                        <a:lnSpc>
                          <a:spcPct val="150000"/>
                        </a:lnSpc>
                        <a:spcBef>
                          <a:spcPts val="1200"/>
                        </a:spcBef>
                        <a:spcAft>
                          <a:spcPts val="0"/>
                        </a:spcAft>
                      </a:pPr>
                      <a:r>
                        <a:rPr lang="en-US" sz="950" dirty="0">
                          <a:solidFill>
                            <a:sysClr val="windowText" lastClr="000000"/>
                          </a:solidFill>
                          <a:effectLst/>
                        </a:rPr>
                        <a:t> </a:t>
                      </a:r>
                      <a:endParaRPr lang="en-US" sz="950" dirty="0">
                        <a:solidFill>
                          <a:sysClr val="windowText" lastClr="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24011" marR="2401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a:spcBef>
                          <a:spcPts val="0"/>
                        </a:spcBef>
                        <a:spcAft>
                          <a:spcPts val="0"/>
                        </a:spcAft>
                      </a:pPr>
                      <a:r>
                        <a:rPr lang="en-US" sz="950" dirty="0">
                          <a:solidFill>
                            <a:sysClr val="windowText" lastClr="000000"/>
                          </a:solidFill>
                          <a:effectLst/>
                        </a:rPr>
                        <a:t> </a:t>
                      </a:r>
                      <a:r>
                        <a:rPr lang="en-US" sz="950" dirty="0" smtClean="0">
                          <a:solidFill>
                            <a:sysClr val="windowText" lastClr="000000"/>
                          </a:solidFill>
                          <a:effectLst/>
                        </a:rPr>
                        <a:t>The </a:t>
                      </a:r>
                      <a:r>
                        <a:rPr lang="en-US" sz="950" dirty="0">
                          <a:solidFill>
                            <a:sysClr val="windowText" lastClr="000000"/>
                          </a:solidFill>
                          <a:effectLst/>
                        </a:rPr>
                        <a:t>student: </a:t>
                      </a:r>
                    </a:p>
                    <a:p>
                      <a:pPr marL="0" marR="0">
                        <a:spcBef>
                          <a:spcPts val="0"/>
                        </a:spcBef>
                        <a:spcAft>
                          <a:spcPts val="0"/>
                        </a:spcAft>
                      </a:pPr>
                      <a:endParaRPr lang="en-US" sz="950" dirty="0" smtClean="0">
                        <a:solidFill>
                          <a:sysClr val="windowText" lastClr="000000"/>
                        </a:solidFill>
                        <a:effectLst/>
                      </a:endParaRPr>
                    </a:p>
                    <a:p>
                      <a:pPr marL="0" marR="0">
                        <a:spcBef>
                          <a:spcPts val="0"/>
                        </a:spcBef>
                        <a:spcAft>
                          <a:spcPts val="0"/>
                        </a:spcAft>
                      </a:pPr>
                      <a:r>
                        <a:rPr lang="en-US" sz="950" dirty="0" smtClean="0">
                          <a:solidFill>
                            <a:sysClr val="windowText" lastClr="000000"/>
                          </a:solidFill>
                          <a:effectLst/>
                        </a:rPr>
                        <a:t>_____</a:t>
                      </a:r>
                      <a:r>
                        <a:rPr lang="en-US" sz="950" baseline="0" dirty="0" smtClean="0">
                          <a:solidFill>
                            <a:sysClr val="windowText" lastClr="000000"/>
                          </a:solidFill>
                          <a:effectLst/>
                        </a:rPr>
                        <a:t> </a:t>
                      </a:r>
                      <a:r>
                        <a:rPr lang="en-US" sz="950" dirty="0" smtClean="0">
                          <a:solidFill>
                            <a:sysClr val="windowText" lastClr="000000"/>
                          </a:solidFill>
                          <a:effectLst/>
                        </a:rPr>
                        <a:t>communicates </a:t>
                      </a:r>
                      <a:r>
                        <a:rPr lang="en-US" sz="950" dirty="0">
                          <a:solidFill>
                            <a:sysClr val="windowText" lastClr="000000"/>
                          </a:solidFill>
                          <a:effectLst/>
                        </a:rPr>
                        <a:t>information and ideas in a way that is </a:t>
                      </a:r>
                      <a:r>
                        <a:rPr lang="en-US" sz="950" b="1" dirty="0">
                          <a:solidFill>
                            <a:sysClr val="windowText" lastClr="000000"/>
                          </a:solidFill>
                          <a:effectLst/>
                        </a:rPr>
                        <a:t>somewhat clear </a:t>
                      </a:r>
                    </a:p>
                    <a:p>
                      <a:pPr marL="0" marR="0">
                        <a:spcBef>
                          <a:spcPts val="0"/>
                        </a:spcBef>
                        <a:spcAft>
                          <a:spcPts val="0"/>
                        </a:spcAft>
                      </a:pPr>
                      <a:endParaRPr lang="en-US" sz="950" dirty="0" smtClean="0">
                        <a:solidFill>
                          <a:sysClr val="windowText" lastClr="000000"/>
                        </a:solidFill>
                        <a:effectLst/>
                      </a:endParaRPr>
                    </a:p>
                    <a:p>
                      <a:pPr marL="0" marR="0">
                        <a:spcBef>
                          <a:spcPts val="0"/>
                        </a:spcBef>
                        <a:spcAft>
                          <a:spcPts val="0"/>
                        </a:spcAft>
                      </a:pPr>
                      <a:r>
                        <a:rPr lang="en-US" sz="950" dirty="0" smtClean="0">
                          <a:solidFill>
                            <a:sysClr val="windowText" lastClr="000000"/>
                          </a:solidFill>
                          <a:effectLst/>
                        </a:rPr>
                        <a:t>______ </a:t>
                      </a:r>
                      <a:r>
                        <a:rPr lang="en-US" sz="950" b="1" dirty="0" smtClean="0">
                          <a:solidFill>
                            <a:sysClr val="windowText" lastClr="000000"/>
                          </a:solidFill>
                          <a:effectLst/>
                        </a:rPr>
                        <a:t>somewhat </a:t>
                      </a:r>
                      <a:r>
                        <a:rPr lang="en-US" sz="950" b="1" dirty="0">
                          <a:solidFill>
                            <a:sysClr val="windowText" lastClr="000000"/>
                          </a:solidFill>
                          <a:effectLst/>
                        </a:rPr>
                        <a:t>organizes </a:t>
                      </a:r>
                      <a:r>
                        <a:rPr lang="en-US" sz="950" dirty="0">
                          <a:solidFill>
                            <a:sysClr val="windowText" lastClr="000000"/>
                          </a:solidFill>
                          <a:effectLst/>
                        </a:rPr>
                        <a:t>information and ideas </a:t>
                      </a:r>
                      <a:endParaRPr lang="en-US" sz="950" dirty="0" smtClean="0">
                        <a:solidFill>
                          <a:sysClr val="windowText" lastClr="000000"/>
                        </a:solidFill>
                        <a:effectLst/>
                      </a:endParaRPr>
                    </a:p>
                    <a:p>
                      <a:pPr marL="0" marR="0">
                        <a:spcBef>
                          <a:spcPts val="0"/>
                        </a:spcBef>
                        <a:spcAft>
                          <a:spcPts val="0"/>
                        </a:spcAft>
                      </a:pPr>
                      <a:endParaRPr lang="en-US" sz="950" dirty="0">
                        <a:solidFill>
                          <a:sysClr val="windowText" lastClr="000000"/>
                        </a:solidFill>
                        <a:effectLst/>
                      </a:endParaRPr>
                    </a:p>
                    <a:p>
                      <a:pPr marL="0" marR="0">
                        <a:spcBef>
                          <a:spcPts val="0"/>
                        </a:spcBef>
                        <a:spcAft>
                          <a:spcPts val="0"/>
                        </a:spcAft>
                      </a:pPr>
                      <a:r>
                        <a:rPr lang="en-US" sz="950" dirty="0" smtClean="0">
                          <a:solidFill>
                            <a:sysClr val="windowText" lastClr="000000"/>
                          </a:solidFill>
                          <a:effectLst/>
                        </a:rPr>
                        <a:t>_____</a:t>
                      </a:r>
                      <a:r>
                        <a:rPr lang="en-US" sz="950" baseline="0" dirty="0" smtClean="0">
                          <a:solidFill>
                            <a:sysClr val="windowText" lastClr="000000"/>
                          </a:solidFill>
                          <a:effectLst/>
                        </a:rPr>
                        <a:t> </a:t>
                      </a:r>
                      <a:r>
                        <a:rPr lang="en-US" sz="950" dirty="0" smtClean="0">
                          <a:solidFill>
                            <a:sysClr val="windowText" lastClr="000000"/>
                          </a:solidFill>
                          <a:effectLst/>
                        </a:rPr>
                        <a:t>lists </a:t>
                      </a:r>
                      <a:r>
                        <a:rPr lang="en-US" sz="950" dirty="0">
                          <a:solidFill>
                            <a:sysClr val="windowText" lastClr="000000"/>
                          </a:solidFill>
                          <a:effectLst/>
                        </a:rPr>
                        <a:t>sources in a way that </a:t>
                      </a:r>
                      <a:r>
                        <a:rPr lang="en-US" sz="950" b="1" dirty="0">
                          <a:solidFill>
                            <a:sysClr val="windowText" lastClr="000000"/>
                          </a:solidFill>
                          <a:effectLst/>
                        </a:rPr>
                        <a:t>sometimes follows </a:t>
                      </a:r>
                      <a:r>
                        <a:rPr lang="en-US" sz="950" dirty="0">
                          <a:solidFill>
                            <a:sysClr val="windowText" lastClr="000000"/>
                          </a:solidFill>
                          <a:effectLst/>
                        </a:rPr>
                        <a:t>the task instructions. </a:t>
                      </a:r>
                    </a:p>
                  </a:txBody>
                  <a:tcPr marL="24011" marR="2401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a:spcBef>
                          <a:spcPts val="0"/>
                        </a:spcBef>
                        <a:spcAft>
                          <a:spcPts val="800"/>
                        </a:spcAft>
                      </a:pPr>
                      <a:r>
                        <a:rPr lang="en-US" sz="950" dirty="0">
                          <a:solidFill>
                            <a:sysClr val="windowText" lastClr="000000"/>
                          </a:solidFill>
                          <a:effectLst/>
                        </a:rPr>
                        <a:t>The student: </a:t>
                      </a:r>
                    </a:p>
                    <a:p>
                      <a:pPr marL="0" marR="0">
                        <a:spcBef>
                          <a:spcPts val="0"/>
                        </a:spcBef>
                        <a:spcAft>
                          <a:spcPts val="0"/>
                        </a:spcAft>
                      </a:pPr>
                      <a:r>
                        <a:rPr lang="en-US" sz="950" dirty="0" smtClean="0">
                          <a:solidFill>
                            <a:sysClr val="windowText" lastClr="000000"/>
                          </a:solidFill>
                          <a:effectLst/>
                        </a:rPr>
                        <a:t>_____</a:t>
                      </a:r>
                      <a:r>
                        <a:rPr lang="en-US" sz="950" baseline="0" dirty="0" smtClean="0">
                          <a:solidFill>
                            <a:sysClr val="windowText" lastClr="000000"/>
                          </a:solidFill>
                          <a:effectLst/>
                        </a:rPr>
                        <a:t> </a:t>
                      </a:r>
                      <a:r>
                        <a:rPr lang="en-US" sz="950" dirty="0" smtClean="0">
                          <a:solidFill>
                            <a:sysClr val="windowText" lastClr="000000"/>
                          </a:solidFill>
                          <a:effectLst/>
                        </a:rPr>
                        <a:t>identifies </a:t>
                      </a:r>
                      <a:r>
                        <a:rPr lang="en-US" sz="950" b="1" dirty="0">
                          <a:solidFill>
                            <a:sysClr val="windowText" lastClr="000000"/>
                          </a:solidFill>
                          <a:effectLst/>
                        </a:rPr>
                        <a:t>some main points </a:t>
                      </a:r>
                      <a:r>
                        <a:rPr lang="en-US" sz="950" dirty="0">
                          <a:solidFill>
                            <a:sysClr val="windowText" lastClr="000000"/>
                          </a:solidFill>
                          <a:effectLst/>
                        </a:rPr>
                        <a:t>of ideas, events, visual representation or arguments </a:t>
                      </a:r>
                    </a:p>
                    <a:p>
                      <a:pPr marL="0" marR="0">
                        <a:spcBef>
                          <a:spcPts val="0"/>
                        </a:spcBef>
                        <a:spcAft>
                          <a:spcPts val="0"/>
                        </a:spcAft>
                      </a:pPr>
                      <a:endParaRPr lang="en-US" sz="950" dirty="0" smtClean="0">
                        <a:solidFill>
                          <a:sysClr val="windowText" lastClr="000000"/>
                        </a:solidFill>
                        <a:effectLst/>
                      </a:endParaRPr>
                    </a:p>
                    <a:p>
                      <a:pPr marL="0" marR="0">
                        <a:spcBef>
                          <a:spcPts val="0"/>
                        </a:spcBef>
                        <a:spcAft>
                          <a:spcPts val="0"/>
                        </a:spcAft>
                      </a:pPr>
                      <a:r>
                        <a:rPr lang="en-US" sz="950" dirty="0" smtClean="0">
                          <a:solidFill>
                            <a:sysClr val="windowText" lastClr="000000"/>
                          </a:solidFill>
                          <a:effectLst/>
                        </a:rPr>
                        <a:t>_____ </a:t>
                      </a:r>
                      <a:r>
                        <a:rPr lang="en-US" sz="950" dirty="0">
                          <a:solidFill>
                            <a:sysClr val="windowText" lastClr="000000"/>
                          </a:solidFill>
                          <a:effectLst/>
                        </a:rPr>
                        <a:t>justifies opinions with </a:t>
                      </a:r>
                      <a:r>
                        <a:rPr lang="en-US" sz="950" b="1" dirty="0">
                          <a:solidFill>
                            <a:sysClr val="windowText" lastClr="000000"/>
                          </a:solidFill>
                          <a:effectLst/>
                        </a:rPr>
                        <a:t>some information </a:t>
                      </a:r>
                    </a:p>
                    <a:p>
                      <a:pPr marL="0" marR="0">
                        <a:spcBef>
                          <a:spcPts val="0"/>
                        </a:spcBef>
                        <a:spcAft>
                          <a:spcPts val="0"/>
                        </a:spcAft>
                      </a:pPr>
                      <a:endParaRPr lang="en-US" sz="950" dirty="0" smtClean="0">
                        <a:solidFill>
                          <a:sysClr val="windowText" lastClr="000000"/>
                        </a:solidFill>
                        <a:effectLst/>
                      </a:endParaRPr>
                    </a:p>
                    <a:p>
                      <a:pPr marL="0" marR="0">
                        <a:spcBef>
                          <a:spcPts val="0"/>
                        </a:spcBef>
                        <a:spcAft>
                          <a:spcPts val="0"/>
                        </a:spcAft>
                      </a:pPr>
                      <a:r>
                        <a:rPr lang="en-US" sz="950" dirty="0" smtClean="0">
                          <a:solidFill>
                            <a:sysClr val="windowText" lastClr="000000"/>
                          </a:solidFill>
                          <a:effectLst/>
                        </a:rPr>
                        <a:t>______ </a:t>
                      </a:r>
                      <a:r>
                        <a:rPr lang="en-US" sz="950" dirty="0">
                          <a:solidFill>
                            <a:sysClr val="windowText" lastClr="000000"/>
                          </a:solidFill>
                          <a:effectLst/>
                        </a:rPr>
                        <a:t>identifies the origin and purpose of sources/data </a:t>
                      </a:r>
                    </a:p>
                    <a:p>
                      <a:pPr marL="0" marR="0">
                        <a:spcBef>
                          <a:spcPts val="0"/>
                        </a:spcBef>
                        <a:spcAft>
                          <a:spcPts val="0"/>
                        </a:spcAft>
                      </a:pPr>
                      <a:endParaRPr lang="en-US" sz="950" dirty="0" smtClean="0">
                        <a:solidFill>
                          <a:sysClr val="windowText" lastClr="000000"/>
                        </a:solidFill>
                        <a:effectLst/>
                      </a:endParaRPr>
                    </a:p>
                    <a:p>
                      <a:pPr marL="0" marR="0">
                        <a:spcBef>
                          <a:spcPts val="0"/>
                        </a:spcBef>
                        <a:spcAft>
                          <a:spcPts val="0"/>
                        </a:spcAft>
                      </a:pPr>
                      <a:r>
                        <a:rPr lang="en-US" sz="950" dirty="0" smtClean="0">
                          <a:solidFill>
                            <a:sysClr val="windowText" lastClr="000000"/>
                          </a:solidFill>
                          <a:effectLst/>
                        </a:rPr>
                        <a:t>_____</a:t>
                      </a:r>
                      <a:r>
                        <a:rPr lang="en-US" sz="950" baseline="0" dirty="0" smtClean="0">
                          <a:solidFill>
                            <a:sysClr val="windowText" lastClr="000000"/>
                          </a:solidFill>
                          <a:effectLst/>
                        </a:rPr>
                        <a:t> </a:t>
                      </a:r>
                      <a:r>
                        <a:rPr lang="en-US" sz="950" dirty="0" smtClean="0">
                          <a:solidFill>
                            <a:sysClr val="windowText" lastClr="000000"/>
                          </a:solidFill>
                          <a:effectLst/>
                        </a:rPr>
                        <a:t> </a:t>
                      </a:r>
                      <a:r>
                        <a:rPr lang="en-US" sz="950" dirty="0">
                          <a:solidFill>
                            <a:sysClr val="windowText" lastClr="000000"/>
                          </a:solidFill>
                          <a:effectLst/>
                        </a:rPr>
                        <a:t>identifies </a:t>
                      </a:r>
                      <a:r>
                        <a:rPr lang="en-US" sz="950" b="1" dirty="0">
                          <a:solidFill>
                            <a:sysClr val="windowText" lastClr="000000"/>
                          </a:solidFill>
                          <a:effectLst/>
                        </a:rPr>
                        <a:t>some </a:t>
                      </a:r>
                      <a:r>
                        <a:rPr lang="en-US" sz="950" dirty="0">
                          <a:solidFill>
                            <a:sysClr val="windowText" lastClr="000000"/>
                          </a:solidFill>
                          <a:effectLst/>
                        </a:rPr>
                        <a:t>different views and </a:t>
                      </a:r>
                      <a:r>
                        <a:rPr lang="en-US" sz="950" b="1" dirty="0">
                          <a:solidFill>
                            <a:sysClr val="windowText" lastClr="000000"/>
                          </a:solidFill>
                          <a:effectLst/>
                        </a:rPr>
                        <a:t>suggests some </a:t>
                      </a:r>
                      <a:r>
                        <a:rPr lang="en-US" sz="950" dirty="0">
                          <a:solidFill>
                            <a:sysClr val="windowText" lastClr="000000"/>
                          </a:solidFill>
                          <a:effectLst/>
                        </a:rPr>
                        <a:t>of their implications. </a:t>
                      </a:r>
                    </a:p>
                  </a:txBody>
                  <a:tcPr marL="24011" marR="2401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1047429">
                <a:tc>
                  <a:txBody>
                    <a:bodyPr/>
                    <a:lstStyle/>
                    <a:p>
                      <a:pPr marL="0" marR="0">
                        <a:lnSpc>
                          <a:spcPct val="115000"/>
                        </a:lnSpc>
                        <a:spcBef>
                          <a:spcPts val="1200"/>
                        </a:spcBef>
                        <a:spcAft>
                          <a:spcPts val="0"/>
                        </a:spcAft>
                      </a:pPr>
                      <a:r>
                        <a:rPr lang="en-US" sz="1000" dirty="0" smtClean="0">
                          <a:solidFill>
                            <a:sysClr val="windowText" lastClr="000000"/>
                          </a:solidFill>
                          <a:effectLst/>
                        </a:rPr>
                        <a:t>1-2</a:t>
                      </a:r>
                    </a:p>
                    <a:p>
                      <a:pPr marL="0" marR="0">
                        <a:lnSpc>
                          <a:spcPct val="115000"/>
                        </a:lnSpc>
                        <a:spcBef>
                          <a:spcPts val="1200"/>
                        </a:spcBef>
                        <a:spcAft>
                          <a:spcPts val="0"/>
                        </a:spcAft>
                      </a:pPr>
                      <a:r>
                        <a:rPr lang="en-US" sz="1000" dirty="0" smtClean="0">
                          <a:solidFill>
                            <a:sysClr val="windowText" lastClr="000000"/>
                          </a:solidFill>
                          <a:effectLst/>
                        </a:rPr>
                        <a:t>(D- F)</a:t>
                      </a:r>
                    </a:p>
                    <a:p>
                      <a:pPr marL="0" marR="0">
                        <a:lnSpc>
                          <a:spcPct val="115000"/>
                        </a:lnSpc>
                        <a:spcBef>
                          <a:spcPts val="1200"/>
                        </a:spcBef>
                        <a:spcAft>
                          <a:spcPts val="0"/>
                        </a:spcAft>
                      </a:pPr>
                      <a:r>
                        <a:rPr lang="en-US" sz="800" dirty="0" smtClean="0">
                          <a:solidFill>
                            <a:sysClr val="windowText" lastClr="000000"/>
                          </a:solidFill>
                          <a:effectLst/>
                        </a:rPr>
                        <a:t>Rarely </a:t>
                      </a:r>
                      <a:r>
                        <a:rPr lang="en-US" sz="800" dirty="0">
                          <a:solidFill>
                            <a:sysClr val="windowText" lastClr="000000"/>
                          </a:solidFill>
                          <a:effectLst/>
                        </a:rPr>
                        <a:t>meets expectations</a:t>
                      </a:r>
                      <a:endParaRPr lang="en-US" sz="800" dirty="0">
                        <a:solidFill>
                          <a:sysClr val="windowText" lastClr="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24011" marR="2401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a:spcBef>
                          <a:spcPts val="0"/>
                        </a:spcBef>
                        <a:spcAft>
                          <a:spcPts val="500"/>
                        </a:spcAft>
                      </a:pPr>
                      <a:r>
                        <a:rPr lang="en-US" sz="950" dirty="0">
                          <a:solidFill>
                            <a:sysClr val="windowText" lastClr="000000"/>
                          </a:solidFill>
                          <a:effectLst/>
                        </a:rPr>
                        <a:t>The student: </a:t>
                      </a:r>
                    </a:p>
                    <a:p>
                      <a:pPr marL="0" marR="0">
                        <a:spcBef>
                          <a:spcPts val="0"/>
                        </a:spcBef>
                        <a:spcAft>
                          <a:spcPts val="0"/>
                        </a:spcAft>
                      </a:pPr>
                      <a:r>
                        <a:rPr lang="en-US" sz="950" dirty="0" smtClean="0">
                          <a:solidFill>
                            <a:sysClr val="windowText" lastClr="000000"/>
                          </a:solidFill>
                          <a:effectLst/>
                        </a:rPr>
                        <a:t>_____</a:t>
                      </a:r>
                      <a:r>
                        <a:rPr lang="en-US" sz="950" baseline="0" dirty="0" smtClean="0">
                          <a:solidFill>
                            <a:sysClr val="windowText" lastClr="000000"/>
                          </a:solidFill>
                          <a:effectLst/>
                        </a:rPr>
                        <a:t> </a:t>
                      </a:r>
                      <a:r>
                        <a:rPr lang="en-US" sz="950" dirty="0" smtClean="0">
                          <a:solidFill>
                            <a:sysClr val="windowText" lastClr="000000"/>
                          </a:solidFill>
                          <a:effectLst/>
                        </a:rPr>
                        <a:t> </a:t>
                      </a:r>
                      <a:r>
                        <a:rPr lang="en-US" sz="950" b="1" dirty="0">
                          <a:solidFill>
                            <a:sysClr val="windowText" lastClr="000000"/>
                          </a:solidFill>
                          <a:effectLst/>
                        </a:rPr>
                        <a:t>recognizes some </a:t>
                      </a:r>
                      <a:r>
                        <a:rPr lang="en-US" sz="950" dirty="0">
                          <a:solidFill>
                            <a:sysClr val="windowText" lastClr="000000"/>
                          </a:solidFill>
                          <a:effectLst/>
                        </a:rPr>
                        <a:t>vocabulary </a:t>
                      </a:r>
                    </a:p>
                    <a:p>
                      <a:pPr marL="0" marR="0">
                        <a:spcBef>
                          <a:spcPts val="0"/>
                        </a:spcBef>
                        <a:spcAft>
                          <a:spcPts val="0"/>
                        </a:spcAft>
                      </a:pPr>
                      <a:endParaRPr lang="en-US" sz="950" dirty="0" smtClean="0">
                        <a:solidFill>
                          <a:sysClr val="windowText" lastClr="000000"/>
                        </a:solidFill>
                        <a:effectLst/>
                      </a:endParaRPr>
                    </a:p>
                    <a:p>
                      <a:pPr marL="0" marR="0">
                        <a:spcBef>
                          <a:spcPts val="0"/>
                        </a:spcBef>
                        <a:spcAft>
                          <a:spcPts val="0"/>
                        </a:spcAft>
                      </a:pPr>
                      <a:r>
                        <a:rPr lang="en-US" sz="950" dirty="0" smtClean="0">
                          <a:solidFill>
                            <a:sysClr val="windowText" lastClr="000000"/>
                          </a:solidFill>
                          <a:effectLst/>
                        </a:rPr>
                        <a:t>_____demonstrates </a:t>
                      </a:r>
                      <a:r>
                        <a:rPr lang="en-US" sz="950" b="1" dirty="0">
                          <a:solidFill>
                            <a:sysClr val="windowText" lastClr="000000"/>
                          </a:solidFill>
                          <a:effectLst/>
                        </a:rPr>
                        <a:t>basic knowledge and understanding of content and concepts </a:t>
                      </a:r>
                      <a:r>
                        <a:rPr lang="en-US" sz="950" dirty="0">
                          <a:solidFill>
                            <a:sysClr val="windowText" lastClr="000000"/>
                          </a:solidFill>
                          <a:effectLst/>
                        </a:rPr>
                        <a:t>through limited descriptions and/or examples. </a:t>
                      </a:r>
                    </a:p>
                    <a:p>
                      <a:pPr marL="0" marR="0">
                        <a:lnSpc>
                          <a:spcPct val="150000"/>
                        </a:lnSpc>
                        <a:spcBef>
                          <a:spcPts val="1200"/>
                        </a:spcBef>
                        <a:spcAft>
                          <a:spcPts val="0"/>
                        </a:spcAft>
                      </a:pPr>
                      <a:r>
                        <a:rPr lang="en-US" sz="950" dirty="0">
                          <a:solidFill>
                            <a:sysClr val="windowText" lastClr="000000"/>
                          </a:solidFill>
                          <a:effectLst/>
                        </a:rPr>
                        <a:t> </a:t>
                      </a:r>
                      <a:endParaRPr lang="en-US" sz="950" dirty="0">
                        <a:solidFill>
                          <a:sysClr val="windowText" lastClr="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24011" marR="2401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a:spcBef>
                          <a:spcPts val="0"/>
                        </a:spcBef>
                        <a:spcAft>
                          <a:spcPts val="500"/>
                        </a:spcAft>
                      </a:pPr>
                      <a:r>
                        <a:rPr lang="en-US" sz="950" dirty="0">
                          <a:solidFill>
                            <a:sysClr val="windowText" lastClr="000000"/>
                          </a:solidFill>
                          <a:effectLst/>
                        </a:rPr>
                        <a:t>The student: </a:t>
                      </a:r>
                    </a:p>
                    <a:p>
                      <a:pPr marL="0" marR="0">
                        <a:spcBef>
                          <a:spcPts val="0"/>
                        </a:spcBef>
                        <a:spcAft>
                          <a:spcPts val="0"/>
                        </a:spcAft>
                      </a:pPr>
                      <a:r>
                        <a:rPr lang="en-US" sz="950" dirty="0" smtClean="0">
                          <a:solidFill>
                            <a:sysClr val="windowText" lastClr="000000"/>
                          </a:solidFill>
                          <a:effectLst/>
                        </a:rPr>
                        <a:t>_____</a:t>
                      </a:r>
                      <a:r>
                        <a:rPr lang="en-US" sz="950" baseline="0" dirty="0" smtClean="0">
                          <a:solidFill>
                            <a:sysClr val="windowText" lastClr="000000"/>
                          </a:solidFill>
                          <a:effectLst/>
                        </a:rPr>
                        <a:t> </a:t>
                      </a:r>
                      <a:r>
                        <a:rPr lang="en-US" sz="950" dirty="0" smtClean="0">
                          <a:solidFill>
                            <a:sysClr val="windowText" lastClr="000000"/>
                          </a:solidFill>
                          <a:effectLst/>
                        </a:rPr>
                        <a:t>communicates </a:t>
                      </a:r>
                      <a:r>
                        <a:rPr lang="en-US" sz="950" dirty="0">
                          <a:solidFill>
                            <a:sysClr val="windowText" lastClr="000000"/>
                          </a:solidFill>
                          <a:effectLst/>
                        </a:rPr>
                        <a:t>information and ideas in a style that </a:t>
                      </a:r>
                      <a:r>
                        <a:rPr lang="en-US" sz="950" b="1" dirty="0">
                          <a:solidFill>
                            <a:sysClr val="windowText" lastClr="000000"/>
                          </a:solidFill>
                          <a:effectLst/>
                        </a:rPr>
                        <a:t>is not always clear </a:t>
                      </a:r>
                      <a:endParaRPr lang="en-US" sz="950" b="1" dirty="0" smtClean="0">
                        <a:solidFill>
                          <a:sysClr val="windowText" lastClr="000000"/>
                        </a:solidFill>
                        <a:effectLst/>
                      </a:endParaRPr>
                    </a:p>
                    <a:p>
                      <a:pPr marL="0" marR="0">
                        <a:spcBef>
                          <a:spcPts val="0"/>
                        </a:spcBef>
                        <a:spcAft>
                          <a:spcPts val="0"/>
                        </a:spcAft>
                      </a:pPr>
                      <a:endParaRPr lang="en-US" sz="950" b="1" dirty="0">
                        <a:solidFill>
                          <a:sysClr val="windowText" lastClr="000000"/>
                        </a:solidFill>
                        <a:effectLst/>
                      </a:endParaRPr>
                    </a:p>
                    <a:p>
                      <a:pPr marL="0" marR="0">
                        <a:spcBef>
                          <a:spcPts val="0"/>
                        </a:spcBef>
                        <a:spcAft>
                          <a:spcPts val="0"/>
                        </a:spcAft>
                      </a:pPr>
                      <a:r>
                        <a:rPr lang="en-US" sz="950" dirty="0" smtClean="0">
                          <a:solidFill>
                            <a:sysClr val="windowText" lastClr="000000"/>
                          </a:solidFill>
                          <a:effectLst/>
                        </a:rPr>
                        <a:t>_____organizes </a:t>
                      </a:r>
                      <a:r>
                        <a:rPr lang="en-US" sz="950" dirty="0">
                          <a:solidFill>
                            <a:sysClr val="windowText" lastClr="000000"/>
                          </a:solidFill>
                          <a:effectLst/>
                        </a:rPr>
                        <a:t>information and ideas </a:t>
                      </a:r>
                      <a:r>
                        <a:rPr lang="en-US" sz="950" b="1" dirty="0">
                          <a:solidFill>
                            <a:sysClr val="windowText" lastClr="000000"/>
                          </a:solidFill>
                          <a:effectLst/>
                        </a:rPr>
                        <a:t>in a limited way </a:t>
                      </a:r>
                      <a:endParaRPr lang="en-US" sz="950" b="1" dirty="0" smtClean="0">
                        <a:solidFill>
                          <a:sysClr val="windowText" lastClr="000000"/>
                        </a:solidFill>
                        <a:effectLst/>
                      </a:endParaRPr>
                    </a:p>
                    <a:p>
                      <a:pPr marL="0" marR="0">
                        <a:spcBef>
                          <a:spcPts val="0"/>
                        </a:spcBef>
                        <a:spcAft>
                          <a:spcPts val="0"/>
                        </a:spcAft>
                      </a:pPr>
                      <a:endParaRPr lang="en-US" sz="950" b="1" dirty="0">
                        <a:solidFill>
                          <a:sysClr val="windowText" lastClr="000000"/>
                        </a:solidFill>
                        <a:effectLst/>
                      </a:endParaRPr>
                    </a:p>
                    <a:p>
                      <a:pPr marL="0" marR="0">
                        <a:spcBef>
                          <a:spcPts val="0"/>
                        </a:spcBef>
                        <a:spcAft>
                          <a:spcPts val="0"/>
                        </a:spcAft>
                      </a:pPr>
                      <a:r>
                        <a:rPr lang="en-US" sz="950" dirty="0" smtClean="0">
                          <a:solidFill>
                            <a:sysClr val="windowText" lastClr="000000"/>
                          </a:solidFill>
                          <a:effectLst/>
                        </a:rPr>
                        <a:t>_____</a:t>
                      </a:r>
                      <a:r>
                        <a:rPr lang="en-US" sz="950" baseline="0" dirty="0" smtClean="0">
                          <a:solidFill>
                            <a:sysClr val="windowText" lastClr="000000"/>
                          </a:solidFill>
                          <a:effectLst/>
                        </a:rPr>
                        <a:t> </a:t>
                      </a:r>
                      <a:r>
                        <a:rPr lang="en-US" sz="950" b="1" dirty="0" smtClean="0">
                          <a:solidFill>
                            <a:sysClr val="windowText" lastClr="000000"/>
                          </a:solidFill>
                          <a:effectLst/>
                        </a:rPr>
                        <a:t>inconsistently </a:t>
                      </a:r>
                      <a:r>
                        <a:rPr lang="en-US" sz="950" b="1" dirty="0">
                          <a:solidFill>
                            <a:sysClr val="windowText" lastClr="000000"/>
                          </a:solidFill>
                          <a:effectLst/>
                        </a:rPr>
                        <a:t>lists sources, </a:t>
                      </a:r>
                      <a:r>
                        <a:rPr lang="en-US" sz="950" dirty="0">
                          <a:solidFill>
                            <a:sysClr val="windowText" lastClr="000000"/>
                          </a:solidFill>
                          <a:effectLst/>
                        </a:rPr>
                        <a:t>not following the task instructions. </a:t>
                      </a:r>
                    </a:p>
                    <a:p>
                      <a:pPr marL="0" marR="0">
                        <a:spcBef>
                          <a:spcPts val="0"/>
                        </a:spcBef>
                        <a:spcAft>
                          <a:spcPts val="0"/>
                        </a:spcAft>
                      </a:pPr>
                      <a:endParaRPr lang="en-US" sz="950" dirty="0">
                        <a:solidFill>
                          <a:sysClr val="windowText" lastClr="000000"/>
                        </a:solidFill>
                        <a:effectLst/>
                        <a:latin typeface="Myriad Pro"/>
                        <a:ea typeface="Calibri" panose="020F0502020204030204" pitchFamily="34" charset="0"/>
                        <a:cs typeface="Myriad Pro"/>
                      </a:endParaRPr>
                    </a:p>
                  </a:txBody>
                  <a:tcPr marL="24011" marR="2401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a:spcBef>
                          <a:spcPts val="0"/>
                        </a:spcBef>
                        <a:spcAft>
                          <a:spcPts val="800"/>
                        </a:spcAft>
                      </a:pPr>
                      <a:r>
                        <a:rPr lang="en-US" sz="950" dirty="0">
                          <a:solidFill>
                            <a:sysClr val="windowText" lastClr="000000"/>
                          </a:solidFill>
                          <a:effectLst/>
                        </a:rPr>
                        <a:t>The student: </a:t>
                      </a:r>
                    </a:p>
                    <a:p>
                      <a:pPr marL="0" marR="0">
                        <a:spcBef>
                          <a:spcPts val="0"/>
                        </a:spcBef>
                        <a:spcAft>
                          <a:spcPts val="0"/>
                        </a:spcAft>
                      </a:pPr>
                      <a:r>
                        <a:rPr lang="en-US" sz="950" dirty="0" smtClean="0">
                          <a:solidFill>
                            <a:sysClr val="windowText" lastClr="000000"/>
                          </a:solidFill>
                          <a:effectLst/>
                        </a:rPr>
                        <a:t>_____</a:t>
                      </a:r>
                      <a:r>
                        <a:rPr lang="en-US" sz="950" baseline="0" dirty="0" smtClean="0">
                          <a:solidFill>
                            <a:sysClr val="windowText" lastClr="000000"/>
                          </a:solidFill>
                          <a:effectLst/>
                        </a:rPr>
                        <a:t> </a:t>
                      </a:r>
                      <a:r>
                        <a:rPr lang="en-US" sz="950" dirty="0" smtClean="0">
                          <a:solidFill>
                            <a:sysClr val="windowText" lastClr="000000"/>
                          </a:solidFill>
                          <a:effectLst/>
                        </a:rPr>
                        <a:t>identifies </a:t>
                      </a:r>
                      <a:r>
                        <a:rPr lang="en-US" sz="950" dirty="0">
                          <a:solidFill>
                            <a:sysClr val="windowText" lastClr="000000"/>
                          </a:solidFill>
                          <a:effectLst/>
                        </a:rPr>
                        <a:t>the main points of ideas, events, visual representation or arguments to </a:t>
                      </a:r>
                      <a:r>
                        <a:rPr lang="en-US" sz="950" b="1" dirty="0">
                          <a:solidFill>
                            <a:sysClr val="windowText" lastClr="000000"/>
                          </a:solidFill>
                          <a:effectLst/>
                        </a:rPr>
                        <a:t>a limited extent </a:t>
                      </a:r>
                    </a:p>
                    <a:p>
                      <a:pPr marL="0" marR="0">
                        <a:spcBef>
                          <a:spcPts val="0"/>
                        </a:spcBef>
                        <a:spcAft>
                          <a:spcPts val="0"/>
                        </a:spcAft>
                      </a:pPr>
                      <a:endParaRPr lang="en-US" sz="950" dirty="0" smtClean="0">
                        <a:solidFill>
                          <a:sysClr val="windowText" lastClr="000000"/>
                        </a:solidFill>
                        <a:effectLst/>
                      </a:endParaRPr>
                    </a:p>
                    <a:p>
                      <a:pPr marL="0" marR="0">
                        <a:spcBef>
                          <a:spcPts val="0"/>
                        </a:spcBef>
                        <a:spcAft>
                          <a:spcPts val="0"/>
                        </a:spcAft>
                      </a:pPr>
                      <a:r>
                        <a:rPr lang="en-US" sz="950" dirty="0" smtClean="0">
                          <a:solidFill>
                            <a:sysClr val="windowText" lastClr="000000"/>
                          </a:solidFill>
                          <a:effectLst/>
                        </a:rPr>
                        <a:t>_____</a:t>
                      </a:r>
                      <a:r>
                        <a:rPr lang="en-US" sz="950" baseline="0" dirty="0" smtClean="0">
                          <a:solidFill>
                            <a:sysClr val="windowText" lastClr="000000"/>
                          </a:solidFill>
                          <a:effectLst/>
                        </a:rPr>
                        <a:t> </a:t>
                      </a:r>
                      <a:r>
                        <a:rPr lang="en-US" sz="950" b="1" dirty="0" smtClean="0">
                          <a:solidFill>
                            <a:sysClr val="windowText" lastClr="000000"/>
                          </a:solidFill>
                          <a:effectLst/>
                        </a:rPr>
                        <a:t>rarely </a:t>
                      </a:r>
                      <a:r>
                        <a:rPr lang="en-US" sz="950" b="1" dirty="0">
                          <a:solidFill>
                            <a:sysClr val="windowText" lastClr="000000"/>
                          </a:solidFill>
                          <a:effectLst/>
                        </a:rPr>
                        <a:t>uses </a:t>
                      </a:r>
                      <a:r>
                        <a:rPr lang="en-US" sz="950" dirty="0">
                          <a:solidFill>
                            <a:sysClr val="windowText" lastClr="000000"/>
                          </a:solidFill>
                          <a:effectLst/>
                        </a:rPr>
                        <a:t>information to justify opinions </a:t>
                      </a:r>
                    </a:p>
                    <a:p>
                      <a:pPr marL="0" marR="0">
                        <a:spcBef>
                          <a:spcPts val="0"/>
                        </a:spcBef>
                        <a:spcAft>
                          <a:spcPts val="0"/>
                        </a:spcAft>
                      </a:pPr>
                      <a:endParaRPr lang="en-US" sz="950" dirty="0" smtClean="0">
                        <a:solidFill>
                          <a:sysClr val="windowText" lastClr="000000"/>
                        </a:solidFill>
                        <a:effectLst/>
                      </a:endParaRPr>
                    </a:p>
                    <a:p>
                      <a:pPr marL="0" marR="0">
                        <a:spcBef>
                          <a:spcPts val="0"/>
                        </a:spcBef>
                        <a:spcAft>
                          <a:spcPts val="0"/>
                        </a:spcAft>
                      </a:pPr>
                      <a:r>
                        <a:rPr lang="en-US" sz="950" dirty="0" smtClean="0">
                          <a:solidFill>
                            <a:sysClr val="windowText" lastClr="000000"/>
                          </a:solidFill>
                          <a:effectLst/>
                        </a:rPr>
                        <a:t>_____ </a:t>
                      </a:r>
                      <a:r>
                        <a:rPr lang="en-US" sz="950" dirty="0">
                          <a:solidFill>
                            <a:sysClr val="windowText" lastClr="000000"/>
                          </a:solidFill>
                          <a:effectLst/>
                        </a:rPr>
                        <a:t>identifies the origin and purpose </a:t>
                      </a:r>
                      <a:r>
                        <a:rPr lang="en-US" sz="950" b="1" dirty="0">
                          <a:solidFill>
                            <a:sysClr val="windowText" lastClr="000000"/>
                          </a:solidFill>
                          <a:effectLst/>
                        </a:rPr>
                        <a:t>of limited sources/data </a:t>
                      </a:r>
                    </a:p>
                    <a:p>
                      <a:pPr marL="0" marR="0">
                        <a:spcBef>
                          <a:spcPts val="0"/>
                        </a:spcBef>
                        <a:spcAft>
                          <a:spcPts val="0"/>
                        </a:spcAft>
                      </a:pPr>
                      <a:endParaRPr lang="en-US" sz="950" dirty="0" smtClean="0">
                        <a:solidFill>
                          <a:sysClr val="windowText" lastClr="000000"/>
                        </a:solidFill>
                        <a:effectLst/>
                      </a:endParaRPr>
                    </a:p>
                    <a:p>
                      <a:pPr marL="0" marR="0">
                        <a:spcBef>
                          <a:spcPts val="0"/>
                        </a:spcBef>
                        <a:spcAft>
                          <a:spcPts val="0"/>
                        </a:spcAft>
                      </a:pPr>
                      <a:r>
                        <a:rPr lang="en-US" sz="950" dirty="0" smtClean="0">
                          <a:solidFill>
                            <a:sysClr val="windowText" lastClr="000000"/>
                          </a:solidFill>
                          <a:effectLst/>
                        </a:rPr>
                        <a:t>_____ </a:t>
                      </a:r>
                      <a:r>
                        <a:rPr lang="en-US" sz="950" b="1" dirty="0">
                          <a:solidFill>
                            <a:sysClr val="windowText" lastClr="000000"/>
                          </a:solidFill>
                          <a:effectLst/>
                        </a:rPr>
                        <a:t>identifies some </a:t>
                      </a:r>
                      <a:r>
                        <a:rPr lang="en-US" sz="950" dirty="0">
                          <a:solidFill>
                            <a:sysClr val="windowText" lastClr="000000"/>
                          </a:solidFill>
                          <a:effectLst/>
                        </a:rPr>
                        <a:t>different views. </a:t>
                      </a:r>
                    </a:p>
                  </a:txBody>
                  <a:tcPr marL="24011" marR="2401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508983">
                <a:tc>
                  <a:txBody>
                    <a:bodyPr/>
                    <a:lstStyle/>
                    <a:p>
                      <a:pPr marL="0" marR="0">
                        <a:lnSpc>
                          <a:spcPct val="115000"/>
                        </a:lnSpc>
                        <a:spcBef>
                          <a:spcPts val="1200"/>
                        </a:spcBef>
                        <a:spcAft>
                          <a:spcPts val="0"/>
                        </a:spcAft>
                      </a:pPr>
                      <a:r>
                        <a:rPr lang="en-US" sz="1000" dirty="0" smtClean="0">
                          <a:solidFill>
                            <a:sysClr val="windowText" lastClr="000000"/>
                          </a:solidFill>
                          <a:effectLst/>
                        </a:rPr>
                        <a:t>0 </a:t>
                      </a:r>
                      <a:r>
                        <a:rPr lang="en-US" sz="750" dirty="0" smtClean="0">
                          <a:solidFill>
                            <a:sysClr val="windowText" lastClr="000000"/>
                          </a:solidFill>
                          <a:effectLst/>
                        </a:rPr>
                        <a:t>Does </a:t>
                      </a:r>
                      <a:r>
                        <a:rPr lang="en-US" sz="750" dirty="0">
                          <a:solidFill>
                            <a:sysClr val="windowText" lastClr="000000"/>
                          </a:solidFill>
                          <a:effectLst/>
                        </a:rPr>
                        <a:t>not meet expectations </a:t>
                      </a:r>
                      <a:endParaRPr lang="en-US" sz="750" dirty="0">
                        <a:solidFill>
                          <a:sysClr val="windowText" lastClr="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24011" marR="2401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a:spcBef>
                          <a:spcPts val="0"/>
                        </a:spcBef>
                        <a:spcAft>
                          <a:spcPts val="500"/>
                        </a:spcAft>
                      </a:pPr>
                      <a:r>
                        <a:rPr lang="en-US" sz="950" dirty="0">
                          <a:solidFill>
                            <a:sysClr val="windowText" lastClr="000000"/>
                          </a:solidFill>
                          <a:effectLst/>
                        </a:rPr>
                        <a:t>The student does not reach a standard described by any of the descriptors </a:t>
                      </a:r>
                      <a:r>
                        <a:rPr lang="en-US" sz="950" dirty="0" smtClean="0">
                          <a:solidFill>
                            <a:sysClr val="windowText" lastClr="000000"/>
                          </a:solidFill>
                          <a:effectLst/>
                        </a:rPr>
                        <a:t>below.</a:t>
                      </a:r>
                      <a:endParaRPr lang="en-US" sz="950" dirty="0">
                        <a:solidFill>
                          <a:sysClr val="windowText" lastClr="000000"/>
                        </a:solidFill>
                        <a:effectLst/>
                      </a:endParaRPr>
                    </a:p>
                  </a:txBody>
                  <a:tcPr marL="24011" marR="2401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a:spcBef>
                          <a:spcPts val="0"/>
                        </a:spcBef>
                        <a:spcAft>
                          <a:spcPts val="500"/>
                        </a:spcAft>
                      </a:pPr>
                      <a:r>
                        <a:rPr lang="en-US" sz="950" dirty="0">
                          <a:solidFill>
                            <a:sysClr val="windowText" lastClr="000000"/>
                          </a:solidFill>
                          <a:effectLst/>
                        </a:rPr>
                        <a:t>The student does not reach a standard described by any of the descriptors </a:t>
                      </a:r>
                      <a:r>
                        <a:rPr lang="en-US" sz="950" dirty="0" smtClean="0">
                          <a:solidFill>
                            <a:sysClr val="windowText" lastClr="000000"/>
                          </a:solidFill>
                          <a:effectLst/>
                        </a:rPr>
                        <a:t>below.</a:t>
                      </a:r>
                      <a:endParaRPr lang="en-US" sz="950" dirty="0">
                        <a:solidFill>
                          <a:sysClr val="windowText" lastClr="000000"/>
                        </a:solidFill>
                        <a:effectLst/>
                      </a:endParaRPr>
                    </a:p>
                  </a:txBody>
                  <a:tcPr marL="24011" marR="2401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a:spcBef>
                          <a:spcPts val="0"/>
                        </a:spcBef>
                        <a:spcAft>
                          <a:spcPts val="500"/>
                        </a:spcAft>
                      </a:pPr>
                      <a:r>
                        <a:rPr lang="en-US" sz="950" dirty="0">
                          <a:solidFill>
                            <a:sysClr val="windowText" lastClr="000000"/>
                          </a:solidFill>
                          <a:effectLst/>
                        </a:rPr>
                        <a:t>The student does not reach a standard described by any of the descriptors </a:t>
                      </a:r>
                      <a:r>
                        <a:rPr lang="en-US" sz="950" dirty="0" smtClean="0">
                          <a:solidFill>
                            <a:sysClr val="windowText" lastClr="000000"/>
                          </a:solidFill>
                          <a:effectLst/>
                        </a:rPr>
                        <a:t>below.</a:t>
                      </a:r>
                      <a:endParaRPr lang="en-US" sz="950" dirty="0">
                        <a:solidFill>
                          <a:sysClr val="windowText" lastClr="000000"/>
                        </a:solidFill>
                        <a:effectLst/>
                      </a:endParaRPr>
                    </a:p>
                  </a:txBody>
                  <a:tcPr marL="24011" marR="2401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spTree>
    <p:extLst>
      <p:ext uri="{BB962C8B-B14F-4D97-AF65-F5344CB8AC3E}">
        <p14:creationId xmlns:p14="http://schemas.microsoft.com/office/powerpoint/2010/main" val="363829346"/>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bwMode="auto">
          <a:xfrm>
            <a:off x="628650" y="3884453"/>
            <a:ext cx="7743359" cy="2973547"/>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584977" y="102162"/>
            <a:ext cx="3830704" cy="3782291"/>
          </a:xfrm>
          <a:prstGeom prst="rect">
            <a:avLst/>
          </a:prstGeom>
        </p:spPr>
      </p:pic>
    </p:spTree>
    <p:extLst>
      <p:ext uri="{BB962C8B-B14F-4D97-AF65-F5344CB8AC3E}">
        <p14:creationId xmlns:p14="http://schemas.microsoft.com/office/powerpoint/2010/main" val="2019485644"/>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5400" b="1" dirty="0" smtClean="0">
                <a:latin typeface="+mn-lt"/>
              </a:rPr>
              <a:t>IB and the IEP !</a:t>
            </a:r>
            <a:endParaRPr lang="en-US" sz="5400" b="1" dirty="0">
              <a:latin typeface="+mn-lt"/>
            </a:endParaRPr>
          </a:p>
        </p:txBody>
      </p:sp>
      <p:sp>
        <p:nvSpPr>
          <p:cNvPr id="3" name="Content Placeholder 2"/>
          <p:cNvSpPr>
            <a:spLocks noGrp="1"/>
          </p:cNvSpPr>
          <p:nvPr>
            <p:ph idx="1"/>
          </p:nvPr>
        </p:nvSpPr>
        <p:spPr>
          <a:xfrm>
            <a:off x="628650" y="1825624"/>
            <a:ext cx="4076354" cy="4891059"/>
          </a:xfrm>
        </p:spPr>
        <p:txBody>
          <a:bodyPr>
            <a:normAutofit fontScale="92500"/>
          </a:bodyPr>
          <a:lstStyle/>
          <a:p>
            <a:r>
              <a:rPr lang="en-US" dirty="0" smtClean="0"/>
              <a:t>Rubrics give you clear and specific stats!</a:t>
            </a:r>
          </a:p>
          <a:p>
            <a:r>
              <a:rPr lang="en-US" dirty="0" smtClean="0"/>
              <a:t>Rubrics provide clear strengths and weaknesses as well as show trends.</a:t>
            </a:r>
          </a:p>
          <a:p>
            <a:r>
              <a:rPr lang="en-US" dirty="0" smtClean="0"/>
              <a:t>Allow authentic academic discussions and dialogue</a:t>
            </a:r>
          </a:p>
          <a:p>
            <a:r>
              <a:rPr lang="en-US" dirty="0" smtClean="0"/>
              <a:t>Use the Learner Profile and ATLs for narratives!</a:t>
            </a:r>
          </a:p>
          <a:p>
            <a:r>
              <a:rPr lang="en-US" dirty="0" smtClean="0"/>
              <a:t>Behavior Management Tool</a:t>
            </a:r>
          </a:p>
          <a:p>
            <a:endParaRPr lang="en-US" dirty="0" smtClean="0"/>
          </a:p>
          <a:p>
            <a:endParaRPr lang="en-US" dirty="0" smtClean="0"/>
          </a:p>
          <a:p>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994564" y="1690689"/>
            <a:ext cx="3810000" cy="3810000"/>
          </a:xfrm>
          <a:prstGeom prst="rect">
            <a:avLst/>
          </a:prstGeom>
        </p:spPr>
      </p:pic>
    </p:spTree>
    <p:extLst>
      <p:ext uri="{BB962C8B-B14F-4D97-AF65-F5344CB8AC3E}">
        <p14:creationId xmlns:p14="http://schemas.microsoft.com/office/powerpoint/2010/main" val="1513043969"/>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3312395279"/>
              </p:ext>
            </p:extLst>
          </p:nvPr>
        </p:nvGraphicFramePr>
        <p:xfrm>
          <a:off x="1" y="1145495"/>
          <a:ext cx="9144000" cy="2555609"/>
        </p:xfrm>
        <a:graphic>
          <a:graphicData uri="http://schemas.openxmlformats.org/drawingml/2006/table">
            <a:tbl>
              <a:tblPr firstRow="1" bandRow="1">
                <a:tableStyleId>{5C22544A-7EE6-4342-B048-85BDC9FD1C3A}</a:tableStyleId>
              </a:tblPr>
              <a:tblGrid>
                <a:gridCol w="3028586"/>
                <a:gridCol w="3057707"/>
                <a:gridCol w="3057707"/>
              </a:tblGrid>
              <a:tr h="166482">
                <a:tc>
                  <a:txBody>
                    <a:bodyPr/>
                    <a:lstStyle/>
                    <a:p>
                      <a:r>
                        <a:rPr lang="en-US" sz="1200" dirty="0" smtClean="0">
                          <a:solidFill>
                            <a:schemeClr val="tx1"/>
                          </a:solidFill>
                        </a:rPr>
                        <a:t>Self-Management </a:t>
                      </a:r>
                      <a:endParaRPr lang="en-US" sz="1200" dirty="0">
                        <a:solidFill>
                          <a:schemeClr val="tx1"/>
                        </a:solidFill>
                      </a:endParaRPr>
                    </a:p>
                  </a:txBody>
                  <a:tcPr marL="68580" marR="68580" marT="34290" marB="34290">
                    <a:lnB w="12700" cap="flat" cmpd="sng" algn="ctr">
                      <a:solidFill>
                        <a:schemeClr val="tx1"/>
                      </a:solidFill>
                      <a:prstDash val="solid"/>
                      <a:round/>
                      <a:headEnd type="none" w="med" len="med"/>
                      <a:tailEnd type="none" w="med" len="med"/>
                    </a:lnB>
                  </a:tcPr>
                </a:tc>
                <a:tc>
                  <a:txBody>
                    <a:bodyPr/>
                    <a:lstStyle/>
                    <a:p>
                      <a:endParaRPr lang="en-US" sz="1400" dirty="0"/>
                    </a:p>
                  </a:txBody>
                  <a:tcPr marL="68580" marR="68580" marT="34290" marB="34290">
                    <a:lnB w="12700" cap="flat" cmpd="sng" algn="ctr">
                      <a:solidFill>
                        <a:schemeClr val="tx1"/>
                      </a:solidFill>
                      <a:prstDash val="solid"/>
                      <a:round/>
                      <a:headEnd type="none" w="med" len="med"/>
                      <a:tailEnd type="none" w="med" len="med"/>
                    </a:lnB>
                  </a:tcPr>
                </a:tc>
                <a:tc>
                  <a:txBody>
                    <a:bodyPr/>
                    <a:lstStyle/>
                    <a:p>
                      <a:endParaRPr lang="en-US" sz="1400" dirty="0"/>
                    </a:p>
                  </a:txBody>
                  <a:tcPr marL="68580" marR="68580" marT="34290" marB="34290">
                    <a:lnB w="12700" cap="flat" cmpd="sng" algn="ctr">
                      <a:solidFill>
                        <a:schemeClr val="tx1"/>
                      </a:solidFill>
                      <a:prstDash val="solid"/>
                      <a:round/>
                      <a:headEnd type="none" w="med" len="med"/>
                      <a:tailEnd type="none" w="med" len="med"/>
                    </a:lnB>
                  </a:tcPr>
                </a:tc>
              </a:tr>
              <a:tr h="292469">
                <a:tc>
                  <a:txBody>
                    <a:bodyPr/>
                    <a:lstStyle/>
                    <a:p>
                      <a:r>
                        <a:rPr lang="en-US" sz="1400" baseline="0" dirty="0" smtClean="0"/>
                        <a:t> Is Organized     Y   N</a:t>
                      </a:r>
                      <a:endParaRPr lang="en-US" sz="1400" dirty="0"/>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dirty="0" smtClean="0"/>
                        <a:t>Begins work promptly  Y   </a:t>
                      </a:r>
                      <a:r>
                        <a:rPr lang="en-US" sz="1400" baseline="0" dirty="0" smtClean="0"/>
                        <a:t> N</a:t>
                      </a:r>
                      <a:endParaRPr lang="en-US" sz="1400" dirty="0"/>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dirty="0" smtClean="0"/>
                        <a:t>Is engaged in learning  </a:t>
                      </a:r>
                    </a:p>
                    <a:p>
                      <a:r>
                        <a:rPr lang="en-US" sz="1400" dirty="0" smtClean="0"/>
                        <a:t> Y        N</a:t>
                      </a:r>
                      <a:endParaRPr lang="en-US" sz="1400" dirty="0"/>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18456">
                <a:tc>
                  <a:txBody>
                    <a:bodyPr/>
                    <a:lstStyle/>
                    <a:p>
                      <a:r>
                        <a:rPr lang="en-US" sz="1400" dirty="0" smtClean="0"/>
                        <a:t>Asks questions   Y    N </a:t>
                      </a:r>
                      <a:endParaRPr lang="en-US" sz="1400" dirty="0"/>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dirty="0" smtClean="0"/>
                        <a:t>Asks</a:t>
                      </a:r>
                      <a:r>
                        <a:rPr lang="en-US" sz="1400" baseline="0" dirty="0" smtClean="0"/>
                        <a:t> for clarification              Y        N</a:t>
                      </a:r>
                      <a:endParaRPr lang="en-US" sz="1400" dirty="0"/>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dirty="0" smtClean="0"/>
                        <a:t>Does well with</a:t>
                      </a:r>
                      <a:r>
                        <a:rPr lang="en-US" sz="1400" baseline="0" dirty="0" smtClean="0"/>
                        <a:t> transitions</a:t>
                      </a:r>
                    </a:p>
                    <a:p>
                      <a:r>
                        <a:rPr lang="en-US" sz="1400" baseline="0" dirty="0" smtClean="0"/>
                        <a:t>Y    N</a:t>
                      </a:r>
                      <a:endParaRPr lang="en-US" sz="1400" dirty="0"/>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18456">
                <a:tc>
                  <a:txBody>
                    <a:bodyPr/>
                    <a:lstStyle/>
                    <a:p>
                      <a:r>
                        <a:rPr lang="en-US" sz="1400" dirty="0" smtClean="0"/>
                        <a:t>Good Study Skills   Y  N</a:t>
                      </a:r>
                      <a:endParaRPr lang="en-US" sz="1400" dirty="0"/>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dirty="0" smtClean="0"/>
                        <a:t>Appears to work on level </a:t>
                      </a:r>
                    </a:p>
                    <a:p>
                      <a:r>
                        <a:rPr lang="en-US" sz="1400" dirty="0" smtClean="0"/>
                        <a:t>  Y     N </a:t>
                      </a:r>
                      <a:endParaRPr lang="en-US" sz="1400" dirty="0"/>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dirty="0" smtClean="0"/>
                        <a:t>Is</a:t>
                      </a:r>
                      <a:r>
                        <a:rPr lang="en-US" sz="1400" baseline="0" dirty="0" smtClean="0"/>
                        <a:t> a Risk Taker    Y     N</a:t>
                      </a:r>
                      <a:endParaRPr lang="en-US" sz="1400" dirty="0"/>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92469">
                <a:tc>
                  <a:txBody>
                    <a:bodyPr/>
                    <a:lstStyle/>
                    <a:p>
                      <a:r>
                        <a:rPr lang="en-US" sz="1400" dirty="0" smtClean="0"/>
                        <a:t>Is Principled</a:t>
                      </a:r>
                      <a:r>
                        <a:rPr lang="en-US" sz="1400" baseline="0" dirty="0" smtClean="0"/>
                        <a:t>  </a:t>
                      </a:r>
                      <a:r>
                        <a:rPr lang="en-US" sz="1400" dirty="0" smtClean="0"/>
                        <a:t>   Y    </a:t>
                      </a:r>
                      <a:r>
                        <a:rPr lang="en-US" sz="1400" baseline="0" dirty="0" smtClean="0"/>
                        <a:t>    N</a:t>
                      </a:r>
                      <a:endParaRPr lang="en-US" sz="1400" dirty="0"/>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dirty="0" smtClean="0"/>
                        <a:t>Caring towards Self    Y      N</a:t>
                      </a:r>
                      <a:endParaRPr lang="en-US" sz="1400" dirty="0"/>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dirty="0" smtClean="0"/>
                        <a:t>Is “Balanced”   Y        N    </a:t>
                      </a:r>
                      <a:endParaRPr lang="en-US" sz="1400" dirty="0"/>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18456">
                <a:tc>
                  <a:txBody>
                    <a:bodyPr/>
                    <a:lstStyle/>
                    <a:p>
                      <a:r>
                        <a:rPr lang="en-US" sz="1400" dirty="0" smtClean="0"/>
                        <a:t>Completes</a:t>
                      </a:r>
                      <a:r>
                        <a:rPr lang="en-US" sz="1400" baseline="0" dirty="0" smtClean="0"/>
                        <a:t> HW    Y     N </a:t>
                      </a:r>
                      <a:endParaRPr lang="en-US" sz="1400" dirty="0"/>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dirty="0" smtClean="0"/>
                        <a:t>Stays</a:t>
                      </a:r>
                      <a:r>
                        <a:rPr lang="en-US" sz="1400" baseline="0" dirty="0" smtClean="0"/>
                        <a:t> after school for help</a:t>
                      </a:r>
                    </a:p>
                    <a:p>
                      <a:r>
                        <a:rPr lang="en-US" sz="1400" baseline="0" dirty="0" smtClean="0"/>
                        <a:t>Y       N</a:t>
                      </a:r>
                      <a:endParaRPr lang="en-US" sz="1400" dirty="0"/>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dirty="0" smtClean="0"/>
                        <a:t>Has difficulty copying from the board/notes   Y       N</a:t>
                      </a:r>
                      <a:endParaRPr lang="en-US" sz="1400" dirty="0"/>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graphicFrame>
        <p:nvGraphicFramePr>
          <p:cNvPr id="5" name="Table 4"/>
          <p:cNvGraphicFramePr>
            <a:graphicFrameLocks noGrp="1"/>
          </p:cNvGraphicFramePr>
          <p:nvPr>
            <p:extLst>
              <p:ext uri="{D42A27DB-BD31-4B8C-83A1-F6EECF244321}">
                <p14:modId xmlns:p14="http://schemas.microsoft.com/office/powerpoint/2010/main" val="3260301811"/>
              </p:ext>
            </p:extLst>
          </p:nvPr>
        </p:nvGraphicFramePr>
        <p:xfrm>
          <a:off x="0" y="4015976"/>
          <a:ext cx="9143998" cy="1653540"/>
        </p:xfrm>
        <a:graphic>
          <a:graphicData uri="http://schemas.openxmlformats.org/drawingml/2006/table">
            <a:tbl>
              <a:tblPr firstRow="1" bandRow="1">
                <a:tableStyleId>{5C22544A-7EE6-4342-B048-85BDC9FD1C3A}</a:tableStyleId>
              </a:tblPr>
              <a:tblGrid>
                <a:gridCol w="3038354"/>
                <a:gridCol w="3038354"/>
                <a:gridCol w="3067290"/>
              </a:tblGrid>
              <a:tr h="278130">
                <a:tc>
                  <a:txBody>
                    <a:bodyPr/>
                    <a:lstStyle/>
                    <a:p>
                      <a:r>
                        <a:rPr lang="en-US" sz="1200" dirty="0" smtClean="0">
                          <a:solidFill>
                            <a:schemeClr val="tx1"/>
                          </a:solidFill>
                        </a:rPr>
                        <a:t>Communication</a:t>
                      </a:r>
                      <a:endParaRPr lang="en-US" sz="1200" dirty="0">
                        <a:solidFill>
                          <a:schemeClr val="tx1"/>
                        </a:solidFill>
                      </a:endParaRPr>
                    </a:p>
                  </a:txBody>
                  <a:tcPr marL="68580" marR="68580" marT="34290" marB="34290">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sz="1400" dirty="0"/>
                    </a:p>
                  </a:txBody>
                  <a:tcPr marL="68580" marR="68580" marT="34290" marB="34290">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sz="1400" dirty="0"/>
                    </a:p>
                  </a:txBody>
                  <a:tcPr marL="68580" marR="68580" marT="34290" marB="34290">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685800">
                <a:tc>
                  <a:txBody>
                    <a:bodyPr/>
                    <a:lstStyle/>
                    <a:p>
                      <a:r>
                        <a:rPr lang="en-US" sz="1400" dirty="0" smtClean="0"/>
                        <a:t>Talks</a:t>
                      </a:r>
                      <a:r>
                        <a:rPr lang="en-US" sz="1400" baseline="0" dirty="0" smtClean="0"/>
                        <a:t> </a:t>
                      </a:r>
                      <a:r>
                        <a:rPr lang="en-US" sz="1400" dirty="0" smtClean="0"/>
                        <a:t> in class      Y         N   </a:t>
                      </a:r>
                      <a:endParaRPr lang="en-US" sz="1400" dirty="0"/>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dirty="0" smtClean="0"/>
                        <a:t>Involved in class discussions</a:t>
                      </a:r>
                      <a:r>
                        <a:rPr lang="en-US" sz="1400" baseline="0" dirty="0" smtClean="0"/>
                        <a:t> (on-task)      Y        N </a:t>
                      </a:r>
                      <a:endParaRPr lang="en-US" sz="1400" dirty="0"/>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baseline="0" dirty="0" smtClean="0"/>
                        <a:t>Is verbal       </a:t>
                      </a:r>
                      <a:r>
                        <a:rPr lang="en-US" sz="1400" dirty="0" smtClean="0"/>
                        <a:t>  Y     N</a:t>
                      </a:r>
                    </a:p>
                    <a:p>
                      <a:r>
                        <a:rPr lang="en-US" sz="1400" dirty="0" smtClean="0"/>
                        <a:t>Can write </a:t>
                      </a:r>
                      <a:r>
                        <a:rPr lang="en-US" sz="1400" baseline="0" dirty="0" smtClean="0"/>
                        <a:t>    </a:t>
                      </a:r>
                      <a:r>
                        <a:rPr lang="en-US" sz="1400" dirty="0" smtClean="0"/>
                        <a:t> Y          N</a:t>
                      </a:r>
                      <a:endParaRPr lang="en-US" sz="1400" dirty="0"/>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685800">
                <a:tc>
                  <a:txBody>
                    <a:bodyPr/>
                    <a:lstStyle/>
                    <a:p>
                      <a:r>
                        <a:rPr lang="en-US" sz="1400" dirty="0" smtClean="0"/>
                        <a:t>Aggressive Communicator</a:t>
                      </a:r>
                      <a:r>
                        <a:rPr lang="en-US" sz="1400" baseline="0" dirty="0" smtClean="0"/>
                        <a:t> </a:t>
                      </a:r>
                    </a:p>
                    <a:p>
                      <a:r>
                        <a:rPr lang="en-US" sz="1400" baseline="0" dirty="0" smtClean="0"/>
                        <a:t>  Y               N</a:t>
                      </a:r>
                      <a:endParaRPr lang="en-US" sz="1400" dirty="0"/>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baseline="0" dirty="0" smtClean="0"/>
                        <a:t>Passive communicator</a:t>
                      </a:r>
                    </a:p>
                    <a:p>
                      <a:r>
                        <a:rPr lang="en-US" sz="1400" baseline="0" dirty="0" smtClean="0"/>
                        <a:t>    Y            N</a:t>
                      </a:r>
                      <a:endParaRPr lang="en-US" sz="1400" dirty="0"/>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dirty="0" smtClean="0"/>
                        <a:t>Clear and concise</a:t>
                      </a:r>
                      <a:r>
                        <a:rPr lang="en-US" sz="1400" baseline="0" dirty="0" smtClean="0"/>
                        <a:t>     Y         N</a:t>
                      </a:r>
                      <a:endParaRPr lang="en-US" sz="1400" dirty="0"/>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13" name="TextBox 12"/>
          <p:cNvSpPr txBox="1"/>
          <p:nvPr/>
        </p:nvSpPr>
        <p:spPr>
          <a:xfrm>
            <a:off x="2776450" y="0"/>
            <a:ext cx="5652655" cy="646331"/>
          </a:xfrm>
          <a:prstGeom prst="rect">
            <a:avLst/>
          </a:prstGeom>
          <a:noFill/>
        </p:spPr>
        <p:txBody>
          <a:bodyPr wrap="square" rtlCol="0">
            <a:spAutoFit/>
          </a:bodyPr>
          <a:lstStyle/>
          <a:p>
            <a:r>
              <a:rPr lang="en-US" sz="3600" b="1" dirty="0" smtClean="0"/>
              <a:t>IEP Feedback Forms</a:t>
            </a:r>
            <a:endParaRPr lang="en-US" sz="3600" b="1" dirty="0"/>
          </a:p>
        </p:txBody>
      </p:sp>
    </p:spTree>
    <p:extLst>
      <p:ext uri="{BB962C8B-B14F-4D97-AF65-F5344CB8AC3E}">
        <p14:creationId xmlns:p14="http://schemas.microsoft.com/office/powerpoint/2010/main" val="2674741856"/>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lstStyle/>
          <a:p>
            <a:endParaRPr lang="en-US" dirty="0"/>
          </a:p>
        </p:txBody>
      </p:sp>
      <p:pic>
        <p:nvPicPr>
          <p:cNvPr id="4" name="Picture 3"/>
          <p:cNvPicPr>
            <a:picLocks noChangeAspect="1"/>
          </p:cNvPicPr>
          <p:nvPr/>
        </p:nvPicPr>
        <p:blipFill>
          <a:blip r:embed="rId2"/>
          <a:stretch>
            <a:fillRect/>
          </a:stretch>
        </p:blipFill>
        <p:spPr>
          <a:xfrm>
            <a:off x="-77219" y="-153282"/>
            <a:ext cx="9298438" cy="7164564"/>
          </a:xfrm>
          <a:prstGeom prst="rect">
            <a:avLst/>
          </a:prstGeom>
        </p:spPr>
      </p:pic>
    </p:spTree>
    <p:extLst>
      <p:ext uri="{BB962C8B-B14F-4D97-AF65-F5344CB8AC3E}">
        <p14:creationId xmlns:p14="http://schemas.microsoft.com/office/powerpoint/2010/main" val="337141647"/>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lstStyle/>
          <a:p>
            <a:endParaRPr lang="en-US" dirty="0"/>
          </a:p>
        </p:txBody>
      </p:sp>
      <p:pic>
        <p:nvPicPr>
          <p:cNvPr id="4" name="Picture 3"/>
          <p:cNvPicPr>
            <a:picLocks noChangeAspect="1"/>
          </p:cNvPicPr>
          <p:nvPr/>
        </p:nvPicPr>
        <p:blipFill>
          <a:blip r:embed="rId2"/>
          <a:stretch>
            <a:fillRect/>
          </a:stretch>
        </p:blipFill>
        <p:spPr>
          <a:xfrm>
            <a:off x="-77219" y="-153282"/>
            <a:ext cx="9298438" cy="7164564"/>
          </a:xfrm>
          <a:prstGeom prst="rect">
            <a:avLst/>
          </a:prstGeom>
        </p:spPr>
      </p:pic>
    </p:spTree>
    <p:extLst>
      <p:ext uri="{BB962C8B-B14F-4D97-AF65-F5344CB8AC3E}">
        <p14:creationId xmlns:p14="http://schemas.microsoft.com/office/powerpoint/2010/main" val="4194685240"/>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lstStyle/>
          <a:p>
            <a:endParaRPr lang="en-US" dirty="0"/>
          </a:p>
        </p:txBody>
      </p:sp>
      <p:pic>
        <p:nvPicPr>
          <p:cNvPr id="4" name="Picture 3"/>
          <p:cNvPicPr>
            <a:picLocks noChangeAspect="1"/>
          </p:cNvPicPr>
          <p:nvPr/>
        </p:nvPicPr>
        <p:blipFill>
          <a:blip r:embed="rId2"/>
          <a:stretch>
            <a:fillRect/>
          </a:stretch>
        </p:blipFill>
        <p:spPr>
          <a:xfrm>
            <a:off x="-77219" y="-153282"/>
            <a:ext cx="9298438" cy="7164564"/>
          </a:xfrm>
          <a:prstGeom prst="rect">
            <a:avLst/>
          </a:prstGeom>
        </p:spPr>
      </p:pic>
    </p:spTree>
    <p:extLst>
      <p:ext uri="{BB962C8B-B14F-4D97-AF65-F5344CB8AC3E}">
        <p14:creationId xmlns:p14="http://schemas.microsoft.com/office/powerpoint/2010/main" val="3293459196"/>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lstStyle/>
          <a:p>
            <a:endParaRPr lang="en-US" dirty="0"/>
          </a:p>
        </p:txBody>
      </p:sp>
      <p:pic>
        <p:nvPicPr>
          <p:cNvPr id="4" name="Picture 3"/>
          <p:cNvPicPr>
            <a:picLocks noChangeAspect="1"/>
          </p:cNvPicPr>
          <p:nvPr/>
        </p:nvPicPr>
        <p:blipFill>
          <a:blip r:embed="rId2"/>
          <a:stretch>
            <a:fillRect/>
          </a:stretch>
        </p:blipFill>
        <p:spPr>
          <a:xfrm>
            <a:off x="-77219" y="-153282"/>
            <a:ext cx="9298438" cy="7164564"/>
          </a:xfrm>
          <a:prstGeom prst="rect">
            <a:avLst/>
          </a:prstGeom>
        </p:spPr>
      </p:pic>
    </p:spTree>
    <p:extLst>
      <p:ext uri="{BB962C8B-B14F-4D97-AF65-F5344CB8AC3E}">
        <p14:creationId xmlns:p14="http://schemas.microsoft.com/office/powerpoint/2010/main" val="610289672"/>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 y="29910"/>
            <a:ext cx="9144000" cy="1325563"/>
          </a:xfrm>
        </p:spPr>
        <p:txBody>
          <a:bodyPr>
            <a:normAutofit/>
          </a:bodyPr>
          <a:lstStyle/>
          <a:p>
            <a:pPr algn="ctr"/>
            <a:r>
              <a:rPr lang="en-US" b="1" dirty="0" smtClean="0">
                <a:latin typeface="+mn-lt"/>
              </a:rPr>
              <a:t>Another strategy…unpack to include concepts and connections</a:t>
            </a:r>
            <a:endParaRPr lang="en-US" b="1" dirty="0">
              <a:latin typeface="+mn-lt"/>
            </a:endParaRPr>
          </a:p>
        </p:txBody>
      </p:sp>
      <p:sp>
        <p:nvSpPr>
          <p:cNvPr id="3" name="Content Placeholder 2"/>
          <p:cNvSpPr>
            <a:spLocks noGrp="1"/>
          </p:cNvSpPr>
          <p:nvPr>
            <p:ph idx="1"/>
          </p:nvPr>
        </p:nvSpPr>
        <p:spPr/>
        <p:txBody>
          <a:bodyPr/>
          <a:lstStyle/>
          <a:p>
            <a:endParaRPr lang="en-US" dirty="0"/>
          </a:p>
        </p:txBody>
      </p:sp>
      <p:pic>
        <p:nvPicPr>
          <p:cNvPr id="4" name="Picture 3"/>
          <p:cNvPicPr>
            <a:picLocks noChangeAspect="1"/>
          </p:cNvPicPr>
          <p:nvPr/>
        </p:nvPicPr>
        <p:blipFill rotWithShape="1">
          <a:blip r:embed="rId2"/>
          <a:srcRect l="14239" t="27433" r="13168" b="10145"/>
          <a:stretch/>
        </p:blipFill>
        <p:spPr>
          <a:xfrm>
            <a:off x="432262" y="1372337"/>
            <a:ext cx="8279476" cy="5485663"/>
          </a:xfrm>
          <a:prstGeom prst="rect">
            <a:avLst/>
          </a:prstGeom>
        </p:spPr>
      </p:pic>
    </p:spTree>
    <p:extLst>
      <p:ext uri="{BB962C8B-B14F-4D97-AF65-F5344CB8AC3E}">
        <p14:creationId xmlns:p14="http://schemas.microsoft.com/office/powerpoint/2010/main" val="307869232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6512" y="-190579"/>
            <a:ext cx="7886700" cy="1325563"/>
          </a:xfrm>
        </p:spPr>
        <p:txBody>
          <a:bodyPr/>
          <a:lstStyle/>
          <a:p>
            <a:r>
              <a:rPr lang="en-US" b="1" dirty="0" smtClean="0">
                <a:latin typeface="+mn-lt"/>
              </a:rPr>
              <a:t>Today’s Goals:</a:t>
            </a:r>
            <a:endParaRPr lang="en-US" b="1" dirty="0">
              <a:latin typeface="+mn-lt"/>
            </a:endParaRPr>
          </a:p>
        </p:txBody>
      </p:sp>
      <p:sp>
        <p:nvSpPr>
          <p:cNvPr id="3" name="Content Placeholder 2"/>
          <p:cNvSpPr>
            <a:spLocks noGrp="1"/>
          </p:cNvSpPr>
          <p:nvPr>
            <p:ph idx="1"/>
          </p:nvPr>
        </p:nvSpPr>
        <p:spPr>
          <a:xfrm>
            <a:off x="1144039" y="821617"/>
            <a:ext cx="5085169" cy="2113386"/>
          </a:xfrm>
        </p:spPr>
        <p:txBody>
          <a:bodyPr>
            <a:noAutofit/>
          </a:bodyPr>
          <a:lstStyle/>
          <a:p>
            <a:r>
              <a:rPr lang="en-US" sz="2400" dirty="0" smtClean="0"/>
              <a:t>Discuss how students with diverse needs access the MYP at different levels</a:t>
            </a:r>
          </a:p>
          <a:p>
            <a:r>
              <a:rPr lang="en-US" sz="2400" dirty="0" smtClean="0"/>
              <a:t>Engagement and Higher level questioning</a:t>
            </a:r>
          </a:p>
          <a:p>
            <a:r>
              <a:rPr lang="en-US" sz="2400" dirty="0"/>
              <a:t>Common Assessments</a:t>
            </a:r>
          </a:p>
          <a:p>
            <a:r>
              <a:rPr lang="en-US" sz="2400" dirty="0"/>
              <a:t>Differentiation &amp; </a:t>
            </a:r>
            <a:r>
              <a:rPr lang="en-US" sz="2400" dirty="0" smtClean="0"/>
              <a:t>Modification</a:t>
            </a:r>
            <a:endParaRPr lang="en-US" sz="2400" dirty="0"/>
          </a:p>
          <a:p>
            <a:r>
              <a:rPr lang="en-US" sz="2400" dirty="0" smtClean="0"/>
              <a:t>Equal vs. Fair</a:t>
            </a:r>
          </a:p>
          <a:p>
            <a:r>
              <a:rPr lang="en-US" sz="2400" dirty="0" smtClean="0"/>
              <a:t>Rigor vs. Rigor-mortis</a:t>
            </a:r>
          </a:p>
          <a:p>
            <a:pPr marL="0" indent="0">
              <a:buNone/>
            </a:pPr>
            <a:endParaRPr lang="en-US" sz="800" dirty="0"/>
          </a:p>
          <a:p>
            <a:pPr marL="0" indent="0">
              <a:buNone/>
            </a:pPr>
            <a:r>
              <a:rPr lang="en-US" sz="2400" b="1" dirty="0" smtClean="0"/>
              <a:t>Break</a:t>
            </a:r>
          </a:p>
          <a:p>
            <a:pPr marL="0" indent="0">
              <a:buNone/>
            </a:pPr>
            <a:endParaRPr lang="en-US" sz="800" dirty="0"/>
          </a:p>
          <a:p>
            <a:r>
              <a:rPr lang="en-US" sz="2400" dirty="0" smtClean="0"/>
              <a:t>Pacing Guides</a:t>
            </a:r>
          </a:p>
          <a:p>
            <a:r>
              <a:rPr lang="en-US" sz="2400" dirty="0" smtClean="0"/>
              <a:t>Articulation – Common Wealth</a:t>
            </a:r>
          </a:p>
          <a:p>
            <a:r>
              <a:rPr lang="en-US" sz="2400" dirty="0" smtClean="0"/>
              <a:t>Changing the culture</a:t>
            </a:r>
          </a:p>
          <a:p>
            <a:pPr marL="0" indent="0">
              <a:buNone/>
            </a:pPr>
            <a:endParaRPr lang="en-US" sz="2400" dirty="0"/>
          </a:p>
        </p:txBody>
      </p:sp>
      <p:pic>
        <p:nvPicPr>
          <p:cNvPr id="5" name="Picture 2" descr="Image result for goal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59095" y="2935003"/>
            <a:ext cx="3684905" cy="248731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28145740"/>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lstStyle/>
          <a:p>
            <a:endParaRPr lang="en-US" dirty="0"/>
          </a:p>
        </p:txBody>
      </p:sp>
      <p:pic>
        <p:nvPicPr>
          <p:cNvPr id="4" name="Picture 3"/>
          <p:cNvPicPr>
            <a:picLocks noChangeAspect="1"/>
          </p:cNvPicPr>
          <p:nvPr/>
        </p:nvPicPr>
        <p:blipFill>
          <a:blip r:embed="rId2"/>
          <a:stretch>
            <a:fillRect/>
          </a:stretch>
        </p:blipFill>
        <p:spPr>
          <a:xfrm>
            <a:off x="-77219" y="-153282"/>
            <a:ext cx="9298438" cy="7164564"/>
          </a:xfrm>
          <a:prstGeom prst="rect">
            <a:avLst/>
          </a:prstGeom>
        </p:spPr>
      </p:pic>
    </p:spTree>
    <p:extLst>
      <p:ext uri="{BB962C8B-B14F-4D97-AF65-F5344CB8AC3E}">
        <p14:creationId xmlns:p14="http://schemas.microsoft.com/office/powerpoint/2010/main" val="2569264409"/>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lstStyle/>
          <a:p>
            <a:endParaRPr lang="en-US" dirty="0"/>
          </a:p>
        </p:txBody>
      </p:sp>
      <p:pic>
        <p:nvPicPr>
          <p:cNvPr id="4" name="Picture 3"/>
          <p:cNvPicPr>
            <a:picLocks noChangeAspect="1"/>
          </p:cNvPicPr>
          <p:nvPr/>
        </p:nvPicPr>
        <p:blipFill>
          <a:blip r:embed="rId2"/>
          <a:stretch>
            <a:fillRect/>
          </a:stretch>
        </p:blipFill>
        <p:spPr>
          <a:xfrm>
            <a:off x="-77219" y="-153282"/>
            <a:ext cx="9298438" cy="7164564"/>
          </a:xfrm>
          <a:prstGeom prst="rect">
            <a:avLst/>
          </a:prstGeom>
        </p:spPr>
      </p:pic>
    </p:spTree>
    <p:extLst>
      <p:ext uri="{BB962C8B-B14F-4D97-AF65-F5344CB8AC3E}">
        <p14:creationId xmlns:p14="http://schemas.microsoft.com/office/powerpoint/2010/main" val="1134289085"/>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lstStyle/>
          <a:p>
            <a:endParaRPr lang="en-US" dirty="0"/>
          </a:p>
        </p:txBody>
      </p:sp>
      <p:pic>
        <p:nvPicPr>
          <p:cNvPr id="4" name="Picture 3"/>
          <p:cNvPicPr>
            <a:picLocks noChangeAspect="1"/>
          </p:cNvPicPr>
          <p:nvPr/>
        </p:nvPicPr>
        <p:blipFill>
          <a:blip r:embed="rId2"/>
          <a:stretch>
            <a:fillRect/>
          </a:stretch>
        </p:blipFill>
        <p:spPr>
          <a:xfrm>
            <a:off x="-77219" y="-153282"/>
            <a:ext cx="9298438" cy="7164564"/>
          </a:xfrm>
          <a:prstGeom prst="rect">
            <a:avLst/>
          </a:prstGeom>
        </p:spPr>
      </p:pic>
    </p:spTree>
    <p:extLst>
      <p:ext uri="{BB962C8B-B14F-4D97-AF65-F5344CB8AC3E}">
        <p14:creationId xmlns:p14="http://schemas.microsoft.com/office/powerpoint/2010/main" val="4214571669"/>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lstStyle/>
          <a:p>
            <a:endParaRPr lang="en-US" dirty="0"/>
          </a:p>
        </p:txBody>
      </p:sp>
      <p:pic>
        <p:nvPicPr>
          <p:cNvPr id="4" name="Picture 3"/>
          <p:cNvPicPr>
            <a:picLocks noChangeAspect="1"/>
          </p:cNvPicPr>
          <p:nvPr/>
        </p:nvPicPr>
        <p:blipFill>
          <a:blip r:embed="rId2"/>
          <a:stretch>
            <a:fillRect/>
          </a:stretch>
        </p:blipFill>
        <p:spPr>
          <a:xfrm>
            <a:off x="-77219" y="-153282"/>
            <a:ext cx="9298438" cy="7164564"/>
          </a:xfrm>
          <a:prstGeom prst="rect">
            <a:avLst/>
          </a:prstGeom>
        </p:spPr>
      </p:pic>
    </p:spTree>
    <p:extLst>
      <p:ext uri="{BB962C8B-B14F-4D97-AF65-F5344CB8AC3E}">
        <p14:creationId xmlns:p14="http://schemas.microsoft.com/office/powerpoint/2010/main" val="1672438733"/>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lstStyle/>
          <a:p>
            <a:endParaRPr lang="en-US" dirty="0"/>
          </a:p>
        </p:txBody>
      </p:sp>
      <p:pic>
        <p:nvPicPr>
          <p:cNvPr id="5" name="Picture 4"/>
          <p:cNvPicPr>
            <a:picLocks noChangeAspect="1"/>
          </p:cNvPicPr>
          <p:nvPr/>
        </p:nvPicPr>
        <p:blipFill>
          <a:blip r:embed="rId2"/>
          <a:stretch>
            <a:fillRect/>
          </a:stretch>
        </p:blipFill>
        <p:spPr>
          <a:xfrm>
            <a:off x="-77219" y="-153282"/>
            <a:ext cx="9298438" cy="7164564"/>
          </a:xfrm>
          <a:prstGeom prst="rect">
            <a:avLst/>
          </a:prstGeom>
        </p:spPr>
      </p:pic>
    </p:spTree>
    <p:extLst>
      <p:ext uri="{BB962C8B-B14F-4D97-AF65-F5344CB8AC3E}">
        <p14:creationId xmlns:p14="http://schemas.microsoft.com/office/powerpoint/2010/main" val="2060220313"/>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lstStyle/>
          <a:p>
            <a:endParaRPr lang="en-US" dirty="0"/>
          </a:p>
        </p:txBody>
      </p:sp>
      <p:pic>
        <p:nvPicPr>
          <p:cNvPr id="4" name="Picture 3"/>
          <p:cNvPicPr>
            <a:picLocks noChangeAspect="1"/>
          </p:cNvPicPr>
          <p:nvPr/>
        </p:nvPicPr>
        <p:blipFill>
          <a:blip r:embed="rId2"/>
          <a:stretch>
            <a:fillRect/>
          </a:stretch>
        </p:blipFill>
        <p:spPr>
          <a:xfrm>
            <a:off x="-77219" y="-153282"/>
            <a:ext cx="9298438" cy="7164564"/>
          </a:xfrm>
          <a:prstGeom prst="rect">
            <a:avLst/>
          </a:prstGeom>
        </p:spPr>
      </p:pic>
    </p:spTree>
    <p:extLst>
      <p:ext uri="{BB962C8B-B14F-4D97-AF65-F5344CB8AC3E}">
        <p14:creationId xmlns:p14="http://schemas.microsoft.com/office/powerpoint/2010/main" val="2471862163"/>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lstStyle/>
          <a:p>
            <a:endParaRPr lang="en-US" dirty="0"/>
          </a:p>
        </p:txBody>
      </p:sp>
      <p:pic>
        <p:nvPicPr>
          <p:cNvPr id="4" name="Picture 3"/>
          <p:cNvPicPr>
            <a:picLocks noChangeAspect="1"/>
          </p:cNvPicPr>
          <p:nvPr/>
        </p:nvPicPr>
        <p:blipFill>
          <a:blip r:embed="rId2"/>
          <a:stretch>
            <a:fillRect/>
          </a:stretch>
        </p:blipFill>
        <p:spPr>
          <a:xfrm>
            <a:off x="-77219" y="-153282"/>
            <a:ext cx="9298438" cy="7164564"/>
          </a:xfrm>
          <a:prstGeom prst="rect">
            <a:avLst/>
          </a:prstGeom>
        </p:spPr>
      </p:pic>
    </p:spTree>
    <p:extLst>
      <p:ext uri="{BB962C8B-B14F-4D97-AF65-F5344CB8AC3E}">
        <p14:creationId xmlns:p14="http://schemas.microsoft.com/office/powerpoint/2010/main" val="3433672508"/>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lstStyle/>
          <a:p>
            <a:endParaRPr lang="en-US" dirty="0"/>
          </a:p>
        </p:txBody>
      </p:sp>
      <p:pic>
        <p:nvPicPr>
          <p:cNvPr id="4" name="Picture 3"/>
          <p:cNvPicPr>
            <a:picLocks noChangeAspect="1"/>
          </p:cNvPicPr>
          <p:nvPr/>
        </p:nvPicPr>
        <p:blipFill>
          <a:blip r:embed="rId2"/>
          <a:stretch>
            <a:fillRect/>
          </a:stretch>
        </p:blipFill>
        <p:spPr>
          <a:xfrm>
            <a:off x="-77219" y="-153282"/>
            <a:ext cx="9298438" cy="7164564"/>
          </a:xfrm>
          <a:prstGeom prst="rect">
            <a:avLst/>
          </a:prstGeom>
        </p:spPr>
      </p:pic>
    </p:spTree>
    <p:extLst>
      <p:ext uri="{BB962C8B-B14F-4D97-AF65-F5344CB8AC3E}">
        <p14:creationId xmlns:p14="http://schemas.microsoft.com/office/powerpoint/2010/main" val="2375284368"/>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Video links</a:t>
            </a:r>
            <a:endParaRPr lang="en-US" dirty="0"/>
          </a:p>
        </p:txBody>
      </p:sp>
      <p:sp>
        <p:nvSpPr>
          <p:cNvPr id="3" name="Content Placeholder 2"/>
          <p:cNvSpPr>
            <a:spLocks noGrp="1"/>
          </p:cNvSpPr>
          <p:nvPr>
            <p:ph idx="1"/>
          </p:nvPr>
        </p:nvSpPr>
        <p:spPr>
          <a:xfrm>
            <a:off x="182881" y="1825625"/>
            <a:ext cx="8761614" cy="4351338"/>
          </a:xfrm>
        </p:spPr>
        <p:txBody>
          <a:bodyPr/>
          <a:lstStyle/>
          <a:p>
            <a:r>
              <a:rPr lang="en-US" dirty="0">
                <a:hlinkClick r:id="rId2"/>
              </a:rPr>
              <a:t>https://</a:t>
            </a:r>
            <a:r>
              <a:rPr lang="en-US" dirty="0" smtClean="0">
                <a:hlinkClick r:id="rId2"/>
              </a:rPr>
              <a:t>www.ted.com/talks/rita_pierson_every_kid_needs_a_champion</a:t>
            </a:r>
            <a:endParaRPr lang="en-US" dirty="0" smtClean="0"/>
          </a:p>
          <a:p>
            <a:endParaRPr lang="en-US" dirty="0"/>
          </a:p>
          <a:p>
            <a:r>
              <a:rPr lang="en-US" dirty="0">
                <a:hlinkClick r:id="rId3"/>
              </a:rPr>
              <a:t>https://</a:t>
            </a:r>
            <a:r>
              <a:rPr lang="en-US" dirty="0" smtClean="0">
                <a:hlinkClick r:id="rId3"/>
              </a:rPr>
              <a:t>www.edutopia.org/practice/wildwood-inquiry-based-learning-developing-student-driven-questions</a:t>
            </a:r>
            <a:endParaRPr lang="en-US" dirty="0" smtClean="0"/>
          </a:p>
          <a:p>
            <a:pPr marL="0" indent="0">
              <a:buNone/>
            </a:pPr>
            <a:endParaRPr lang="en-US" dirty="0" smtClean="0"/>
          </a:p>
          <a:p>
            <a:r>
              <a:rPr lang="en-US" dirty="0">
                <a:hlinkClick r:id="rId4"/>
              </a:rPr>
              <a:t>https://</a:t>
            </a:r>
            <a:r>
              <a:rPr lang="en-US" dirty="0" smtClean="0">
                <a:hlinkClick r:id="rId4"/>
              </a:rPr>
              <a:t>www.youtube.com/watch?v=AEIn3T6nDAo</a:t>
            </a:r>
            <a:endParaRPr lang="en-US" dirty="0" smtClean="0"/>
          </a:p>
          <a:p>
            <a:pPr marL="0" indent="0">
              <a:buNone/>
            </a:pPr>
            <a:endParaRPr lang="en-US" dirty="0" smtClean="0"/>
          </a:p>
          <a:p>
            <a:endParaRPr lang="en-US" dirty="0"/>
          </a:p>
          <a:p>
            <a:endParaRPr lang="en-US" dirty="0" smtClean="0"/>
          </a:p>
          <a:p>
            <a:endParaRPr lang="en-US" dirty="0"/>
          </a:p>
          <a:p>
            <a:endParaRPr lang="en-US" dirty="0"/>
          </a:p>
        </p:txBody>
      </p:sp>
    </p:spTree>
    <p:extLst>
      <p:ext uri="{BB962C8B-B14F-4D97-AF65-F5344CB8AC3E}">
        <p14:creationId xmlns:p14="http://schemas.microsoft.com/office/powerpoint/2010/main" val="6458770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9629" y="813521"/>
            <a:ext cx="8844741" cy="1325563"/>
          </a:xfrm>
        </p:spPr>
        <p:txBody>
          <a:bodyPr>
            <a:noAutofit/>
          </a:bodyPr>
          <a:lstStyle/>
          <a:p>
            <a:pPr algn="ctr"/>
            <a:r>
              <a:rPr lang="en-US" sz="6600" b="1" dirty="0" smtClean="0">
                <a:latin typeface="Arial Black" panose="020B0A04020102020204" pitchFamily="34" charset="0"/>
              </a:rPr>
              <a:t>Let’s get to </a:t>
            </a:r>
            <a:br>
              <a:rPr lang="en-US" sz="6600" b="1" dirty="0" smtClean="0">
                <a:latin typeface="Arial Black" panose="020B0A04020102020204" pitchFamily="34" charset="0"/>
              </a:rPr>
            </a:br>
            <a:r>
              <a:rPr lang="en-US" sz="6600" b="1" dirty="0" smtClean="0">
                <a:latin typeface="Arial Black" panose="020B0A04020102020204" pitchFamily="34" charset="0"/>
              </a:rPr>
              <a:t>know YOU!</a:t>
            </a:r>
            <a:endParaRPr lang="en-US" sz="6600" b="1" dirty="0">
              <a:latin typeface="Arial Black" panose="020B0A04020102020204" pitchFamily="34" charset="0"/>
            </a:endParaRPr>
          </a:p>
        </p:txBody>
      </p:sp>
      <p:pic>
        <p:nvPicPr>
          <p:cNvPr id="2050" name="Picture 2" descr="Image result for many minion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54440" y="2394859"/>
            <a:ext cx="6835117" cy="427194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6063453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1750" y="351228"/>
            <a:ext cx="9144000" cy="1211999"/>
          </a:xfrm>
        </p:spPr>
        <p:txBody>
          <a:bodyPr>
            <a:normAutofit fontScale="85000" lnSpcReduction="20000"/>
          </a:bodyPr>
          <a:lstStyle/>
          <a:p>
            <a:pPr marL="0" indent="0" algn="ctr">
              <a:buNone/>
            </a:pPr>
            <a:r>
              <a:rPr lang="en-US" sz="6000" b="1" dirty="0" smtClean="0"/>
              <a:t>Think about favorite vacation spot?</a:t>
            </a:r>
          </a:p>
          <a:p>
            <a:pPr algn="ctr"/>
            <a:endParaRPr lang="en-US" dirty="0"/>
          </a:p>
          <a:p>
            <a:pPr marL="0" indent="0" algn="ctr">
              <a:buNone/>
            </a:pPr>
            <a:endParaRPr lang="en-US" dirty="0" smtClean="0"/>
          </a:p>
          <a:p>
            <a:pPr algn="ctr"/>
            <a:endParaRPr lang="en-US" dirty="0" smtClean="0"/>
          </a:p>
          <a:p>
            <a:pPr algn="ctr"/>
            <a:endParaRPr lang="en-US" dirty="0"/>
          </a:p>
          <a:p>
            <a:pPr algn="ctr"/>
            <a:endParaRPr lang="en-US" dirty="0"/>
          </a:p>
          <a:p>
            <a:pPr marL="0" indent="0" algn="ctr">
              <a:buNone/>
            </a:pPr>
            <a:endParaRPr lang="en-US" dirty="0"/>
          </a:p>
        </p:txBody>
      </p:sp>
      <p:pic>
        <p:nvPicPr>
          <p:cNvPr id="4" name="Picture 3"/>
          <p:cNvPicPr>
            <a:picLocks noChangeAspect="1"/>
          </p:cNvPicPr>
          <p:nvPr/>
        </p:nvPicPr>
        <p:blipFill>
          <a:blip r:embed="rId2"/>
          <a:stretch>
            <a:fillRect/>
          </a:stretch>
        </p:blipFill>
        <p:spPr>
          <a:xfrm>
            <a:off x="547081" y="1746180"/>
            <a:ext cx="3623334" cy="1811667"/>
          </a:xfrm>
          <a:prstGeom prst="rect">
            <a:avLst/>
          </a:prstGeom>
        </p:spPr>
      </p:pic>
      <p:pic>
        <p:nvPicPr>
          <p:cNvPr id="6" name="Picture 5"/>
          <p:cNvPicPr>
            <a:picLocks noChangeAspect="1"/>
          </p:cNvPicPr>
          <p:nvPr/>
        </p:nvPicPr>
        <p:blipFill>
          <a:blip r:embed="rId3"/>
          <a:stretch>
            <a:fillRect/>
          </a:stretch>
        </p:blipFill>
        <p:spPr>
          <a:xfrm>
            <a:off x="880552" y="4472245"/>
            <a:ext cx="4240089" cy="1771795"/>
          </a:xfrm>
          <a:prstGeom prst="rect">
            <a:avLst/>
          </a:prstGeom>
        </p:spPr>
      </p:pic>
      <p:sp>
        <p:nvSpPr>
          <p:cNvPr id="7" name="AutoShape 2" descr="Image result for white water rafting"/>
          <p:cNvSpPr>
            <a:spLocks noChangeAspect="1" noChangeArrowheads="1"/>
          </p:cNvSpPr>
          <p:nvPr/>
        </p:nvSpPr>
        <p:spPr bwMode="auto">
          <a:xfrm>
            <a:off x="-31750" y="-136525"/>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pic>
        <p:nvPicPr>
          <p:cNvPr id="8" name="Picture 7"/>
          <p:cNvPicPr>
            <a:picLocks noChangeAspect="1"/>
          </p:cNvPicPr>
          <p:nvPr/>
        </p:nvPicPr>
        <p:blipFill>
          <a:blip r:embed="rId4"/>
          <a:stretch>
            <a:fillRect/>
          </a:stretch>
        </p:blipFill>
        <p:spPr>
          <a:xfrm>
            <a:off x="5120641" y="1538713"/>
            <a:ext cx="2982364" cy="2233894"/>
          </a:xfrm>
          <a:prstGeom prst="rect">
            <a:avLst/>
          </a:prstGeom>
        </p:spPr>
      </p:pic>
      <p:pic>
        <p:nvPicPr>
          <p:cNvPr id="10" name="Picture 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707208" y="4472247"/>
            <a:ext cx="2954653" cy="2176519"/>
          </a:xfrm>
          <a:prstGeom prst="rect">
            <a:avLst/>
          </a:prstGeom>
        </p:spPr>
      </p:pic>
      <p:sp>
        <p:nvSpPr>
          <p:cNvPr id="11" name="Oval 10"/>
          <p:cNvSpPr/>
          <p:nvPr/>
        </p:nvSpPr>
        <p:spPr>
          <a:xfrm>
            <a:off x="69793" y="1971130"/>
            <a:ext cx="727248" cy="731013"/>
          </a:xfrm>
          <a:prstGeom prst="ellipse">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Oval 12"/>
          <p:cNvSpPr/>
          <p:nvPr/>
        </p:nvSpPr>
        <p:spPr>
          <a:xfrm>
            <a:off x="8298237" y="4992637"/>
            <a:ext cx="727248" cy="731013"/>
          </a:xfrm>
          <a:prstGeom prst="ellipse">
            <a:avLst/>
          </a:prstGeom>
          <a:solidFill>
            <a:schemeClr val="accent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Oval 13"/>
          <p:cNvSpPr/>
          <p:nvPr/>
        </p:nvSpPr>
        <p:spPr>
          <a:xfrm>
            <a:off x="7834861" y="2262867"/>
            <a:ext cx="727248" cy="731013"/>
          </a:xfrm>
          <a:prstGeom prst="ellipse">
            <a:avLst/>
          </a:prstGeom>
          <a:solidFill>
            <a:schemeClr val="accent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Oval 14"/>
          <p:cNvSpPr/>
          <p:nvPr/>
        </p:nvSpPr>
        <p:spPr>
          <a:xfrm>
            <a:off x="431858" y="4660178"/>
            <a:ext cx="727248" cy="731013"/>
          </a:xfrm>
          <a:prstGeom prst="ellipse">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76724655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79268" y="127765"/>
            <a:ext cx="7886700" cy="1325563"/>
          </a:xfrm>
        </p:spPr>
        <p:txBody>
          <a:bodyPr>
            <a:normAutofit/>
          </a:bodyPr>
          <a:lstStyle/>
          <a:p>
            <a:r>
              <a:rPr lang="en-US" sz="5400" b="1" dirty="0" smtClean="0">
                <a:latin typeface="+mn-lt"/>
              </a:rPr>
              <a:t>Discuss</a:t>
            </a:r>
            <a:endParaRPr lang="en-US" sz="5400" b="1" dirty="0">
              <a:latin typeface="+mn-lt"/>
            </a:endParaRPr>
          </a:p>
        </p:txBody>
      </p:sp>
      <p:sp>
        <p:nvSpPr>
          <p:cNvPr id="3" name="Content Placeholder 2"/>
          <p:cNvSpPr>
            <a:spLocks noGrp="1"/>
          </p:cNvSpPr>
          <p:nvPr>
            <p:ph idx="1"/>
          </p:nvPr>
        </p:nvSpPr>
        <p:spPr>
          <a:xfrm>
            <a:off x="146512" y="1690689"/>
            <a:ext cx="7886700" cy="4351338"/>
          </a:xfrm>
        </p:spPr>
        <p:txBody>
          <a:bodyPr/>
          <a:lstStyle/>
          <a:p>
            <a:r>
              <a:rPr lang="en-US" dirty="0"/>
              <a:t>What makes this </a:t>
            </a:r>
            <a:r>
              <a:rPr lang="en-US" dirty="0" smtClean="0"/>
              <a:t>vacation location </a:t>
            </a:r>
            <a:r>
              <a:rPr lang="en-US" dirty="0"/>
              <a:t>better than the others?</a:t>
            </a:r>
          </a:p>
          <a:p>
            <a:endParaRPr lang="en-US" dirty="0"/>
          </a:p>
          <a:p>
            <a:r>
              <a:rPr lang="en-US" dirty="0"/>
              <a:t>Why are </a:t>
            </a:r>
            <a:r>
              <a:rPr lang="en-US" dirty="0" smtClean="0"/>
              <a:t>vacations </a:t>
            </a:r>
            <a:r>
              <a:rPr lang="en-US" dirty="0"/>
              <a:t>important?</a:t>
            </a:r>
          </a:p>
          <a:p>
            <a:endParaRPr lang="en-US" dirty="0"/>
          </a:p>
          <a:p>
            <a:r>
              <a:rPr lang="en-US" dirty="0" smtClean="0"/>
              <a:t>How does your location</a:t>
            </a:r>
          </a:p>
          <a:p>
            <a:pPr marL="0" indent="0">
              <a:buNone/>
            </a:pPr>
            <a:r>
              <a:rPr lang="en-US" dirty="0" smtClean="0"/>
              <a:t>influence it’s purpose?</a:t>
            </a:r>
            <a:endParaRPr lang="en-US" dirty="0"/>
          </a:p>
          <a:p>
            <a:pPr marL="0" indent="0">
              <a:buNone/>
            </a:pPr>
            <a:endParaRPr lang="en-US" dirty="0"/>
          </a:p>
        </p:txBody>
      </p:sp>
      <p:pic>
        <p:nvPicPr>
          <p:cNvPr id="4" name="Picture 3"/>
          <p:cNvPicPr>
            <a:picLocks noChangeAspect="1"/>
          </p:cNvPicPr>
          <p:nvPr/>
        </p:nvPicPr>
        <p:blipFill>
          <a:blip r:embed="rId2"/>
          <a:stretch>
            <a:fillRect/>
          </a:stretch>
        </p:blipFill>
        <p:spPr>
          <a:xfrm>
            <a:off x="4771506" y="3490975"/>
            <a:ext cx="4204594" cy="3367025"/>
          </a:xfrm>
          <a:prstGeom prst="rect">
            <a:avLst/>
          </a:prstGeom>
        </p:spPr>
      </p:pic>
    </p:spTree>
    <p:extLst>
      <p:ext uri="{BB962C8B-B14F-4D97-AF65-F5344CB8AC3E}">
        <p14:creationId xmlns:p14="http://schemas.microsoft.com/office/powerpoint/2010/main" val="185381540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1750" y="264110"/>
            <a:ext cx="9144000" cy="1299117"/>
          </a:xfrm>
        </p:spPr>
        <p:txBody>
          <a:bodyPr>
            <a:normAutofit fontScale="25000" lnSpcReduction="20000"/>
          </a:bodyPr>
          <a:lstStyle/>
          <a:p>
            <a:pPr marL="0" indent="0" algn="ctr">
              <a:buNone/>
            </a:pPr>
            <a:r>
              <a:rPr lang="en-US" sz="24000" b="1" dirty="0" smtClean="0"/>
              <a:t>Are you a Special </a:t>
            </a:r>
            <a:r>
              <a:rPr lang="en-US" sz="24000" b="1" dirty="0"/>
              <a:t>Ed Teacher, </a:t>
            </a:r>
            <a:r>
              <a:rPr lang="en-US" sz="24000" b="1" dirty="0" smtClean="0"/>
              <a:t>General Teacher</a:t>
            </a:r>
            <a:r>
              <a:rPr lang="en-US" sz="24000" b="1" dirty="0"/>
              <a:t>, MYP </a:t>
            </a:r>
            <a:r>
              <a:rPr lang="en-US" sz="24000" b="1" dirty="0" smtClean="0"/>
              <a:t>Coordinator </a:t>
            </a:r>
            <a:r>
              <a:rPr lang="en-US" sz="24000" b="1" dirty="0"/>
              <a:t>or Other</a:t>
            </a:r>
          </a:p>
          <a:p>
            <a:pPr algn="ctr"/>
            <a:endParaRPr lang="en-US" dirty="0"/>
          </a:p>
          <a:p>
            <a:pPr marL="0" indent="0" algn="ctr">
              <a:buNone/>
            </a:pPr>
            <a:endParaRPr lang="en-US" dirty="0" smtClean="0"/>
          </a:p>
          <a:p>
            <a:pPr algn="ctr"/>
            <a:endParaRPr lang="en-US" dirty="0" smtClean="0"/>
          </a:p>
          <a:p>
            <a:pPr algn="ctr"/>
            <a:endParaRPr lang="en-US" dirty="0"/>
          </a:p>
          <a:p>
            <a:pPr algn="ctr"/>
            <a:endParaRPr lang="en-US" dirty="0"/>
          </a:p>
          <a:p>
            <a:pPr marL="0" indent="0" algn="ctr">
              <a:buNone/>
            </a:pPr>
            <a:endParaRPr lang="en-US" dirty="0"/>
          </a:p>
        </p:txBody>
      </p:sp>
      <p:sp>
        <p:nvSpPr>
          <p:cNvPr id="7" name="AutoShape 2" descr="Image result for white water rafting"/>
          <p:cNvSpPr>
            <a:spLocks noChangeAspect="1" noChangeArrowheads="1"/>
          </p:cNvSpPr>
          <p:nvPr/>
        </p:nvSpPr>
        <p:spPr bwMode="auto">
          <a:xfrm>
            <a:off x="-31750" y="-136525"/>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1" name="Oval 10"/>
          <p:cNvSpPr/>
          <p:nvPr/>
        </p:nvSpPr>
        <p:spPr>
          <a:xfrm>
            <a:off x="273050" y="3077706"/>
            <a:ext cx="727248" cy="731013"/>
          </a:xfrm>
          <a:prstGeom prst="ellipse">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Oval 12"/>
          <p:cNvSpPr/>
          <p:nvPr/>
        </p:nvSpPr>
        <p:spPr>
          <a:xfrm>
            <a:off x="4782165" y="5203670"/>
            <a:ext cx="727248" cy="731013"/>
          </a:xfrm>
          <a:prstGeom prst="ellipse">
            <a:avLst/>
          </a:prstGeom>
          <a:solidFill>
            <a:schemeClr val="accent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Oval 13"/>
          <p:cNvSpPr/>
          <p:nvPr/>
        </p:nvSpPr>
        <p:spPr>
          <a:xfrm>
            <a:off x="4788546" y="3077706"/>
            <a:ext cx="727248" cy="731013"/>
          </a:xfrm>
          <a:prstGeom prst="ellipse">
            <a:avLst/>
          </a:prstGeom>
          <a:solidFill>
            <a:schemeClr val="accent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Oval 14"/>
          <p:cNvSpPr/>
          <p:nvPr/>
        </p:nvSpPr>
        <p:spPr>
          <a:xfrm>
            <a:off x="273050" y="5203671"/>
            <a:ext cx="727248" cy="731013"/>
          </a:xfrm>
          <a:prstGeom prst="ellipse">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extBox 1"/>
          <p:cNvSpPr txBox="1"/>
          <p:nvPr/>
        </p:nvSpPr>
        <p:spPr>
          <a:xfrm>
            <a:off x="1000298" y="3162388"/>
            <a:ext cx="2709268" cy="646331"/>
          </a:xfrm>
          <a:prstGeom prst="rect">
            <a:avLst/>
          </a:prstGeom>
          <a:noFill/>
        </p:spPr>
        <p:txBody>
          <a:bodyPr wrap="none" rtlCol="0">
            <a:spAutoFit/>
          </a:bodyPr>
          <a:lstStyle/>
          <a:p>
            <a:r>
              <a:rPr lang="en-US" sz="3600" b="1" dirty="0" err="1" smtClean="0"/>
              <a:t>SpEd</a:t>
            </a:r>
            <a:r>
              <a:rPr lang="en-US" sz="3600" b="1" dirty="0" smtClean="0"/>
              <a:t> Teacher</a:t>
            </a:r>
            <a:endParaRPr lang="en-US" sz="3600" b="1" dirty="0"/>
          </a:p>
        </p:txBody>
      </p:sp>
      <p:sp>
        <p:nvSpPr>
          <p:cNvPr id="16" name="TextBox 15"/>
          <p:cNvSpPr txBox="1"/>
          <p:nvPr/>
        </p:nvSpPr>
        <p:spPr>
          <a:xfrm>
            <a:off x="1000298" y="5323198"/>
            <a:ext cx="2970685" cy="646331"/>
          </a:xfrm>
          <a:prstGeom prst="rect">
            <a:avLst/>
          </a:prstGeom>
          <a:noFill/>
        </p:spPr>
        <p:txBody>
          <a:bodyPr wrap="none" rtlCol="0">
            <a:spAutoFit/>
          </a:bodyPr>
          <a:lstStyle/>
          <a:p>
            <a:r>
              <a:rPr lang="en-US" sz="3600" b="1" dirty="0" smtClean="0"/>
              <a:t>IB Coordinator</a:t>
            </a:r>
            <a:endParaRPr lang="en-US" sz="3600" b="1" dirty="0"/>
          </a:p>
        </p:txBody>
      </p:sp>
      <p:sp>
        <p:nvSpPr>
          <p:cNvPr id="17" name="TextBox 16"/>
          <p:cNvSpPr txBox="1"/>
          <p:nvPr/>
        </p:nvSpPr>
        <p:spPr>
          <a:xfrm>
            <a:off x="5697074" y="3162388"/>
            <a:ext cx="3122843" cy="646331"/>
          </a:xfrm>
          <a:prstGeom prst="rect">
            <a:avLst/>
          </a:prstGeom>
          <a:noFill/>
        </p:spPr>
        <p:txBody>
          <a:bodyPr wrap="none" rtlCol="0">
            <a:spAutoFit/>
          </a:bodyPr>
          <a:lstStyle/>
          <a:p>
            <a:r>
              <a:rPr lang="en-US" sz="3600" b="1" dirty="0" smtClean="0"/>
              <a:t>Gen Ed Teacher</a:t>
            </a:r>
            <a:endParaRPr lang="en-US" sz="3600" b="1" dirty="0"/>
          </a:p>
        </p:txBody>
      </p:sp>
      <p:sp>
        <p:nvSpPr>
          <p:cNvPr id="18" name="TextBox 17"/>
          <p:cNvSpPr txBox="1"/>
          <p:nvPr/>
        </p:nvSpPr>
        <p:spPr>
          <a:xfrm>
            <a:off x="5697074" y="5288352"/>
            <a:ext cx="1301959" cy="646331"/>
          </a:xfrm>
          <a:prstGeom prst="rect">
            <a:avLst/>
          </a:prstGeom>
          <a:noFill/>
        </p:spPr>
        <p:txBody>
          <a:bodyPr wrap="none" rtlCol="0">
            <a:spAutoFit/>
          </a:bodyPr>
          <a:lstStyle/>
          <a:p>
            <a:r>
              <a:rPr lang="en-US" sz="3600" b="1" dirty="0" smtClean="0"/>
              <a:t>Other</a:t>
            </a:r>
            <a:endParaRPr lang="en-US" sz="3600" b="1" dirty="0"/>
          </a:p>
        </p:txBody>
      </p:sp>
    </p:spTree>
    <p:extLst>
      <p:ext uri="{BB962C8B-B14F-4D97-AF65-F5344CB8AC3E}">
        <p14:creationId xmlns:p14="http://schemas.microsoft.com/office/powerpoint/2010/main" val="806264906"/>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1705</TotalTime>
  <Words>1455</Words>
  <Application>Microsoft Office PowerPoint</Application>
  <PresentationFormat>On-screen Show (4:3)</PresentationFormat>
  <Paragraphs>334</Paragraphs>
  <Slides>58</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58</vt:i4>
      </vt:variant>
    </vt:vector>
  </HeadingPairs>
  <TitlesOfParts>
    <vt:vector size="67" baseType="lpstr">
      <vt:lpstr>Arial</vt:lpstr>
      <vt:lpstr>Arial Black</vt:lpstr>
      <vt:lpstr>Calibri</vt:lpstr>
      <vt:lpstr>Calibri Light</vt:lpstr>
      <vt:lpstr>Chiller</vt:lpstr>
      <vt:lpstr>Footlight MT Light</vt:lpstr>
      <vt:lpstr>Myriad Pro</vt:lpstr>
      <vt:lpstr>Times New Roman</vt:lpstr>
      <vt:lpstr>Office Theme</vt:lpstr>
      <vt:lpstr>IB MYP  and your school</vt:lpstr>
      <vt:lpstr>Introductions!</vt:lpstr>
      <vt:lpstr>Why are we here? </vt:lpstr>
      <vt:lpstr>This is WHY I love IB!</vt:lpstr>
      <vt:lpstr>Today’s Goals:</vt:lpstr>
      <vt:lpstr>Let’s get to  know YOU!</vt:lpstr>
      <vt:lpstr>PowerPoint Presentation</vt:lpstr>
      <vt:lpstr>Discuss</vt:lpstr>
      <vt:lpstr>PowerPoint Presentation</vt:lpstr>
      <vt:lpstr>PowerPoint Presentation</vt:lpstr>
      <vt:lpstr>WHY is it important for students with diverse needs to have access the MYP at different levels?</vt:lpstr>
      <vt:lpstr>How do students with diverse needs access the MYP at different levels?</vt:lpstr>
      <vt:lpstr>Not fun….Engagement!</vt:lpstr>
      <vt:lpstr>Questions?</vt:lpstr>
      <vt:lpstr>Inquiry-Based Learning:  WHY do we develop student-driven questions?</vt:lpstr>
      <vt:lpstr>Inquiry-Based Learning: Developing Student-Driven Questions</vt:lpstr>
      <vt:lpstr>Inquiry-Based Learning: Developing Student-Driven Questions</vt:lpstr>
      <vt:lpstr>Why is differentiation important? We are the experts!</vt:lpstr>
      <vt:lpstr>PowerPoint Presentation</vt:lpstr>
      <vt:lpstr>Modifications and Accommodations</vt:lpstr>
      <vt:lpstr>PowerPoint Presentation</vt:lpstr>
      <vt:lpstr>PowerPoint Presentation</vt:lpstr>
      <vt:lpstr>PowerPoint Presentation</vt:lpstr>
      <vt:lpstr>WHY do we plan together?</vt:lpstr>
      <vt:lpstr>PowerPoint Presentation</vt:lpstr>
      <vt:lpstr>PowerPoint Presentation</vt:lpstr>
      <vt:lpstr>vs.    Rigor-mortis</vt:lpstr>
      <vt:lpstr>Click Here!  6:57</vt:lpstr>
      <vt:lpstr>PowerPoint Presentation</vt:lpstr>
      <vt:lpstr>PowerPoint Presentation</vt:lpstr>
      <vt:lpstr>PowerPoint Presentation</vt:lpstr>
      <vt:lpstr>PowerPoint Presentation</vt:lpstr>
      <vt:lpstr>Great teaching….and it is IB!</vt:lpstr>
      <vt:lpstr>What does this really look like?</vt:lpstr>
      <vt:lpstr>Check out some resources…</vt:lpstr>
      <vt:lpstr>WHY are rubrics so important? What information does it really provide?</vt:lpstr>
      <vt:lpstr>PowerPoint Presentation</vt:lpstr>
      <vt:lpstr>PowerPoint Presentation</vt:lpstr>
      <vt:lpstr>PowerPoint Presentation</vt:lpstr>
      <vt:lpstr>Colonial America Newspaper Project</vt:lpstr>
      <vt:lpstr>Colony Newspaper</vt:lpstr>
      <vt:lpstr>PowerPoint Presentation</vt:lpstr>
      <vt:lpstr>IB and the IEP !</vt:lpstr>
      <vt:lpstr>PowerPoint Presentation</vt:lpstr>
      <vt:lpstr>PowerPoint Presentation</vt:lpstr>
      <vt:lpstr>PowerPoint Presentation</vt:lpstr>
      <vt:lpstr>PowerPoint Presentation</vt:lpstr>
      <vt:lpstr>PowerPoint Presentation</vt:lpstr>
      <vt:lpstr>Another strategy…unpack to include concepts and connections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Video links</vt:lpstr>
    </vt:vector>
  </TitlesOfParts>
  <Company>Fairfax County Public Schools</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Inclusion</dc:title>
  <dc:creator>Peters, Michelle S</dc:creator>
  <cp:lastModifiedBy>Peters, Michelle S</cp:lastModifiedBy>
  <cp:revision>68</cp:revision>
  <dcterms:created xsi:type="dcterms:W3CDTF">2017-01-31T17:31:03Z</dcterms:created>
  <dcterms:modified xsi:type="dcterms:W3CDTF">2017-02-15T15:51:29Z</dcterms:modified>
</cp:coreProperties>
</file>