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rmillett@aacps.org" TargetMode="External"/><Relationship Id="rId2" Type="http://schemas.openxmlformats.org/officeDocument/2006/relationships/hyperlink" Target="mailto:jlerro@aacps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www.ted.com/talks/ramsey_musallam_3_rules_to_spark_learning#t-36477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rmillett@aacps.org" TargetMode="External"/><Relationship Id="rId2" Type="http://schemas.openxmlformats.org/officeDocument/2006/relationships/hyperlink" Target="mailto:jlerro@aacps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2905" y="1658698"/>
            <a:ext cx="7688503" cy="1515533"/>
          </a:xfrm>
        </p:spPr>
        <p:txBody>
          <a:bodyPr/>
          <a:lstStyle/>
          <a:p>
            <a:r>
              <a:rPr lang="en-US" sz="5000" dirty="0" smtClean="0"/>
              <a:t>Session 3: </a:t>
            </a:r>
            <a:br>
              <a:rPr lang="en-US" sz="5000" dirty="0" smtClean="0"/>
            </a:br>
            <a:r>
              <a:rPr lang="en-US" sz="5000" dirty="0" smtClean="0"/>
              <a:t>Collaborative Unit Planning</a:t>
            </a:r>
            <a:endParaRPr lang="en-US" sz="500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Jenna Lerro, </a:t>
            </a:r>
            <a:r>
              <a:rPr lang="en-US" i="1" dirty="0"/>
              <a:t> </a:t>
            </a:r>
            <a:r>
              <a:rPr lang="en-US" i="1" dirty="0" smtClean="0"/>
              <a:t>Literacy Coach / IB Educator</a:t>
            </a:r>
            <a:r>
              <a:rPr lang="en-US" i="1" dirty="0"/>
              <a:t/>
            </a:r>
            <a:br>
              <a:rPr lang="en-US" i="1" dirty="0"/>
            </a:br>
            <a:r>
              <a:rPr lang="en-US" dirty="0" smtClean="0">
                <a:hlinkClick r:id="rId2"/>
              </a:rPr>
              <a:t>jlerro@aacps.org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Joanna Millett, </a:t>
            </a:r>
            <a:r>
              <a:rPr lang="en-US" i="1" dirty="0" smtClean="0"/>
              <a:t>MYP Coordinator</a:t>
            </a:r>
          </a:p>
          <a:p>
            <a:pPr algn="l"/>
            <a:r>
              <a:rPr lang="en-US" dirty="0" smtClean="0">
                <a:hlinkClick r:id="rId3"/>
              </a:rPr>
              <a:t>jrmillett@aacps.org</a:t>
            </a:r>
            <a:r>
              <a:rPr lang="en-US" dirty="0" smtClean="0"/>
              <a:t> </a:t>
            </a: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5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our first 2 sessions together…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4" b="12564"/>
          <a:stretch>
            <a:fillRect/>
          </a:stretch>
        </p:blipFill>
        <p:spPr>
          <a:xfrm>
            <a:off x="7537215" y="1041400"/>
            <a:ext cx="3620963" cy="4775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2471" y="3255432"/>
            <a:ext cx="6225309" cy="1828800"/>
          </a:xfrm>
        </p:spPr>
        <p:txBody>
          <a:bodyPr>
            <a:noAutofit/>
          </a:bodyPr>
          <a:lstStyle/>
          <a:p>
            <a:pPr algn="l"/>
            <a:r>
              <a:rPr lang="en-US" sz="3000" dirty="0" smtClean="0"/>
              <a:t>What is one thing you will </a:t>
            </a:r>
            <a:r>
              <a:rPr lang="en-US" sz="3000" b="1" dirty="0" smtClean="0">
                <a:solidFill>
                  <a:schemeClr val="accent4"/>
                </a:solidFill>
              </a:rPr>
              <a:t>stop</a:t>
            </a:r>
            <a:r>
              <a:rPr lang="en-US" sz="3000" dirty="0" smtClean="0">
                <a:solidFill>
                  <a:schemeClr val="accent4"/>
                </a:solidFill>
              </a:rPr>
              <a:t> </a:t>
            </a:r>
            <a:r>
              <a:rPr lang="en-US" sz="3000" dirty="0" smtClean="0"/>
              <a:t>doing?</a:t>
            </a:r>
          </a:p>
          <a:p>
            <a:pPr algn="l"/>
            <a:r>
              <a:rPr lang="en-US" sz="3000" dirty="0" smtClean="0"/>
              <a:t>What is one thing you will </a:t>
            </a:r>
            <a:r>
              <a:rPr lang="en-US" sz="3000" b="1" dirty="0" smtClean="0">
                <a:solidFill>
                  <a:schemeClr val="accent6"/>
                </a:solidFill>
              </a:rPr>
              <a:t>save</a:t>
            </a:r>
            <a:r>
              <a:rPr lang="en-US" sz="3000" dirty="0" smtClean="0"/>
              <a:t>?</a:t>
            </a:r>
          </a:p>
          <a:p>
            <a:pPr algn="l"/>
            <a:r>
              <a:rPr lang="en-US" sz="3000" dirty="0" smtClean="0"/>
              <a:t>What is one thing you will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start </a:t>
            </a:r>
            <a:r>
              <a:rPr lang="en-US" sz="3000" dirty="0" smtClean="0"/>
              <a:t>doing?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3630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99" y="778932"/>
            <a:ext cx="6241816" cy="1371600"/>
          </a:xfrm>
        </p:spPr>
        <p:txBody>
          <a:bodyPr/>
          <a:lstStyle/>
          <a:p>
            <a:r>
              <a:rPr lang="en-US" dirty="0" smtClean="0"/>
              <a:t>Some words of advice as you begin to plan…</a:t>
            </a:r>
            <a:endParaRPr lang="en-US" dirty="0"/>
          </a:p>
        </p:txBody>
      </p:sp>
      <p:pic>
        <p:nvPicPr>
          <p:cNvPr id="5" name="Picture Placeholder 4">
            <a:hlinkClick r:id="rId2"/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281" y="2666996"/>
            <a:ext cx="5572252" cy="2101707"/>
          </a:xfrm>
        </p:spPr>
      </p:pic>
      <p:sp>
        <p:nvSpPr>
          <p:cNvPr id="3" name="Rectangle 2"/>
          <p:cNvSpPr/>
          <p:nvPr/>
        </p:nvSpPr>
        <p:spPr>
          <a:xfrm>
            <a:off x="4478508" y="5100501"/>
            <a:ext cx="32537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Ted Talk: </a:t>
            </a:r>
            <a:r>
              <a:rPr lang="en-US" i="1" dirty="0" smtClean="0"/>
              <a:t>3 Rules of Engagement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758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270" t="16667" r="17457" b="47048"/>
          <a:stretch/>
        </p:blipFill>
        <p:spPr>
          <a:xfrm>
            <a:off x="101921" y="1790700"/>
            <a:ext cx="11989206" cy="353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9724" y="800100"/>
            <a:ext cx="46736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Establishing the purpose of the unit- </a:t>
            </a:r>
          </a:p>
          <a:p>
            <a:pPr algn="ctr"/>
            <a:r>
              <a:rPr lang="en-US" sz="2400" dirty="0" smtClean="0"/>
              <a:t>Why is it important for students?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68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494" t="52430" r="17498" b="22771"/>
          <a:stretch/>
        </p:blipFill>
        <p:spPr>
          <a:xfrm>
            <a:off x="190499" y="2146300"/>
            <a:ext cx="11877153" cy="23995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50975" y="1003300"/>
            <a:ext cx="51562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Developing a Statement of Inquiry to Frame the Unit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406900" y="4292600"/>
            <a:ext cx="7543800" cy="253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4050" y="1935897"/>
            <a:ext cx="11099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Each </a:t>
            </a:r>
            <a:r>
              <a:rPr lang="en-US" sz="2400" dirty="0"/>
              <a:t>of </a:t>
            </a:r>
            <a:r>
              <a:rPr lang="en-US" sz="2400" dirty="0" smtClean="0"/>
              <a:t>the questions </a:t>
            </a:r>
            <a:r>
              <a:rPr lang="en-US" sz="2400" dirty="0"/>
              <a:t>should include </a:t>
            </a:r>
            <a:r>
              <a:rPr lang="en-US" sz="2400" b="1" i="1" dirty="0"/>
              <a:t>at least 1 of the concepts</a:t>
            </a:r>
            <a:r>
              <a:rPr lang="en-US" sz="2400" dirty="0"/>
              <a:t> you selected. 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The </a:t>
            </a:r>
            <a:r>
              <a:rPr lang="en-US" sz="2400" dirty="0"/>
              <a:t>questions themselves </a:t>
            </a:r>
            <a:r>
              <a:rPr lang="en-US" sz="2400" b="1" i="1" dirty="0"/>
              <a:t>will not usually incorporate content</a:t>
            </a:r>
            <a:r>
              <a:rPr lang="en-US" sz="2400" dirty="0"/>
              <a:t>, except perhaps the debatable question when </a:t>
            </a:r>
            <a:r>
              <a:rPr lang="en-US" sz="2400" dirty="0" smtClean="0"/>
              <a:t>applicable.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Questions </a:t>
            </a:r>
            <a:r>
              <a:rPr lang="en-US" sz="2400" dirty="0"/>
              <a:t>should </a:t>
            </a:r>
            <a:r>
              <a:rPr lang="en-US" sz="2400" b="1" i="1" dirty="0"/>
              <a:t>increase in complexity</a:t>
            </a:r>
            <a:r>
              <a:rPr lang="en-US" sz="2400" dirty="0"/>
              <a:t>: first factual, then conceptual, then debatable. 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The </a:t>
            </a:r>
            <a:r>
              <a:rPr lang="en-US" sz="2400" dirty="0"/>
              <a:t>idea is </a:t>
            </a:r>
            <a:r>
              <a:rPr lang="en-US" sz="2400" dirty="0" smtClean="0"/>
              <a:t>Accessibility. All </a:t>
            </a:r>
            <a:r>
              <a:rPr lang="en-US" sz="2400" dirty="0"/>
              <a:t>of the inquiry questions emerge and are unpacked from the statement of inquiry and the concepts that were originally selected. </a:t>
            </a:r>
          </a:p>
          <a:p>
            <a:pPr marL="285750" indent="-285750">
              <a:buFontTx/>
              <a:buChar char="-"/>
            </a:pPr>
            <a:r>
              <a:rPr lang="en-US" sz="2400" b="1" u="sng" dirty="0" smtClean="0"/>
              <a:t>Factual </a:t>
            </a:r>
            <a:r>
              <a:rPr lang="en-US" sz="2400" b="1" u="sng" dirty="0"/>
              <a:t>Question </a:t>
            </a:r>
            <a:r>
              <a:rPr lang="en-US" sz="2400" dirty="0"/>
              <a:t>— May begin with “What...” and there are multiple definitions when looked up</a:t>
            </a:r>
            <a:r>
              <a:rPr lang="en-US" sz="24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n-US" sz="2400" b="1" u="sng" dirty="0" smtClean="0"/>
              <a:t>Conceptual </a:t>
            </a:r>
            <a:r>
              <a:rPr lang="en-US" sz="2400" b="1" u="sng" dirty="0"/>
              <a:t>Question</a:t>
            </a:r>
            <a:r>
              <a:rPr lang="en-US" sz="2400" dirty="0"/>
              <a:t>— May begin with “How” or “Why” and cannot be looked up 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b="1" u="sng" dirty="0" smtClean="0"/>
              <a:t>Debatable </a:t>
            </a:r>
            <a:r>
              <a:rPr lang="en-US" sz="2400" b="1" u="sng" dirty="0"/>
              <a:t>Question</a:t>
            </a:r>
            <a:r>
              <a:rPr lang="en-US" sz="2400" dirty="0"/>
              <a:t>— May begin with “Does”, “Could”, “Should”, “To what extent”…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0750" y="914400"/>
            <a:ext cx="54864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Creating Inquiry Questions:</a:t>
            </a:r>
          </a:p>
          <a:p>
            <a:pPr algn="ctr"/>
            <a:r>
              <a:rPr lang="en-US" sz="2400" dirty="0" smtClean="0"/>
              <a:t>Guiding students to a deeper understanding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152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042" t="17014" r="17496" b="44271"/>
          <a:stretch/>
        </p:blipFill>
        <p:spPr>
          <a:xfrm>
            <a:off x="1905000" y="1689100"/>
            <a:ext cx="7807254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6042" t="85968" r="40630" b="6290"/>
          <a:stretch/>
        </p:blipFill>
        <p:spPr>
          <a:xfrm>
            <a:off x="1905000" y="5346700"/>
            <a:ext cx="3920596" cy="78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5232" y="736600"/>
            <a:ext cx="776679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Using GRASPS to create an Authentic Assessment:</a:t>
            </a:r>
          </a:p>
          <a:p>
            <a:pPr algn="ctr"/>
            <a:r>
              <a:rPr lang="en-US" sz="2400" dirty="0" smtClean="0"/>
              <a:t>While keeping a direct correlation to the Statement of Inquiry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7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49800" y="1244600"/>
            <a:ext cx="2229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/>
              <a:t>Wrap-Up</a:t>
            </a:r>
            <a:endParaRPr lang="en-US" sz="44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39900" y="2501900"/>
            <a:ext cx="878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one idea that you developed during the collaborative unit planning session?</a:t>
            </a:r>
          </a:p>
          <a:p>
            <a:pPr algn="ctr"/>
            <a:r>
              <a:rPr lang="en-US" sz="2800" i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800" i="1" dirty="0" smtClean="0">
                <a:solidFill>
                  <a:schemeClr val="accent6">
                    <a:lumMod val="50000"/>
                  </a:schemeClr>
                </a:solidFill>
              </a:rPr>
              <a:t>this can include a statement of inquiry, inquiry question, summative assessment or learning engagement)</a:t>
            </a:r>
            <a:endParaRPr lang="en-US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174" y="4513768"/>
            <a:ext cx="2246580" cy="145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4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2905" y="1658698"/>
            <a:ext cx="7688503" cy="1515533"/>
          </a:xfrm>
        </p:spPr>
        <p:txBody>
          <a:bodyPr/>
          <a:lstStyle/>
          <a:p>
            <a:r>
              <a:rPr lang="en-US" sz="5000" dirty="0" smtClean="0"/>
              <a:t>Thank you for your participation today!</a:t>
            </a:r>
            <a:endParaRPr lang="en-US" sz="500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Jenna Lerro, </a:t>
            </a:r>
            <a:r>
              <a:rPr lang="en-US" i="1" dirty="0"/>
              <a:t> </a:t>
            </a:r>
            <a:r>
              <a:rPr lang="en-US" i="1" dirty="0" smtClean="0"/>
              <a:t>Literacy Coach / IB Educator</a:t>
            </a:r>
            <a:r>
              <a:rPr lang="en-US" i="1" dirty="0"/>
              <a:t/>
            </a:r>
            <a:br>
              <a:rPr lang="en-US" i="1" dirty="0"/>
            </a:br>
            <a:r>
              <a:rPr lang="en-US" dirty="0" smtClean="0">
                <a:hlinkClick r:id="rId2"/>
              </a:rPr>
              <a:t>jlerro@aacps.org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Joanna Millett, </a:t>
            </a:r>
            <a:r>
              <a:rPr lang="en-US" i="1" dirty="0" smtClean="0"/>
              <a:t>MYP Coordinator</a:t>
            </a:r>
          </a:p>
          <a:p>
            <a:pPr algn="l"/>
            <a:r>
              <a:rPr lang="en-US" dirty="0" smtClean="0">
                <a:hlinkClick r:id="rId3"/>
              </a:rPr>
              <a:t>jrmillett@aacps.org</a:t>
            </a:r>
            <a:r>
              <a:rPr lang="en-US" dirty="0" smtClean="0"/>
              <a:t> 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295648"/>
            <a:ext cx="20447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151</TotalTime>
  <Words>289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Organic</vt:lpstr>
      <vt:lpstr>Session 3:  Collaborative Unit Planning</vt:lpstr>
      <vt:lpstr>Consider our first 2 sessions together…</vt:lpstr>
      <vt:lpstr>Some words of advice as you begin to plan…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participation today!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3:  Collaborative Unit Planning</dc:title>
  <dc:creator>Lerro, Jenna M</dc:creator>
  <cp:lastModifiedBy>Millett, Joanna R</cp:lastModifiedBy>
  <cp:revision>13</cp:revision>
  <dcterms:created xsi:type="dcterms:W3CDTF">2016-03-15T14:31:04Z</dcterms:created>
  <dcterms:modified xsi:type="dcterms:W3CDTF">2016-03-04T17:53:42Z</dcterms:modified>
</cp:coreProperties>
</file>