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82" r:id="rId4"/>
    <p:sldId id="276" r:id="rId5"/>
    <p:sldId id="268" r:id="rId6"/>
    <p:sldId id="275" r:id="rId7"/>
    <p:sldId id="286" r:id="rId8"/>
    <p:sldId id="277" r:id="rId9"/>
    <p:sldId id="270" r:id="rId10"/>
    <p:sldId id="280" r:id="rId11"/>
    <p:sldId id="287" r:id="rId12"/>
    <p:sldId id="281" r:id="rId13"/>
    <p:sldId id="279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howGuides="1">
      <p:cViewPr varScale="1">
        <p:scale>
          <a:sx n="72" d="100"/>
          <a:sy n="72" d="100"/>
        </p:scale>
        <p:origin x="660" y="5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20A0CB-C257-454A-8098-FEC83ED15AE3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UY"/>
        </a:p>
      </dgm:t>
    </dgm:pt>
    <dgm:pt modelId="{1216DFE3-CB63-4B30-9AD7-2BDD560319D0}">
      <dgm:prSet phldrT="[Text]"/>
      <dgm:spPr/>
      <dgm:t>
        <a:bodyPr/>
        <a:lstStyle/>
        <a:p>
          <a:r>
            <a:rPr lang="en-US" b="1" i="1" noProof="0" dirty="0" smtClean="0">
              <a:solidFill>
                <a:srgbClr val="004B8D"/>
              </a:solidFill>
              <a:effectLst/>
            </a:rPr>
            <a:t>Traditional assessment</a:t>
          </a:r>
          <a:endParaRPr lang="en-US" b="1" i="1" noProof="0" dirty="0">
            <a:solidFill>
              <a:srgbClr val="004B8D"/>
            </a:solidFill>
            <a:effectLst/>
          </a:endParaRPr>
        </a:p>
      </dgm:t>
    </dgm:pt>
    <dgm:pt modelId="{8E27CB76-715C-44E4-AD41-AB95A2C9C188}" type="parTrans" cxnId="{BA3A4146-D6E0-4757-8AE9-CEA9FF1FC0E5}">
      <dgm:prSet/>
      <dgm:spPr/>
      <dgm:t>
        <a:bodyPr/>
        <a:lstStyle/>
        <a:p>
          <a:endParaRPr lang="es-UY"/>
        </a:p>
      </dgm:t>
    </dgm:pt>
    <dgm:pt modelId="{E6A0FB0C-257D-4D51-BA73-31DAB9E2D45D}" type="sibTrans" cxnId="{BA3A4146-D6E0-4757-8AE9-CEA9FF1FC0E5}">
      <dgm:prSet/>
      <dgm:spPr/>
      <dgm:t>
        <a:bodyPr/>
        <a:lstStyle/>
        <a:p>
          <a:endParaRPr lang="es-UY"/>
        </a:p>
      </dgm:t>
    </dgm:pt>
    <dgm:pt modelId="{9A9012F6-1FBC-4800-96CD-E91EFBE66704}">
      <dgm:prSet phldrT="[Text]" custT="1"/>
      <dgm:spPr/>
      <dgm:t>
        <a:bodyPr/>
        <a:lstStyle/>
        <a:p>
          <a:r>
            <a:rPr lang="en-US" sz="1800" b="0" i="0" noProof="0" dirty="0" smtClean="0">
              <a:solidFill>
                <a:srgbClr val="004B8D"/>
              </a:solidFill>
              <a:effectLst/>
            </a:rPr>
            <a:t>Indirect or proxy 'items'</a:t>
          </a:r>
          <a:endParaRPr lang="en-US" sz="1800" b="0" i="0" noProof="0" dirty="0">
            <a:solidFill>
              <a:srgbClr val="004B8D"/>
            </a:solidFill>
            <a:effectLst/>
          </a:endParaRPr>
        </a:p>
      </dgm:t>
    </dgm:pt>
    <dgm:pt modelId="{07BE6DAB-FD3D-4760-99F6-175430C9A67D}" type="parTrans" cxnId="{16756608-BB58-42A5-B2D5-29D8651EF63E}">
      <dgm:prSet/>
      <dgm:spPr/>
      <dgm:t>
        <a:bodyPr/>
        <a:lstStyle/>
        <a:p>
          <a:endParaRPr lang="es-UY"/>
        </a:p>
      </dgm:t>
    </dgm:pt>
    <dgm:pt modelId="{5ED0965C-12D8-45D0-B895-6612534753D5}" type="sibTrans" cxnId="{16756608-BB58-42A5-B2D5-29D8651EF63E}">
      <dgm:prSet/>
      <dgm:spPr/>
      <dgm:t>
        <a:bodyPr/>
        <a:lstStyle/>
        <a:p>
          <a:endParaRPr lang="es-UY"/>
        </a:p>
      </dgm:t>
    </dgm:pt>
    <dgm:pt modelId="{757E1955-D664-4F47-BDA6-4DFE73CA7B78}">
      <dgm:prSet phldrT="[Text]"/>
      <dgm:spPr/>
      <dgm:t>
        <a:bodyPr/>
        <a:lstStyle/>
        <a:p>
          <a:r>
            <a:rPr lang="en-US" b="1" i="1" noProof="0" dirty="0" smtClean="0">
              <a:solidFill>
                <a:srgbClr val="004B8D"/>
              </a:solidFill>
              <a:effectLst/>
            </a:rPr>
            <a:t>Authentic Assessment </a:t>
          </a:r>
          <a:endParaRPr lang="en-US" b="1" i="1" noProof="0" dirty="0">
            <a:solidFill>
              <a:srgbClr val="004B8D"/>
            </a:solidFill>
            <a:effectLst/>
          </a:endParaRPr>
        </a:p>
      </dgm:t>
    </dgm:pt>
    <dgm:pt modelId="{B165732F-6555-4ACC-B5A0-C38915BAFBD7}" type="parTrans" cxnId="{60049163-D48C-4833-A125-A1F6CADA9B9F}">
      <dgm:prSet/>
      <dgm:spPr/>
      <dgm:t>
        <a:bodyPr/>
        <a:lstStyle/>
        <a:p>
          <a:endParaRPr lang="es-UY"/>
        </a:p>
      </dgm:t>
    </dgm:pt>
    <dgm:pt modelId="{B70941EE-81FF-481F-878E-31698EB406D9}" type="sibTrans" cxnId="{60049163-D48C-4833-A125-A1F6CADA9B9F}">
      <dgm:prSet/>
      <dgm:spPr/>
      <dgm:t>
        <a:bodyPr/>
        <a:lstStyle/>
        <a:p>
          <a:endParaRPr lang="es-UY"/>
        </a:p>
      </dgm:t>
    </dgm:pt>
    <dgm:pt modelId="{675DB218-261B-4CB9-B5EC-5CCBD3435051}">
      <dgm:prSet phldrT="[Text]" custT="1"/>
      <dgm:spPr/>
      <dgm:t>
        <a:bodyPr/>
        <a:lstStyle/>
        <a:p>
          <a:r>
            <a:rPr lang="en-US" sz="1800" b="0" i="0" noProof="0" dirty="0" smtClean="0">
              <a:solidFill>
                <a:srgbClr val="004B8D"/>
              </a:solidFill>
              <a:effectLst/>
            </a:rPr>
            <a:t>Relevant </a:t>
          </a:r>
          <a:endParaRPr lang="en-US" sz="1800" b="0" i="0" noProof="0" dirty="0">
            <a:solidFill>
              <a:srgbClr val="004B8D"/>
            </a:solidFill>
            <a:effectLst/>
          </a:endParaRPr>
        </a:p>
      </dgm:t>
    </dgm:pt>
    <dgm:pt modelId="{7511F406-D24A-4A83-AF72-DB7E554E8E18}" type="parTrans" cxnId="{50C5711F-D694-4433-8312-C9D8DB1784D5}">
      <dgm:prSet/>
      <dgm:spPr/>
      <dgm:t>
        <a:bodyPr/>
        <a:lstStyle/>
        <a:p>
          <a:endParaRPr lang="es-UY"/>
        </a:p>
      </dgm:t>
    </dgm:pt>
    <dgm:pt modelId="{F2B3DA5E-9E56-4C51-BE98-613D9ACD45AE}" type="sibTrans" cxnId="{50C5711F-D694-4433-8312-C9D8DB1784D5}">
      <dgm:prSet/>
      <dgm:spPr/>
      <dgm:t>
        <a:bodyPr/>
        <a:lstStyle/>
        <a:p>
          <a:endParaRPr lang="es-UY"/>
        </a:p>
      </dgm:t>
    </dgm:pt>
    <dgm:pt modelId="{AF6B5E71-91E9-43D5-95CE-A96A6A089250}">
      <dgm:prSet phldrT="[Text]" custT="1"/>
      <dgm:spPr/>
      <dgm:t>
        <a:bodyPr/>
        <a:lstStyle/>
        <a:p>
          <a:r>
            <a:rPr lang="en-US" sz="1800" b="0" i="0" noProof="0" dirty="0" smtClean="0">
              <a:solidFill>
                <a:srgbClr val="004B8D"/>
              </a:solidFill>
              <a:effectLst/>
              <a:uFill>
                <a:solidFill>
                  <a:srgbClr val="232323"/>
                </a:solidFill>
              </a:uFill>
            </a:rPr>
            <a:t>Worthy intellectual tasks</a:t>
          </a:r>
          <a:endParaRPr lang="en-US" sz="1800" b="0" i="0" noProof="0" dirty="0">
            <a:solidFill>
              <a:srgbClr val="004B8D"/>
            </a:solidFill>
            <a:effectLst/>
          </a:endParaRPr>
        </a:p>
      </dgm:t>
    </dgm:pt>
    <dgm:pt modelId="{31D8089B-0CC3-468D-8A4D-1F32F585B5B6}" type="sibTrans" cxnId="{073D98EE-B4E3-4DD2-8AD2-BE05471DCEE0}">
      <dgm:prSet/>
      <dgm:spPr/>
      <dgm:t>
        <a:bodyPr/>
        <a:lstStyle/>
        <a:p>
          <a:endParaRPr lang="es-UY"/>
        </a:p>
      </dgm:t>
    </dgm:pt>
    <dgm:pt modelId="{F4889709-C6E4-464A-BC15-56BA06C4F94F}" type="parTrans" cxnId="{073D98EE-B4E3-4DD2-8AD2-BE05471DCEE0}">
      <dgm:prSet/>
      <dgm:spPr/>
      <dgm:t>
        <a:bodyPr/>
        <a:lstStyle/>
        <a:p>
          <a:endParaRPr lang="es-UY"/>
        </a:p>
      </dgm:t>
    </dgm:pt>
    <dgm:pt modelId="{19103B4C-56CA-4036-8FC7-84A2597FC51F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800" b="0" i="0" noProof="0" dirty="0" smtClean="0">
              <a:solidFill>
                <a:srgbClr val="004B8D"/>
              </a:solidFill>
              <a:effectLst/>
              <a:uFill>
                <a:solidFill>
                  <a:srgbClr val="232323"/>
                </a:solidFill>
              </a:uFill>
            </a:rPr>
            <a:t>Artificial</a:t>
          </a:r>
          <a:endParaRPr lang="en-US" sz="1800" b="0" i="0" noProof="0" dirty="0">
            <a:solidFill>
              <a:srgbClr val="004B8D"/>
            </a:solidFill>
            <a:effectLst/>
          </a:endParaRPr>
        </a:p>
      </dgm:t>
    </dgm:pt>
    <dgm:pt modelId="{B6CB165F-694F-4525-930C-8AAB4D65E32E}" type="parTrans" cxnId="{FE9A1F6E-8487-4543-B03D-1D7FD657CC9D}">
      <dgm:prSet/>
      <dgm:spPr/>
      <dgm:t>
        <a:bodyPr/>
        <a:lstStyle/>
        <a:p>
          <a:endParaRPr lang="es-UY"/>
        </a:p>
      </dgm:t>
    </dgm:pt>
    <dgm:pt modelId="{4862EB30-DBF1-442B-8376-3BB8DC424707}" type="sibTrans" cxnId="{FE9A1F6E-8487-4543-B03D-1D7FD657CC9D}">
      <dgm:prSet/>
      <dgm:spPr/>
      <dgm:t>
        <a:bodyPr/>
        <a:lstStyle/>
        <a:p>
          <a:endParaRPr lang="es-UY"/>
        </a:p>
      </dgm:t>
    </dgm:pt>
    <dgm:pt modelId="{1D1ED73D-E97B-4DE7-B3C5-BB7C5C9B9945}">
      <dgm:prSet phldrT="[Text]" custT="1"/>
      <dgm:spPr/>
      <dgm:t>
        <a:bodyPr/>
        <a:lstStyle/>
        <a:p>
          <a:r>
            <a:rPr lang="en-US" sz="1800" b="0" i="0" noProof="0" dirty="0" smtClean="0">
              <a:solidFill>
                <a:schemeClr val="accent6">
                  <a:lumMod val="20000"/>
                  <a:lumOff val="80000"/>
                </a:schemeClr>
              </a:solidFill>
              <a:effectLst/>
            </a:rPr>
            <a:t>Examine student performance </a:t>
          </a:r>
          <a:endParaRPr lang="en-US" sz="1800" b="0" i="0" noProof="0" dirty="0">
            <a:solidFill>
              <a:schemeClr val="accent6">
                <a:lumMod val="20000"/>
                <a:lumOff val="80000"/>
              </a:schemeClr>
            </a:solidFill>
            <a:effectLst/>
          </a:endParaRPr>
        </a:p>
      </dgm:t>
    </dgm:pt>
    <dgm:pt modelId="{9FA13689-08AC-4A89-B9A9-369C5C9613DF}" type="parTrans" cxnId="{2A1B238B-B63F-4768-9689-C4C1FB18FF41}">
      <dgm:prSet/>
      <dgm:spPr/>
      <dgm:t>
        <a:bodyPr/>
        <a:lstStyle/>
        <a:p>
          <a:endParaRPr lang="es-UY"/>
        </a:p>
      </dgm:t>
    </dgm:pt>
    <dgm:pt modelId="{42A5C82F-F191-4AF9-BAF7-2B7888B15A74}" type="sibTrans" cxnId="{2A1B238B-B63F-4768-9689-C4C1FB18FF41}">
      <dgm:prSet/>
      <dgm:spPr/>
      <dgm:t>
        <a:bodyPr/>
        <a:lstStyle/>
        <a:p>
          <a:endParaRPr lang="es-UY"/>
        </a:p>
      </dgm:t>
    </dgm:pt>
    <dgm:pt modelId="{F37CE8A5-2966-464C-A8E5-BE96662F725A}" type="pres">
      <dgm:prSet presAssocID="{4620A0CB-C257-454A-8098-FEC83ED15AE3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DB46BE-B31D-403C-AAAC-74A92C58646E}" type="pres">
      <dgm:prSet presAssocID="{4620A0CB-C257-454A-8098-FEC83ED15AE3}" presName="dummyMaxCanvas" presStyleCnt="0"/>
      <dgm:spPr/>
    </dgm:pt>
    <dgm:pt modelId="{8433429D-E7E9-4E25-8F1A-336ABA0D9C47}" type="pres">
      <dgm:prSet presAssocID="{4620A0CB-C257-454A-8098-FEC83ED15AE3}" presName="parentComposite" presStyleCnt="0"/>
      <dgm:spPr/>
    </dgm:pt>
    <dgm:pt modelId="{F1D6D4B8-9024-4A71-9DD6-FD3BDBDDB3E7}" type="pres">
      <dgm:prSet presAssocID="{4620A0CB-C257-454A-8098-FEC83ED15AE3}" presName="parent1" presStyleLbl="alignAccFollowNode1" presStyleIdx="0" presStyleCnt="4" custAng="258921" custLinFactNeighborX="10604" custLinFactNeighborY="79787">
        <dgm:presLayoutVars>
          <dgm:chMax val="4"/>
        </dgm:presLayoutVars>
      </dgm:prSet>
      <dgm:spPr/>
      <dgm:t>
        <a:bodyPr/>
        <a:lstStyle/>
        <a:p>
          <a:endParaRPr lang="es-UY"/>
        </a:p>
      </dgm:t>
    </dgm:pt>
    <dgm:pt modelId="{A55DFFAE-DD85-48BD-A9C7-82C54C19FD0F}" type="pres">
      <dgm:prSet presAssocID="{4620A0CB-C257-454A-8098-FEC83ED15AE3}" presName="parent2" presStyleLbl="alignAccFollowNode1" presStyleIdx="1" presStyleCnt="4" custAng="224536" custLinFactNeighborX="15808" custLinFactNeighborY="18968">
        <dgm:presLayoutVars>
          <dgm:chMax val="4"/>
        </dgm:presLayoutVars>
      </dgm:prSet>
      <dgm:spPr/>
      <dgm:t>
        <a:bodyPr/>
        <a:lstStyle/>
        <a:p>
          <a:endParaRPr lang="es-UY"/>
        </a:p>
      </dgm:t>
    </dgm:pt>
    <dgm:pt modelId="{55E6E386-FDF7-4851-96F3-81B422E480B2}" type="pres">
      <dgm:prSet presAssocID="{4620A0CB-C257-454A-8098-FEC83ED15AE3}" presName="childrenComposite" presStyleCnt="0"/>
      <dgm:spPr/>
    </dgm:pt>
    <dgm:pt modelId="{F665AF28-7CAE-4147-9064-063956ED0DCD}" type="pres">
      <dgm:prSet presAssocID="{4620A0CB-C257-454A-8098-FEC83ED15AE3}" presName="dummyMaxCanvas_ChildArea" presStyleCnt="0"/>
      <dgm:spPr/>
    </dgm:pt>
    <dgm:pt modelId="{3EB6C060-E5CE-467B-AD4C-6AA4D68BBBEE}" type="pres">
      <dgm:prSet presAssocID="{4620A0CB-C257-454A-8098-FEC83ED15AE3}" presName="fulcrum" presStyleLbl="alignAccFollowNode1" presStyleIdx="2" presStyleCnt="4"/>
      <dgm:spPr>
        <a:solidFill>
          <a:schemeClr val="bg1">
            <a:lumMod val="50000"/>
            <a:alpha val="90000"/>
          </a:schemeClr>
        </a:solidFill>
      </dgm:spPr>
    </dgm:pt>
    <dgm:pt modelId="{1B51DB0D-D93C-4391-BC7D-937266CD535E}" type="pres">
      <dgm:prSet presAssocID="{4620A0CB-C257-454A-8098-FEC83ED15AE3}" presName="balance_23" presStyleLbl="alignAccFollowNode1" presStyleIdx="3" presStyleCnt="4" custScaleX="90909" custScaleY="90909">
        <dgm:presLayoutVars>
          <dgm:bulletEnabled val="1"/>
        </dgm:presLayoutVars>
      </dgm:prSet>
      <dgm:spPr>
        <a:solidFill>
          <a:schemeClr val="bg1">
            <a:lumMod val="50000"/>
            <a:alpha val="90000"/>
          </a:schemeClr>
        </a:solidFill>
      </dgm:spPr>
    </dgm:pt>
    <dgm:pt modelId="{6F68BB1F-56C0-48BD-9CFD-310475E4CE28}" type="pres">
      <dgm:prSet presAssocID="{4620A0CB-C257-454A-8098-FEC83ED15AE3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F683FE0A-C6B3-4CEE-97F1-9810B8B35474}" type="pres">
      <dgm:prSet presAssocID="{4620A0CB-C257-454A-8098-FEC83ED15AE3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8B7698B9-A411-4D02-B5C3-E3E98FE132B1}" type="pres">
      <dgm:prSet presAssocID="{4620A0CB-C257-454A-8098-FEC83ED15AE3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E09BBBE0-475C-45EA-A2A7-8C01631E401D}" type="pres">
      <dgm:prSet presAssocID="{4620A0CB-C257-454A-8098-FEC83ED15AE3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78FB1967-F7DA-4284-9154-46BBD005F844}" type="pres">
      <dgm:prSet presAssocID="{4620A0CB-C257-454A-8098-FEC83ED15AE3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60049163-D48C-4833-A125-A1F6CADA9B9F}" srcId="{4620A0CB-C257-454A-8098-FEC83ED15AE3}" destId="{757E1955-D664-4F47-BDA6-4DFE73CA7B78}" srcOrd="1" destOrd="0" parTransId="{B165732F-6555-4ACC-B5A0-C38915BAFBD7}" sibTransId="{B70941EE-81FF-481F-878E-31698EB406D9}"/>
    <dgm:cxn modelId="{FE9A1F6E-8487-4543-B03D-1D7FD657CC9D}" srcId="{1216DFE3-CB63-4B30-9AD7-2BDD560319D0}" destId="{19103B4C-56CA-4036-8FC7-84A2597FC51F}" srcOrd="1" destOrd="0" parTransId="{B6CB165F-694F-4525-930C-8AAB4D65E32E}" sibTransId="{4862EB30-DBF1-442B-8376-3BB8DC424707}"/>
    <dgm:cxn modelId="{5A3FF770-76E0-4EE6-9866-A49B1A6F2068}" type="presOf" srcId="{4620A0CB-C257-454A-8098-FEC83ED15AE3}" destId="{F37CE8A5-2966-464C-A8E5-BE96662F725A}" srcOrd="0" destOrd="0" presId="urn:microsoft.com/office/officeart/2005/8/layout/balance1"/>
    <dgm:cxn modelId="{16756608-BB58-42A5-B2D5-29D8651EF63E}" srcId="{1216DFE3-CB63-4B30-9AD7-2BDD560319D0}" destId="{9A9012F6-1FBC-4800-96CD-E91EFBE66704}" srcOrd="0" destOrd="0" parTransId="{07BE6DAB-FD3D-4760-99F6-175430C9A67D}" sibTransId="{5ED0965C-12D8-45D0-B895-6612534753D5}"/>
    <dgm:cxn modelId="{83B30BC1-B0E9-42B7-BED1-F1651618B5EB}" type="presOf" srcId="{757E1955-D664-4F47-BDA6-4DFE73CA7B78}" destId="{A55DFFAE-DD85-48BD-A9C7-82C54C19FD0F}" srcOrd="0" destOrd="0" presId="urn:microsoft.com/office/officeart/2005/8/layout/balance1"/>
    <dgm:cxn modelId="{17235081-4146-4E24-B6F5-1988774AA454}" type="presOf" srcId="{19103B4C-56CA-4036-8FC7-84A2597FC51F}" destId="{78FB1967-F7DA-4284-9154-46BBD005F844}" srcOrd="0" destOrd="0" presId="urn:microsoft.com/office/officeart/2005/8/layout/balance1"/>
    <dgm:cxn modelId="{2A1B238B-B63F-4768-9689-C4C1FB18FF41}" srcId="{757E1955-D664-4F47-BDA6-4DFE73CA7B78}" destId="{1D1ED73D-E97B-4DE7-B3C5-BB7C5C9B9945}" srcOrd="1" destOrd="0" parTransId="{9FA13689-08AC-4A89-B9A9-369C5C9613DF}" sibTransId="{42A5C82F-F191-4AF9-BAF7-2B7888B15A74}"/>
    <dgm:cxn modelId="{BA3A4146-D6E0-4757-8AE9-CEA9FF1FC0E5}" srcId="{4620A0CB-C257-454A-8098-FEC83ED15AE3}" destId="{1216DFE3-CB63-4B30-9AD7-2BDD560319D0}" srcOrd="0" destOrd="0" parTransId="{8E27CB76-715C-44E4-AD41-AB95A2C9C188}" sibTransId="{E6A0FB0C-257D-4D51-BA73-31DAB9E2D45D}"/>
    <dgm:cxn modelId="{A79228A4-0F4B-4EA9-A899-34C847C8D1D8}" type="presOf" srcId="{675DB218-261B-4CB9-B5EC-5CCBD3435051}" destId="{8B7698B9-A411-4D02-B5C3-E3E98FE132B1}" srcOrd="0" destOrd="0" presId="urn:microsoft.com/office/officeart/2005/8/layout/balance1"/>
    <dgm:cxn modelId="{DBF18433-1421-4A02-B2FE-8712C5019378}" type="presOf" srcId="{1216DFE3-CB63-4B30-9AD7-2BDD560319D0}" destId="{F1D6D4B8-9024-4A71-9DD6-FD3BDBDDB3E7}" srcOrd="0" destOrd="0" presId="urn:microsoft.com/office/officeart/2005/8/layout/balance1"/>
    <dgm:cxn modelId="{073D98EE-B4E3-4DD2-8AD2-BE05471DCEE0}" srcId="{757E1955-D664-4F47-BDA6-4DFE73CA7B78}" destId="{AF6B5E71-91E9-43D5-95CE-A96A6A089250}" srcOrd="0" destOrd="0" parTransId="{F4889709-C6E4-464A-BC15-56BA06C4F94F}" sibTransId="{31D8089B-0CC3-468D-8A4D-1F32F585B5B6}"/>
    <dgm:cxn modelId="{1837980C-44B4-4D4F-B297-0F3CB5177532}" type="presOf" srcId="{AF6B5E71-91E9-43D5-95CE-A96A6A089250}" destId="{6F68BB1F-56C0-48BD-9CFD-310475E4CE28}" srcOrd="0" destOrd="0" presId="urn:microsoft.com/office/officeart/2005/8/layout/balance1"/>
    <dgm:cxn modelId="{BD487420-0AF9-49CE-8A19-F5AA3A34B2AE}" type="presOf" srcId="{1D1ED73D-E97B-4DE7-B3C5-BB7C5C9B9945}" destId="{F683FE0A-C6B3-4CEE-97F1-9810B8B35474}" srcOrd="0" destOrd="0" presId="urn:microsoft.com/office/officeart/2005/8/layout/balance1"/>
    <dgm:cxn modelId="{50C5711F-D694-4433-8312-C9D8DB1784D5}" srcId="{757E1955-D664-4F47-BDA6-4DFE73CA7B78}" destId="{675DB218-261B-4CB9-B5EC-5CCBD3435051}" srcOrd="2" destOrd="0" parTransId="{7511F406-D24A-4A83-AF72-DB7E554E8E18}" sibTransId="{F2B3DA5E-9E56-4C51-BE98-613D9ACD45AE}"/>
    <dgm:cxn modelId="{F8B80282-E150-49B4-B8EB-E00502A9517E}" type="presOf" srcId="{9A9012F6-1FBC-4800-96CD-E91EFBE66704}" destId="{E09BBBE0-475C-45EA-A2A7-8C01631E401D}" srcOrd="0" destOrd="0" presId="urn:microsoft.com/office/officeart/2005/8/layout/balance1"/>
    <dgm:cxn modelId="{D2A57695-0D23-4CF5-A0AE-4F64B79E3F5D}" type="presParOf" srcId="{F37CE8A5-2966-464C-A8E5-BE96662F725A}" destId="{51DB46BE-B31D-403C-AAAC-74A92C58646E}" srcOrd="0" destOrd="0" presId="urn:microsoft.com/office/officeart/2005/8/layout/balance1"/>
    <dgm:cxn modelId="{0560198E-25D4-4207-BA22-3793D28C9248}" type="presParOf" srcId="{F37CE8A5-2966-464C-A8E5-BE96662F725A}" destId="{8433429D-E7E9-4E25-8F1A-336ABA0D9C47}" srcOrd="1" destOrd="0" presId="urn:microsoft.com/office/officeart/2005/8/layout/balance1"/>
    <dgm:cxn modelId="{47314C4E-7140-4F5D-900F-606B9899DC4F}" type="presParOf" srcId="{8433429D-E7E9-4E25-8F1A-336ABA0D9C47}" destId="{F1D6D4B8-9024-4A71-9DD6-FD3BDBDDB3E7}" srcOrd="0" destOrd="0" presId="urn:microsoft.com/office/officeart/2005/8/layout/balance1"/>
    <dgm:cxn modelId="{7F2FEFE3-49E8-4627-AEED-9BD2EE6BC7A9}" type="presParOf" srcId="{8433429D-E7E9-4E25-8F1A-336ABA0D9C47}" destId="{A55DFFAE-DD85-48BD-A9C7-82C54C19FD0F}" srcOrd="1" destOrd="0" presId="urn:microsoft.com/office/officeart/2005/8/layout/balance1"/>
    <dgm:cxn modelId="{970DC34A-1DE8-4196-9757-9FF6AA6CC433}" type="presParOf" srcId="{F37CE8A5-2966-464C-A8E5-BE96662F725A}" destId="{55E6E386-FDF7-4851-96F3-81B422E480B2}" srcOrd="2" destOrd="0" presId="urn:microsoft.com/office/officeart/2005/8/layout/balance1"/>
    <dgm:cxn modelId="{09173FA7-6CA1-4400-A48C-1BB272327FE5}" type="presParOf" srcId="{55E6E386-FDF7-4851-96F3-81B422E480B2}" destId="{F665AF28-7CAE-4147-9064-063956ED0DCD}" srcOrd="0" destOrd="0" presId="urn:microsoft.com/office/officeart/2005/8/layout/balance1"/>
    <dgm:cxn modelId="{5F6D6C44-360B-4248-A270-8B8895781E05}" type="presParOf" srcId="{55E6E386-FDF7-4851-96F3-81B422E480B2}" destId="{3EB6C060-E5CE-467B-AD4C-6AA4D68BBBEE}" srcOrd="1" destOrd="0" presId="urn:microsoft.com/office/officeart/2005/8/layout/balance1"/>
    <dgm:cxn modelId="{3FA86100-4D97-4D61-A60A-5A29DC9F6D1A}" type="presParOf" srcId="{55E6E386-FDF7-4851-96F3-81B422E480B2}" destId="{1B51DB0D-D93C-4391-BC7D-937266CD535E}" srcOrd="2" destOrd="0" presId="urn:microsoft.com/office/officeart/2005/8/layout/balance1"/>
    <dgm:cxn modelId="{86961121-BE20-4EE8-BF55-2E091D85F1E3}" type="presParOf" srcId="{55E6E386-FDF7-4851-96F3-81B422E480B2}" destId="{6F68BB1F-56C0-48BD-9CFD-310475E4CE28}" srcOrd="3" destOrd="0" presId="urn:microsoft.com/office/officeart/2005/8/layout/balance1"/>
    <dgm:cxn modelId="{2FFBB07A-36A5-45A6-A225-F6721D219105}" type="presParOf" srcId="{55E6E386-FDF7-4851-96F3-81B422E480B2}" destId="{F683FE0A-C6B3-4CEE-97F1-9810B8B35474}" srcOrd="4" destOrd="0" presId="urn:microsoft.com/office/officeart/2005/8/layout/balance1"/>
    <dgm:cxn modelId="{9283F42C-F62A-4858-A4AD-88E0918B6186}" type="presParOf" srcId="{55E6E386-FDF7-4851-96F3-81B422E480B2}" destId="{8B7698B9-A411-4D02-B5C3-E3E98FE132B1}" srcOrd="5" destOrd="0" presId="urn:microsoft.com/office/officeart/2005/8/layout/balance1"/>
    <dgm:cxn modelId="{F07E8388-42D6-40FA-89CE-F0D7CF18DF22}" type="presParOf" srcId="{55E6E386-FDF7-4851-96F3-81B422E480B2}" destId="{E09BBBE0-475C-45EA-A2A7-8C01631E401D}" srcOrd="6" destOrd="0" presId="urn:microsoft.com/office/officeart/2005/8/layout/balance1"/>
    <dgm:cxn modelId="{D94D6C93-1BEB-420F-BC1A-7CB1F0E99803}" type="presParOf" srcId="{55E6E386-FDF7-4851-96F3-81B422E480B2}" destId="{78FB1967-F7DA-4284-9154-46BBD005F844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6D4B8-9024-4A71-9DD6-FD3BDBDDB3E7}">
      <dsp:nvSpPr>
        <dsp:cNvPr id="0" name=""/>
        <dsp:cNvSpPr/>
      </dsp:nvSpPr>
      <dsp:spPr>
        <a:xfrm rot="258921">
          <a:off x="499089" y="916322"/>
          <a:ext cx="1830132" cy="101674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noProof="0" dirty="0" smtClean="0">
              <a:solidFill>
                <a:srgbClr val="004B8D"/>
              </a:solidFill>
              <a:effectLst/>
            </a:rPr>
            <a:t>Traditional assessment</a:t>
          </a:r>
          <a:endParaRPr lang="en-US" sz="2400" b="1" i="1" kern="1200" noProof="0" dirty="0">
            <a:solidFill>
              <a:srgbClr val="004B8D"/>
            </a:solidFill>
            <a:effectLst/>
          </a:endParaRPr>
        </a:p>
      </dsp:txBody>
      <dsp:txXfrm>
        <a:off x="528868" y="946101"/>
        <a:ext cx="1770574" cy="957182"/>
      </dsp:txXfrm>
    </dsp:sp>
    <dsp:sp modelId="{A55DFFAE-DD85-48BD-A9C7-82C54C19FD0F}">
      <dsp:nvSpPr>
        <dsp:cNvPr id="0" name=""/>
        <dsp:cNvSpPr/>
      </dsp:nvSpPr>
      <dsp:spPr>
        <a:xfrm rot="224536">
          <a:off x="3237854" y="297951"/>
          <a:ext cx="1830132" cy="101674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-5900515"/>
            <a:satOff val="2009"/>
            <a:lumOff val="-11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5900515"/>
              <a:satOff val="2009"/>
              <a:lumOff val="-1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noProof="0" dirty="0" smtClean="0">
              <a:solidFill>
                <a:srgbClr val="004B8D"/>
              </a:solidFill>
              <a:effectLst/>
            </a:rPr>
            <a:t>Authentic Assessment </a:t>
          </a:r>
          <a:endParaRPr lang="en-US" sz="2400" b="1" i="1" kern="1200" noProof="0" dirty="0">
            <a:solidFill>
              <a:srgbClr val="004B8D"/>
            </a:solidFill>
            <a:effectLst/>
          </a:endParaRPr>
        </a:p>
      </dsp:txBody>
      <dsp:txXfrm>
        <a:off x="3267633" y="327730"/>
        <a:ext cx="1770574" cy="957182"/>
      </dsp:txXfrm>
    </dsp:sp>
    <dsp:sp modelId="{3EB6C060-E5CE-467B-AD4C-6AA4D68BBBEE}">
      <dsp:nvSpPr>
        <dsp:cNvPr id="0" name=""/>
        <dsp:cNvSpPr/>
      </dsp:nvSpPr>
      <dsp:spPr>
        <a:xfrm>
          <a:off x="2160573" y="4426242"/>
          <a:ext cx="762555" cy="762555"/>
        </a:xfrm>
        <a:prstGeom prst="triangle">
          <a:avLst/>
        </a:prstGeom>
        <a:solidFill>
          <a:schemeClr val="bg1">
            <a:lumMod val="50000"/>
            <a:alpha val="90000"/>
          </a:schemeClr>
        </a:solidFill>
        <a:ln w="12700" cap="flat" cmpd="sng" algn="ctr">
          <a:solidFill>
            <a:schemeClr val="accent2">
              <a:tint val="40000"/>
              <a:alpha val="90000"/>
              <a:hueOff val="-11801030"/>
              <a:satOff val="4017"/>
              <a:lumOff val="-22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1DB0D-D93C-4391-BC7D-937266CD535E}">
      <dsp:nvSpPr>
        <dsp:cNvPr id="0" name=""/>
        <dsp:cNvSpPr/>
      </dsp:nvSpPr>
      <dsp:spPr>
        <a:xfrm rot="240000">
          <a:off x="461521" y="4114026"/>
          <a:ext cx="4160658" cy="290941"/>
        </a:xfrm>
        <a:prstGeom prst="rect">
          <a:avLst/>
        </a:prstGeom>
        <a:solidFill>
          <a:schemeClr val="bg1">
            <a:lumMod val="50000"/>
            <a:alpha val="90000"/>
          </a:schemeClr>
        </a:solidFill>
        <a:ln w="12700" cap="flat" cmpd="sng" algn="ctr">
          <a:solidFill>
            <a:schemeClr val="accent2">
              <a:tint val="40000"/>
              <a:alpha val="90000"/>
              <a:hueOff val="-17701545"/>
              <a:satOff val="6026"/>
              <a:lumOff val="-3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68BB1F-56C0-48BD-9CFD-310475E4CE28}">
      <dsp:nvSpPr>
        <dsp:cNvPr id="0" name=""/>
        <dsp:cNvSpPr/>
      </dsp:nvSpPr>
      <dsp:spPr>
        <a:xfrm rot="240000">
          <a:off x="3001414" y="3299310"/>
          <a:ext cx="1826071" cy="85076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noProof="0" dirty="0" smtClean="0">
              <a:solidFill>
                <a:srgbClr val="004B8D"/>
              </a:solidFill>
              <a:effectLst/>
              <a:uFill>
                <a:solidFill>
                  <a:srgbClr val="232323"/>
                </a:solidFill>
              </a:uFill>
            </a:rPr>
            <a:t>Worthy intellectual tasks</a:t>
          </a:r>
          <a:endParaRPr lang="en-US" sz="1800" b="0" i="0" kern="1200" noProof="0" dirty="0">
            <a:solidFill>
              <a:srgbClr val="004B8D"/>
            </a:solidFill>
            <a:effectLst/>
          </a:endParaRPr>
        </a:p>
      </dsp:txBody>
      <dsp:txXfrm>
        <a:off x="3042945" y="3340841"/>
        <a:ext cx="1743009" cy="767700"/>
      </dsp:txXfrm>
    </dsp:sp>
    <dsp:sp modelId="{F683FE0A-C6B3-4CEE-97F1-9810B8B35474}">
      <dsp:nvSpPr>
        <dsp:cNvPr id="0" name=""/>
        <dsp:cNvSpPr/>
      </dsp:nvSpPr>
      <dsp:spPr>
        <a:xfrm rot="240000">
          <a:off x="3067502" y="2384244"/>
          <a:ext cx="1826071" cy="850762"/>
        </a:xfrm>
        <a:prstGeom prst="roundRect">
          <a:avLst/>
        </a:prstGeom>
        <a:solidFill>
          <a:schemeClr val="accent2">
            <a:hueOff val="-4208824"/>
            <a:satOff val="5000"/>
            <a:lumOff val="-30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noProof="0" dirty="0" smtClean="0">
              <a:solidFill>
                <a:schemeClr val="accent6">
                  <a:lumMod val="20000"/>
                  <a:lumOff val="80000"/>
                </a:schemeClr>
              </a:solidFill>
              <a:effectLst/>
            </a:rPr>
            <a:t>Examine student performance </a:t>
          </a:r>
          <a:endParaRPr lang="en-US" sz="1800" b="0" i="0" kern="1200" noProof="0" dirty="0">
            <a:solidFill>
              <a:schemeClr val="accent6">
                <a:lumMod val="20000"/>
                <a:lumOff val="80000"/>
              </a:schemeClr>
            </a:solidFill>
            <a:effectLst/>
          </a:endParaRPr>
        </a:p>
      </dsp:txBody>
      <dsp:txXfrm>
        <a:off x="3109033" y="2425775"/>
        <a:ext cx="1743009" cy="767700"/>
      </dsp:txXfrm>
    </dsp:sp>
    <dsp:sp modelId="{8B7698B9-A411-4D02-B5C3-E3E98FE132B1}">
      <dsp:nvSpPr>
        <dsp:cNvPr id="0" name=""/>
        <dsp:cNvSpPr/>
      </dsp:nvSpPr>
      <dsp:spPr>
        <a:xfrm rot="240000">
          <a:off x="3133590" y="1489512"/>
          <a:ext cx="1826071" cy="850762"/>
        </a:xfrm>
        <a:prstGeom prst="roundRect">
          <a:avLst/>
        </a:prstGeom>
        <a:solidFill>
          <a:schemeClr val="accent2">
            <a:hueOff val="-8417649"/>
            <a:satOff val="10000"/>
            <a:lumOff val="-60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noProof="0" dirty="0" smtClean="0">
              <a:solidFill>
                <a:srgbClr val="004B8D"/>
              </a:solidFill>
              <a:effectLst/>
            </a:rPr>
            <a:t>Relevant </a:t>
          </a:r>
          <a:endParaRPr lang="en-US" sz="1800" b="0" i="0" kern="1200" noProof="0" dirty="0">
            <a:solidFill>
              <a:srgbClr val="004B8D"/>
            </a:solidFill>
            <a:effectLst/>
          </a:endParaRPr>
        </a:p>
      </dsp:txBody>
      <dsp:txXfrm>
        <a:off x="3175121" y="1531043"/>
        <a:ext cx="1743009" cy="767700"/>
      </dsp:txXfrm>
    </dsp:sp>
    <dsp:sp modelId="{E09BBBE0-475C-45EA-A2A7-8C01631E401D}">
      <dsp:nvSpPr>
        <dsp:cNvPr id="0" name=""/>
        <dsp:cNvSpPr/>
      </dsp:nvSpPr>
      <dsp:spPr>
        <a:xfrm rot="240000">
          <a:off x="383308" y="3116297"/>
          <a:ext cx="1826071" cy="850762"/>
        </a:xfrm>
        <a:prstGeom prst="roundRect">
          <a:avLst/>
        </a:prstGeom>
        <a:solidFill>
          <a:schemeClr val="accent2">
            <a:hueOff val="-12626473"/>
            <a:satOff val="15000"/>
            <a:lumOff val="-91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noProof="0" dirty="0" smtClean="0">
              <a:solidFill>
                <a:srgbClr val="004B8D"/>
              </a:solidFill>
              <a:effectLst/>
            </a:rPr>
            <a:t>Indirect or proxy 'items'</a:t>
          </a:r>
          <a:endParaRPr lang="en-US" sz="1800" b="0" i="0" kern="1200" noProof="0" dirty="0">
            <a:solidFill>
              <a:srgbClr val="004B8D"/>
            </a:solidFill>
            <a:effectLst/>
          </a:endParaRPr>
        </a:p>
      </dsp:txBody>
      <dsp:txXfrm>
        <a:off x="424839" y="3157828"/>
        <a:ext cx="1743009" cy="767700"/>
      </dsp:txXfrm>
    </dsp:sp>
    <dsp:sp modelId="{78FB1967-F7DA-4284-9154-46BBD005F844}">
      <dsp:nvSpPr>
        <dsp:cNvPr id="0" name=""/>
        <dsp:cNvSpPr/>
      </dsp:nvSpPr>
      <dsp:spPr>
        <a:xfrm rot="240000">
          <a:off x="449396" y="2201230"/>
          <a:ext cx="1826071" cy="850762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noProof="0" dirty="0" smtClean="0">
              <a:solidFill>
                <a:srgbClr val="004B8D"/>
              </a:solidFill>
              <a:effectLst/>
              <a:uFill>
                <a:solidFill>
                  <a:srgbClr val="232323"/>
                </a:solidFill>
              </a:uFill>
            </a:rPr>
            <a:t>Artificial</a:t>
          </a:r>
          <a:endParaRPr lang="en-US" sz="1800" b="0" i="0" kern="1200" noProof="0" dirty="0">
            <a:solidFill>
              <a:srgbClr val="004B8D"/>
            </a:solidFill>
            <a:effectLst/>
          </a:endParaRPr>
        </a:p>
      </dsp:txBody>
      <dsp:txXfrm>
        <a:off x="490927" y="2242761"/>
        <a:ext cx="1743009" cy="7677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3/4/2016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3/4/2016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46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54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80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7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minutes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70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90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48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10-15 minutes:</a:t>
            </a:r>
            <a:r>
              <a:rPr lang="en-US" baseline="0" dirty="0"/>
              <a:t> any take-</a:t>
            </a:r>
            <a:r>
              <a:rPr lang="en-US" baseline="0" dirty="0" err="1"/>
              <a:t>aways</a:t>
            </a:r>
            <a:r>
              <a:rPr lang="en-US" baseline="0" dirty="0"/>
              <a:t> or direct application?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81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4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64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47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09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915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3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370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07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715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15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3/4/2016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17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96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E0FA9E5-6744-4841-888F-9E7CC0C2B7EC}" type="datetimeFigureOut">
              <a:rPr lang="en-US"/>
              <a:pPr/>
              <a:t>3/4/2016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lerro@aacps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rmillett@aacps.or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lHUqHTxgLc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2" y="152400"/>
            <a:ext cx="7010400" cy="2514601"/>
          </a:xfrm>
        </p:spPr>
        <p:txBody>
          <a:bodyPr>
            <a:normAutofit fontScale="90000"/>
          </a:bodyPr>
          <a:lstStyle/>
          <a:p>
            <a:r>
              <a:rPr lang="en-US" dirty="0"/>
              <a:t>Taking our students </a:t>
            </a:r>
            <a:r>
              <a:rPr lang="en-US" dirty="0" smtClean="0"/>
              <a:t>      to </a:t>
            </a:r>
            <a:r>
              <a:rPr lang="en-US" dirty="0"/>
              <a:t>new </a:t>
            </a:r>
            <a:r>
              <a:rPr lang="en-US" dirty="0" smtClean="0"/>
              <a:t>heights in </a:t>
            </a:r>
            <a:r>
              <a:rPr lang="en-US" sz="5300" i="1" dirty="0" smtClean="0"/>
              <a:t>Language and Literature</a:t>
            </a:r>
            <a:endParaRPr lang="en-US" sz="53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3048001"/>
            <a:ext cx="6248399" cy="358139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Assessments and Rubrics in the </a:t>
            </a:r>
          </a:p>
          <a:p>
            <a:r>
              <a:rPr lang="en-US" dirty="0"/>
              <a:t>International Baccalaureate </a:t>
            </a:r>
          </a:p>
          <a:p>
            <a:r>
              <a:rPr lang="en-US" dirty="0"/>
              <a:t>Middle Years </a:t>
            </a:r>
            <a:r>
              <a:rPr lang="en-US" dirty="0" err="1"/>
              <a:t>Programme</a:t>
            </a:r>
            <a:r>
              <a:rPr lang="en-US" dirty="0"/>
              <a:t> </a:t>
            </a:r>
            <a:endParaRPr lang="en-US" dirty="0" smtClean="0"/>
          </a:p>
          <a:p>
            <a:endParaRPr lang="en-US" sz="1050" dirty="0" smtClean="0"/>
          </a:p>
          <a:p>
            <a:endParaRPr lang="en-US" sz="1050" dirty="0"/>
          </a:p>
          <a:p>
            <a:endParaRPr lang="en-US" sz="1050" dirty="0"/>
          </a:p>
          <a:p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	Jenna Lerro, </a:t>
            </a: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</a:rPr>
              <a:t>Literacy Coach/IB Educator</a:t>
            </a:r>
          </a:p>
          <a:p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jlerro@aacps.org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	Joanna Millett, </a:t>
            </a:r>
            <a:r>
              <a:rPr lang="en-US" sz="1800" i="1" dirty="0" smtClean="0">
                <a:solidFill>
                  <a:schemeClr val="accent1">
                    <a:lumMod val="50000"/>
                  </a:schemeClr>
                </a:solidFill>
              </a:rPr>
              <a:t>MYP Coordinator</a:t>
            </a:r>
          </a:p>
          <a:p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jrmillett@aacps.org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2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8012" y="838200"/>
            <a:ext cx="9677400" cy="1066800"/>
          </a:xfrm>
        </p:spPr>
        <p:txBody>
          <a:bodyPr>
            <a:noAutofit/>
          </a:bodyPr>
          <a:lstStyle/>
          <a:p>
            <a:r>
              <a:rPr lang="en-US" sz="4000" dirty="0"/>
              <a:t>Developing </a:t>
            </a:r>
            <a:r>
              <a:rPr lang="en-US" sz="4000" dirty="0" smtClean="0"/>
              <a:t>Rubrics: </a:t>
            </a:r>
            <a:br>
              <a:rPr lang="en-US" sz="4000" dirty="0" smtClean="0"/>
            </a:br>
            <a:r>
              <a:rPr lang="en-US" sz="4000" dirty="0" smtClean="0"/>
              <a:t>Making “level descriptors” task specific  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17612" y="1371600"/>
            <a:ext cx="9677400" cy="5334000"/>
          </a:xfrm>
        </p:spPr>
        <p:txBody>
          <a:bodyPr/>
          <a:lstStyle/>
          <a:p>
            <a:pPr algn="l"/>
            <a:r>
              <a:rPr lang="en-US" sz="2000" dirty="0"/>
              <a:t>Brings a level of specificity to the criterion in terms of the task by using </a:t>
            </a:r>
            <a:r>
              <a:rPr lang="en-US" sz="2000" b="1" u="sng" dirty="0"/>
              <a:t>one or all </a:t>
            </a:r>
            <a:r>
              <a:rPr lang="en-US" sz="2000" dirty="0"/>
              <a:t>of these </a:t>
            </a:r>
            <a:r>
              <a:rPr lang="en-US" sz="2000" dirty="0" smtClean="0"/>
              <a:t>protocols:</a:t>
            </a:r>
            <a:endParaRPr lang="en-US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Adjust the wording to match the specific task.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Have an oral discussion with students about the descriptors and command terms.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/>
              <a:t>Give students a checklist with more detail that is NOT part of the </a:t>
            </a:r>
            <a:r>
              <a:rPr lang="en-US" sz="2000" u="sng" dirty="0"/>
              <a:t>value statements.</a:t>
            </a:r>
          </a:p>
          <a:p>
            <a:pPr algn="l"/>
            <a:endParaRPr lang="en-US" sz="2000" dirty="0"/>
          </a:p>
          <a:p>
            <a:pPr algn="l"/>
            <a:r>
              <a:rPr lang="en-US" sz="2000" b="1" u="sng" dirty="0"/>
              <a:t>Must</a:t>
            </a:r>
            <a:r>
              <a:rPr lang="en-US" sz="2000" dirty="0"/>
              <a:t> be based on the published criterion for the correct year of the student (1, 3, 5).</a:t>
            </a:r>
          </a:p>
          <a:p>
            <a:pPr algn="l"/>
            <a:r>
              <a:rPr lang="en-US" sz="1800" i="1" dirty="0"/>
              <a:t>In years 2 and 4, schools often introduce objectives and criteria for MYP years 3 and 5 so that students become familiar with, and begin working towards, stated requirements, adapting and interpreting them in ways that are developmentally appropriate.</a:t>
            </a:r>
          </a:p>
          <a:p>
            <a:pPr algn="l"/>
            <a:endParaRPr lang="en-US" sz="2000" dirty="0"/>
          </a:p>
          <a:p>
            <a:pPr algn="l"/>
            <a:r>
              <a:rPr lang="en-US" sz="2000" b="1" u="sng" dirty="0"/>
              <a:t>Requires teachers </a:t>
            </a:r>
            <a:r>
              <a:rPr lang="en-US" sz="2000" dirty="0"/>
              <a:t>to clarify expectations for MYP assessment, without altering the standard expected in the published criteria.</a:t>
            </a:r>
          </a:p>
          <a:p>
            <a:pPr algn="l"/>
            <a:endParaRPr lang="en-US" sz="2000" dirty="0"/>
          </a:p>
          <a:p>
            <a:pPr algn="l"/>
            <a:r>
              <a:rPr lang="en-US" sz="2000" b="1" u="sng" dirty="0"/>
              <a:t>Maintains</a:t>
            </a:r>
            <a:r>
              <a:rPr lang="en-US" sz="2000" dirty="0"/>
              <a:t> holistic approach and allows for best fit judgment.</a:t>
            </a:r>
          </a:p>
        </p:txBody>
      </p:sp>
    </p:spTree>
    <p:extLst>
      <p:ext uri="{BB962C8B-B14F-4D97-AF65-F5344CB8AC3E}">
        <p14:creationId xmlns:p14="http://schemas.microsoft.com/office/powerpoint/2010/main" val="274652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Authentic Assessments in Language and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2057400"/>
            <a:ext cx="8686801" cy="4191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Review the </a:t>
            </a:r>
            <a:r>
              <a:rPr lang="en-US" sz="2400" dirty="0" smtClean="0"/>
              <a:t>MYP year 5 Language and Literature summative assessment</a:t>
            </a:r>
          </a:p>
          <a:p>
            <a:endParaRPr lang="en-US" sz="1050" dirty="0" smtClean="0"/>
          </a:p>
          <a:p>
            <a:r>
              <a:rPr lang="en-US" sz="2400" dirty="0" smtClean="0"/>
              <a:t>In your group, identify </a:t>
            </a:r>
            <a:r>
              <a:rPr lang="en-US" sz="2400" dirty="0"/>
              <a:t>the elements of the </a:t>
            </a:r>
            <a:r>
              <a:rPr lang="en-US" sz="2400" dirty="0">
                <a:solidFill>
                  <a:schemeClr val="accent1"/>
                </a:solidFill>
              </a:rPr>
              <a:t>GRASPS </a:t>
            </a:r>
            <a:r>
              <a:rPr lang="en-US" sz="2400" dirty="0" smtClean="0">
                <a:solidFill>
                  <a:schemeClr val="accent1"/>
                </a:solidFill>
              </a:rPr>
              <a:t>model</a:t>
            </a:r>
          </a:p>
          <a:p>
            <a:pPr marL="45720" indent="0"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sz="2400" dirty="0" smtClean="0"/>
              <a:t>What is an </a:t>
            </a:r>
            <a:r>
              <a:rPr lang="en-US" sz="2400" dirty="0" smtClean="0">
                <a:solidFill>
                  <a:schemeClr val="accent1"/>
                </a:solidFill>
              </a:rPr>
              <a:t>authentic summative assessment</a:t>
            </a:r>
            <a:r>
              <a:rPr lang="en-US" sz="2400" dirty="0" smtClean="0"/>
              <a:t> that you have successfully used in your classroom?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227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184" y="-373651"/>
            <a:ext cx="8686801" cy="10668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Reflecting on your unit planner</a:t>
            </a:r>
            <a:endParaRPr lang="en-US" sz="44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65212" y="685800"/>
            <a:ext cx="8686801" cy="166261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Using what you have </a:t>
            </a:r>
            <a:r>
              <a:rPr lang="en-US" sz="2000" i="1" dirty="0" smtClean="0"/>
              <a:t>watched</a:t>
            </a:r>
            <a:r>
              <a:rPr lang="en-US" sz="2000" dirty="0" smtClean="0"/>
              <a:t>, </a:t>
            </a:r>
            <a:r>
              <a:rPr lang="en-US" sz="2000" i="1" dirty="0" smtClean="0"/>
              <a:t>read</a:t>
            </a:r>
            <a:r>
              <a:rPr lang="en-US" sz="2000" dirty="0" smtClean="0"/>
              <a:t>, and </a:t>
            </a:r>
            <a:r>
              <a:rPr lang="en-US" sz="2000" i="1" dirty="0" smtClean="0"/>
              <a:t>discussed</a:t>
            </a:r>
            <a:r>
              <a:rPr lang="en-US" sz="2000" dirty="0" smtClean="0"/>
              <a:t>, identify a summative </a:t>
            </a:r>
            <a:r>
              <a:rPr lang="en-US" sz="2000" smtClean="0"/>
              <a:t>assessment that </a:t>
            </a:r>
            <a:r>
              <a:rPr lang="en-US" sz="2000" dirty="0" smtClean="0"/>
              <a:t>you wish to improve from: 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-a unit planner you brought with you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-a unit you are going to teach this year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-a unit you have already taught</a:t>
            </a:r>
            <a:endParaRPr lang="en-US" sz="2000" dirty="0"/>
          </a:p>
        </p:txBody>
      </p:sp>
      <p:grpSp>
        <p:nvGrpSpPr>
          <p:cNvPr id="4" name="Group 273"/>
          <p:cNvGrpSpPr/>
          <p:nvPr/>
        </p:nvGrpSpPr>
        <p:grpSpPr>
          <a:xfrm>
            <a:off x="1522411" y="2348410"/>
            <a:ext cx="8229601" cy="4247359"/>
            <a:chOff x="-1" y="0"/>
            <a:chExt cx="9474448" cy="6038027"/>
          </a:xfrm>
        </p:grpSpPr>
        <p:grpSp>
          <p:nvGrpSpPr>
            <p:cNvPr id="5" name="Group 256"/>
            <p:cNvGrpSpPr/>
            <p:nvPr/>
          </p:nvGrpSpPr>
          <p:grpSpPr>
            <a:xfrm>
              <a:off x="-1" y="0"/>
              <a:ext cx="1274287" cy="6038027"/>
              <a:chOff x="0" y="0"/>
              <a:chExt cx="1274285" cy="6038025"/>
            </a:xfrm>
          </p:grpSpPr>
          <p:sp>
            <p:nvSpPr>
              <p:cNvPr id="22" name="Shape 254"/>
              <p:cNvSpPr/>
              <p:nvPr/>
            </p:nvSpPr>
            <p:spPr>
              <a:xfrm>
                <a:off x="0" y="0"/>
                <a:ext cx="1274285" cy="6038025"/>
              </a:xfrm>
              <a:prstGeom prst="roundRect">
                <a:avLst>
                  <a:gd name="adj" fmla="val 5560"/>
                </a:avLst>
              </a:pr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0760">
                  <a:tabLst>
                    <a:tab pos="633400" algn="l"/>
                  </a:tabLst>
                  <a:defRPr sz="1900">
                    <a:latin typeface="Avenir Next Regular"/>
                    <a:ea typeface="Avenir Next Regular"/>
                    <a:cs typeface="Avenir Next Regular"/>
                    <a:sym typeface="Avenir Next Regular"/>
                  </a:defRPr>
                </a:pPr>
                <a:endParaRPr sz="1723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Shape 255"/>
              <p:cNvSpPr/>
              <p:nvPr/>
            </p:nvSpPr>
            <p:spPr>
              <a:xfrm>
                <a:off x="20766" y="2183961"/>
                <a:ext cx="1232753" cy="146193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pPr algn="ctr" defTabSz="910760">
                  <a:tabLst>
                    <a:tab pos="633400" algn="l"/>
                  </a:tabLst>
                  <a:defRPr sz="1800"/>
                </a:pPr>
                <a:r>
                  <a:rPr sz="1723" b="1" u="sng" dirty="0">
                    <a:solidFill>
                      <a:schemeClr val="bg1"/>
                    </a:solidFill>
                    <a:latin typeface="Arial Bold"/>
                    <a:ea typeface="Arial Bold"/>
                    <a:cs typeface="Arial Bold"/>
                    <a:sym typeface="Arial Bold"/>
                  </a:rPr>
                  <a:t>On Task</a:t>
                </a:r>
                <a:endParaRPr lang="en-US" sz="1723" b="1" u="sng" dirty="0">
                  <a:solidFill>
                    <a:schemeClr val="bg1"/>
                  </a:solidFill>
                  <a:latin typeface="Arial Bold"/>
                  <a:ea typeface="Arial Bold"/>
                  <a:cs typeface="Arial Bold"/>
                  <a:sym typeface="Arial Bold"/>
                </a:endParaRPr>
              </a:p>
              <a:p>
                <a:pPr defTabSz="910760">
                  <a:tabLst>
                    <a:tab pos="633400" algn="l"/>
                  </a:tabLst>
                  <a:defRPr sz="1800"/>
                </a:pPr>
                <a:endParaRPr lang="en-US" sz="1723" u="sng" dirty="0">
                  <a:solidFill>
                    <a:schemeClr val="bg1"/>
                  </a:solidFill>
                  <a:latin typeface="Arial Bold"/>
                  <a:ea typeface="Arial Bold"/>
                  <a:cs typeface="Arial Bold"/>
                  <a:sym typeface="Arial Bold"/>
                </a:endParaRPr>
              </a:p>
              <a:p>
                <a:pPr algn="ctr" defTabSz="910760">
                  <a:tabLst>
                    <a:tab pos="633400" algn="l"/>
                  </a:tabLst>
                  <a:defRPr sz="1800"/>
                </a:pPr>
                <a:r>
                  <a:rPr lang="en-US" sz="1723" dirty="0">
                    <a:solidFill>
                      <a:schemeClr val="bg1"/>
                    </a:solidFill>
                  </a:rPr>
                  <a:t>The s</a:t>
                </a:r>
                <a:r>
                  <a:rPr sz="1723" dirty="0">
                    <a:solidFill>
                      <a:schemeClr val="bg1"/>
                    </a:solidFill>
                  </a:rPr>
                  <a:t>tudent is compliant</a:t>
                </a:r>
                <a:r>
                  <a:rPr lang="en-US" sz="1723" dirty="0">
                    <a:solidFill>
                      <a:schemeClr val="bg1"/>
                    </a:solidFill>
                  </a:rPr>
                  <a:t>.</a:t>
                </a:r>
                <a:endParaRPr sz="1723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" name="Shape 257"/>
            <p:cNvSpPr/>
            <p:nvPr/>
          </p:nvSpPr>
          <p:spPr>
            <a:xfrm>
              <a:off x="1389818" y="2356653"/>
              <a:ext cx="436665" cy="1289244"/>
            </a:xfrm>
            <a:prstGeom prst="rightArrow">
              <a:avLst>
                <a:gd name="adj1" fmla="val 64000"/>
                <a:gd name="adj2" fmla="val 24264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621">
                <a:spcBef>
                  <a:spcPts val="1451"/>
                </a:spcBef>
                <a:tabLst>
                  <a:tab pos="241844" algn="l"/>
                  <a:tab pos="495203" algn="l"/>
                  <a:tab pos="748563" algn="l"/>
                  <a:tab pos="990407" algn="l"/>
                  <a:tab pos="1243767" algn="l"/>
                  <a:tab pos="1497127" algn="l"/>
                  <a:tab pos="1738970" algn="l"/>
                  <a:tab pos="1992330" algn="l"/>
                  <a:tab pos="2245690" algn="l"/>
                  <a:tab pos="2487534" algn="l"/>
                  <a:tab pos="2740894" algn="l"/>
                  <a:tab pos="2994254" algn="l"/>
                </a:tabLst>
                <a:defRPr sz="1700">
                  <a:solidFill>
                    <a:srgbClr val="004B8D"/>
                  </a:solidFill>
                </a:defRPr>
              </a:pPr>
              <a:endParaRPr sz="1542"/>
            </a:p>
          </p:txBody>
        </p:sp>
        <p:grpSp>
          <p:nvGrpSpPr>
            <p:cNvPr id="7" name="Group 260"/>
            <p:cNvGrpSpPr/>
            <p:nvPr/>
          </p:nvGrpSpPr>
          <p:grpSpPr>
            <a:xfrm>
              <a:off x="1905564" y="0"/>
              <a:ext cx="1274288" cy="6038027"/>
              <a:chOff x="0" y="0"/>
              <a:chExt cx="1274287" cy="6038025"/>
            </a:xfrm>
          </p:grpSpPr>
          <p:sp>
            <p:nvSpPr>
              <p:cNvPr id="20" name="Shape 258"/>
              <p:cNvSpPr/>
              <p:nvPr/>
            </p:nvSpPr>
            <p:spPr>
              <a:xfrm>
                <a:off x="0" y="0"/>
                <a:ext cx="1274287" cy="6038025"/>
              </a:xfrm>
              <a:prstGeom prst="roundRect">
                <a:avLst>
                  <a:gd name="adj" fmla="val 5560"/>
                </a:avLst>
              </a:prstGeom>
              <a:solidFill>
                <a:srgbClr val="92D0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tabLst>
                    <a:tab pos="633400" algn="l"/>
                  </a:tabLst>
                  <a:defRPr sz="1900">
                    <a:latin typeface="Avenir Next Regular"/>
                    <a:ea typeface="Avenir Next Regular"/>
                    <a:cs typeface="Avenir Next Regular"/>
                    <a:sym typeface="Avenir Next Regular"/>
                  </a:defRPr>
                </a:pPr>
                <a:endParaRPr sz="1723"/>
              </a:p>
            </p:txBody>
          </p:sp>
          <p:sp>
            <p:nvSpPr>
              <p:cNvPr id="21" name="Shape 259"/>
              <p:cNvSpPr/>
              <p:nvPr/>
            </p:nvSpPr>
            <p:spPr>
              <a:xfrm>
                <a:off x="20766" y="1849468"/>
                <a:ext cx="1232755" cy="23390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pPr algn="ctr">
                  <a:tabLst>
                    <a:tab pos="633400" algn="l"/>
                  </a:tabLst>
                  <a:defRPr sz="1800"/>
                </a:pPr>
                <a:r>
                  <a:rPr sz="1723" b="1" u="sng" dirty="0">
                    <a:solidFill>
                      <a:srgbClr val="FFFFFF"/>
                    </a:solidFill>
                  </a:rPr>
                  <a:t>Interested</a:t>
                </a:r>
                <a:endParaRPr lang="en-US" sz="1723" b="1" u="sng" dirty="0">
                  <a:solidFill>
                    <a:srgbClr val="FFFFFF"/>
                  </a:solidFill>
                </a:endParaRPr>
              </a:p>
              <a:p>
                <a:pPr algn="ctr">
                  <a:tabLst>
                    <a:tab pos="633400" algn="l"/>
                  </a:tabLst>
                  <a:defRPr sz="1800"/>
                </a:pPr>
                <a:endParaRPr lang="en-US" sz="1723" u="sng" dirty="0">
                  <a:solidFill>
                    <a:srgbClr val="FFFFFF"/>
                  </a:solidFill>
                </a:endParaRPr>
              </a:p>
              <a:p>
                <a:pPr algn="ctr">
                  <a:tabLst>
                    <a:tab pos="633400" algn="l"/>
                  </a:tabLst>
                  <a:defRPr sz="1800"/>
                </a:pPr>
                <a:r>
                  <a:rPr sz="1723" dirty="0">
                    <a:solidFill>
                      <a:srgbClr val="FFFFFF"/>
                    </a:solidFill>
                  </a:rPr>
                  <a:t>  Student </a:t>
                </a:r>
                <a:r>
                  <a:rPr lang="en-US" sz="1723" dirty="0">
                    <a:solidFill>
                      <a:srgbClr val="FFFFFF"/>
                    </a:solidFill>
                  </a:rPr>
                  <a:t>shows some interest in the materials or process.</a:t>
                </a:r>
                <a:endParaRPr sz="1723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" name="Shape 261"/>
            <p:cNvSpPr/>
            <p:nvPr/>
          </p:nvSpPr>
          <p:spPr>
            <a:xfrm>
              <a:off x="3277368" y="2356653"/>
              <a:ext cx="466916" cy="1330913"/>
            </a:xfrm>
            <a:prstGeom prst="rightArrow">
              <a:avLst>
                <a:gd name="adj1" fmla="val 64000"/>
                <a:gd name="adj2" fmla="val 24264"/>
              </a:avLst>
            </a:prstGeom>
            <a:solidFill>
              <a:srgbClr val="92D05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621">
                <a:spcBef>
                  <a:spcPts val="1451"/>
                </a:spcBef>
                <a:tabLst>
                  <a:tab pos="241844" algn="l"/>
                  <a:tab pos="495203" algn="l"/>
                  <a:tab pos="748563" algn="l"/>
                  <a:tab pos="990407" algn="l"/>
                  <a:tab pos="1243767" algn="l"/>
                  <a:tab pos="1497127" algn="l"/>
                  <a:tab pos="1738970" algn="l"/>
                  <a:tab pos="1992330" algn="l"/>
                  <a:tab pos="2245690" algn="l"/>
                  <a:tab pos="2487534" algn="l"/>
                  <a:tab pos="2740894" algn="l"/>
                  <a:tab pos="2994254" algn="l"/>
                </a:tabLst>
                <a:defRPr sz="1700">
                  <a:solidFill>
                    <a:srgbClr val="004B8D"/>
                  </a:solidFill>
                </a:defRPr>
              </a:pPr>
              <a:endParaRPr sz="1542"/>
            </a:p>
          </p:txBody>
        </p:sp>
        <p:grpSp>
          <p:nvGrpSpPr>
            <p:cNvPr id="9" name="Group 264"/>
            <p:cNvGrpSpPr/>
            <p:nvPr/>
          </p:nvGrpSpPr>
          <p:grpSpPr>
            <a:xfrm>
              <a:off x="3897642" y="0"/>
              <a:ext cx="1507745" cy="6038027"/>
              <a:chOff x="0" y="0"/>
              <a:chExt cx="1507743" cy="6038025"/>
            </a:xfrm>
          </p:grpSpPr>
          <p:sp>
            <p:nvSpPr>
              <p:cNvPr id="18" name="Shape 262"/>
              <p:cNvSpPr/>
              <p:nvPr/>
            </p:nvSpPr>
            <p:spPr>
              <a:xfrm>
                <a:off x="0" y="0"/>
                <a:ext cx="1507743" cy="6038025"/>
              </a:xfrm>
              <a:prstGeom prst="roundRect">
                <a:avLst>
                  <a:gd name="adj" fmla="val 4699"/>
                </a:avLst>
              </a:prstGeom>
              <a:solidFill>
                <a:srgbClr val="F0503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0760">
                  <a:tabLst>
                    <a:tab pos="633400" algn="l"/>
                  </a:tabLst>
                  <a:defRPr sz="1900">
                    <a:latin typeface="Avenir Next Regular"/>
                    <a:ea typeface="Avenir Next Regular"/>
                    <a:cs typeface="Avenir Next Regular"/>
                    <a:sym typeface="Avenir Next Regular"/>
                  </a:defRPr>
                </a:pPr>
                <a:endParaRPr sz="1723"/>
              </a:p>
            </p:txBody>
          </p:sp>
          <p:sp>
            <p:nvSpPr>
              <p:cNvPr id="19" name="Shape 263"/>
              <p:cNvSpPr/>
              <p:nvPr/>
            </p:nvSpPr>
            <p:spPr>
              <a:xfrm>
                <a:off x="20731" y="1410887"/>
                <a:ext cx="1466281" cy="32162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pPr algn="ctr" defTabSz="910760">
                  <a:tabLst>
                    <a:tab pos="633400" algn="l"/>
                  </a:tabLst>
                  <a:defRPr sz="1800"/>
                </a:pPr>
                <a:r>
                  <a:rPr sz="1723" b="1" u="sng" dirty="0">
                    <a:solidFill>
                      <a:srgbClr val="FFFFFF"/>
                    </a:solidFill>
                    <a:latin typeface="Arial Bold"/>
                    <a:ea typeface="Arial Bold"/>
                    <a:cs typeface="Arial Bold"/>
                    <a:sym typeface="Arial Bold"/>
                  </a:rPr>
                  <a:t>Interactive</a:t>
                </a:r>
                <a:endParaRPr lang="en-US" sz="1723" b="1" u="sng" dirty="0">
                  <a:solidFill>
                    <a:srgbClr val="FFFFFF"/>
                  </a:solidFill>
                  <a:latin typeface="Arial Bold"/>
                  <a:ea typeface="Arial Bold"/>
                  <a:cs typeface="Arial Bold"/>
                  <a:sym typeface="Arial Bold"/>
                </a:endParaRPr>
              </a:p>
              <a:p>
                <a:pPr algn="ctr" defTabSz="910760">
                  <a:tabLst>
                    <a:tab pos="633400" algn="l"/>
                  </a:tabLst>
                  <a:defRPr sz="1800"/>
                </a:pPr>
                <a:endParaRPr lang="en-US" sz="1723" u="sng" dirty="0">
                  <a:solidFill>
                    <a:srgbClr val="FFFFFF"/>
                  </a:solidFill>
                  <a:latin typeface="Arial Bold"/>
                  <a:ea typeface="Arial Bold"/>
                  <a:cs typeface="Arial Bold"/>
                  <a:sym typeface="Arial Bold"/>
                </a:endParaRPr>
              </a:p>
              <a:p>
                <a:pPr algn="ctr" defTabSz="910760">
                  <a:tabLst>
                    <a:tab pos="633400" algn="l"/>
                  </a:tabLst>
                  <a:defRPr sz="1800"/>
                </a:pPr>
                <a:r>
                  <a:rPr lang="en-US" sz="1723" dirty="0">
                    <a:solidFill>
                      <a:srgbClr val="FFFFFF"/>
                    </a:solidFill>
                  </a:rPr>
                  <a:t>The s</a:t>
                </a:r>
                <a:r>
                  <a:rPr sz="1723" dirty="0">
                    <a:solidFill>
                      <a:srgbClr val="FFFFFF"/>
                    </a:solidFill>
                  </a:rPr>
                  <a:t>tudent is involved in class. </a:t>
                </a:r>
                <a:r>
                  <a:rPr lang="en-US" sz="1723" dirty="0">
                    <a:solidFill>
                      <a:srgbClr val="FFFFFF"/>
                    </a:solidFill>
                  </a:rPr>
                  <a:t>The u</a:t>
                </a:r>
                <a:r>
                  <a:rPr sz="1723" dirty="0">
                    <a:solidFill>
                      <a:srgbClr val="FFFFFF"/>
                    </a:solidFill>
                  </a:rPr>
                  <a:t>se of manipulative or inter-active</a:t>
                </a:r>
                <a:r>
                  <a:rPr lang="en-US" sz="1723" dirty="0">
                    <a:solidFill>
                      <a:srgbClr val="FFFFFF"/>
                    </a:solidFill>
                  </a:rPr>
                  <a:t>,</a:t>
                </a:r>
                <a:r>
                  <a:rPr sz="1723" dirty="0">
                    <a:solidFill>
                      <a:srgbClr val="FFFFFF"/>
                    </a:solidFill>
                  </a:rPr>
                  <a:t> hands-on material</a:t>
                </a:r>
                <a:r>
                  <a:rPr lang="en-US" sz="1723" dirty="0">
                    <a:solidFill>
                      <a:srgbClr val="FFFFFF"/>
                    </a:solidFill>
                  </a:rPr>
                  <a:t> is evident</a:t>
                </a:r>
                <a:r>
                  <a:rPr sz="1723" dirty="0">
                    <a:solidFill>
                      <a:srgbClr val="FFFFFF"/>
                    </a:solidFill>
                  </a:rPr>
                  <a:t>.  </a:t>
                </a:r>
              </a:p>
            </p:txBody>
          </p:sp>
        </p:grpSp>
        <p:sp>
          <p:nvSpPr>
            <p:cNvPr id="10" name="Shape 265"/>
            <p:cNvSpPr/>
            <p:nvPr/>
          </p:nvSpPr>
          <p:spPr>
            <a:xfrm>
              <a:off x="5486993" y="2356653"/>
              <a:ext cx="389097" cy="1330913"/>
            </a:xfrm>
            <a:prstGeom prst="rightArrow">
              <a:avLst>
                <a:gd name="adj1" fmla="val 64000"/>
                <a:gd name="adj2" fmla="val 29116"/>
              </a:avLst>
            </a:prstGeom>
            <a:solidFill>
              <a:srgbClr val="F050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621">
                <a:spcBef>
                  <a:spcPts val="1451"/>
                </a:spcBef>
                <a:tabLst>
                  <a:tab pos="241844" algn="l"/>
                  <a:tab pos="495203" algn="l"/>
                  <a:tab pos="748563" algn="l"/>
                  <a:tab pos="990407" algn="l"/>
                  <a:tab pos="1243767" algn="l"/>
                  <a:tab pos="1497127" algn="l"/>
                  <a:tab pos="1738970" algn="l"/>
                  <a:tab pos="1992330" algn="l"/>
                  <a:tab pos="2245690" algn="l"/>
                  <a:tab pos="2487534" algn="l"/>
                  <a:tab pos="2740894" algn="l"/>
                  <a:tab pos="2994254" algn="l"/>
                </a:tabLst>
                <a:defRPr sz="1700">
                  <a:solidFill>
                    <a:srgbClr val="004B8D"/>
                  </a:solidFill>
                </a:defRPr>
              </a:pPr>
              <a:endParaRPr sz="1542"/>
            </a:p>
          </p:txBody>
        </p:sp>
        <p:grpSp>
          <p:nvGrpSpPr>
            <p:cNvPr id="11" name="Group 268"/>
            <p:cNvGrpSpPr/>
            <p:nvPr/>
          </p:nvGrpSpPr>
          <p:grpSpPr>
            <a:xfrm>
              <a:off x="5916262" y="0"/>
              <a:ext cx="1426382" cy="6038027"/>
              <a:chOff x="0" y="0"/>
              <a:chExt cx="1426381" cy="6038025"/>
            </a:xfrm>
          </p:grpSpPr>
          <p:sp>
            <p:nvSpPr>
              <p:cNvPr id="16" name="Shape 266"/>
              <p:cNvSpPr/>
              <p:nvPr/>
            </p:nvSpPr>
            <p:spPr>
              <a:xfrm>
                <a:off x="0" y="0"/>
                <a:ext cx="1426381" cy="6038025"/>
              </a:xfrm>
              <a:prstGeom prst="roundRect">
                <a:avLst>
                  <a:gd name="adj" fmla="val 4968"/>
                </a:avLst>
              </a:pr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0760">
                  <a:tabLst>
                    <a:tab pos="633400" algn="l"/>
                  </a:tabLst>
                  <a:defRPr sz="1900">
                    <a:latin typeface="Avenir Next Regular"/>
                    <a:ea typeface="Avenir Next Regular"/>
                    <a:cs typeface="Avenir Next Regular"/>
                    <a:sym typeface="Avenir Next Regular"/>
                  </a:defRPr>
                </a:pPr>
                <a:endParaRPr sz="1723"/>
              </a:p>
            </p:txBody>
          </p:sp>
          <p:sp>
            <p:nvSpPr>
              <p:cNvPr id="17" name="Shape 267"/>
              <p:cNvSpPr/>
              <p:nvPr/>
            </p:nvSpPr>
            <p:spPr>
              <a:xfrm>
                <a:off x="20736" y="1703270"/>
                <a:ext cx="1384910" cy="26314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pPr algn="ctr" defTabSz="910760">
                  <a:tabLst>
                    <a:tab pos="633400" algn="l"/>
                  </a:tabLst>
                  <a:defRPr sz="1800"/>
                </a:pPr>
                <a:r>
                  <a:rPr sz="1723" b="1" u="sng" dirty="0">
                    <a:solidFill>
                      <a:srgbClr val="FFFFFF"/>
                    </a:solidFill>
                    <a:latin typeface="Arial Bold"/>
                    <a:ea typeface="Arial Bold"/>
                    <a:cs typeface="Arial Bold"/>
                    <a:sym typeface="Arial Bold"/>
                  </a:rPr>
                  <a:t>Challenged</a:t>
                </a:r>
                <a:endParaRPr lang="en-US" sz="1723" b="1" u="sng" dirty="0">
                  <a:solidFill>
                    <a:srgbClr val="FFFFFF"/>
                  </a:solidFill>
                  <a:latin typeface="Arial Bold"/>
                  <a:ea typeface="Arial Bold"/>
                  <a:cs typeface="Arial Bold"/>
                  <a:sym typeface="Arial Bold"/>
                </a:endParaRPr>
              </a:p>
              <a:p>
                <a:pPr algn="ctr" defTabSz="910760">
                  <a:tabLst>
                    <a:tab pos="633400" algn="l"/>
                  </a:tabLst>
                  <a:defRPr sz="1800"/>
                </a:pPr>
                <a:endParaRPr lang="en-US" sz="1723" b="1" dirty="0">
                  <a:solidFill>
                    <a:srgbClr val="FFFFFF"/>
                  </a:solidFill>
                  <a:latin typeface="Arial Bold"/>
                  <a:ea typeface="Arial Bold"/>
                  <a:cs typeface="Arial Bold"/>
                  <a:sym typeface="Arial Bold"/>
                </a:endParaRPr>
              </a:p>
              <a:p>
                <a:pPr algn="ctr" defTabSz="910760">
                  <a:tabLst>
                    <a:tab pos="633400" algn="l"/>
                  </a:tabLst>
                  <a:defRPr sz="1800"/>
                </a:pPr>
                <a:r>
                  <a:rPr sz="1723" dirty="0">
                    <a:solidFill>
                      <a:srgbClr val="FFFFFF"/>
                    </a:solidFill>
                    <a:latin typeface="Arial Bold"/>
                    <a:ea typeface="Arial Bold"/>
                    <a:cs typeface="Arial Bold"/>
                    <a:sym typeface="Arial Bold"/>
                  </a:rPr>
                  <a:t> </a:t>
                </a:r>
                <a:r>
                  <a:rPr sz="1723" dirty="0">
                    <a:solidFill>
                      <a:srgbClr val="FFFFFF"/>
                    </a:solidFill>
                    <a:sym typeface="Arial Bold"/>
                  </a:rPr>
                  <a:t>Material</a:t>
                </a:r>
                <a:r>
                  <a:rPr sz="1723" dirty="0">
                    <a:solidFill>
                      <a:srgbClr val="FFFFFF"/>
                    </a:solidFill>
                  </a:rPr>
                  <a:t> challenges students to reflect in more than just a recall manner</a:t>
                </a:r>
                <a:r>
                  <a:rPr lang="en-US" sz="1723" dirty="0">
                    <a:solidFill>
                      <a:srgbClr val="FFFFFF"/>
                    </a:solidFill>
                  </a:rPr>
                  <a:t>.</a:t>
                </a:r>
                <a:endParaRPr sz="1723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2" name="Shape 269"/>
            <p:cNvSpPr/>
            <p:nvPr/>
          </p:nvSpPr>
          <p:spPr>
            <a:xfrm>
              <a:off x="7395069" y="2356653"/>
              <a:ext cx="389097" cy="1330913"/>
            </a:xfrm>
            <a:prstGeom prst="rightArrow">
              <a:avLst>
                <a:gd name="adj1" fmla="val 64000"/>
                <a:gd name="adj2" fmla="val 29116"/>
              </a:avLst>
            </a:prstGeom>
            <a:solidFill>
              <a:srgbClr val="00B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621">
                <a:spcBef>
                  <a:spcPts val="1451"/>
                </a:spcBef>
                <a:tabLst>
                  <a:tab pos="241844" algn="l"/>
                  <a:tab pos="495203" algn="l"/>
                  <a:tab pos="748563" algn="l"/>
                  <a:tab pos="990407" algn="l"/>
                  <a:tab pos="1243767" algn="l"/>
                  <a:tab pos="1497127" algn="l"/>
                  <a:tab pos="1738970" algn="l"/>
                  <a:tab pos="1992330" algn="l"/>
                  <a:tab pos="2245690" algn="l"/>
                  <a:tab pos="2487534" algn="l"/>
                  <a:tab pos="2740894" algn="l"/>
                  <a:tab pos="2994254" algn="l"/>
                </a:tabLst>
                <a:defRPr sz="1700">
                  <a:solidFill>
                    <a:srgbClr val="004B8D"/>
                  </a:solidFill>
                </a:defRPr>
              </a:pPr>
              <a:endParaRPr sz="1542"/>
            </a:p>
          </p:txBody>
        </p:sp>
        <p:grpSp>
          <p:nvGrpSpPr>
            <p:cNvPr id="13" name="Group 272"/>
            <p:cNvGrpSpPr/>
            <p:nvPr/>
          </p:nvGrpSpPr>
          <p:grpSpPr>
            <a:xfrm>
              <a:off x="7879157" y="0"/>
              <a:ext cx="1595290" cy="6038027"/>
              <a:chOff x="0" y="0"/>
              <a:chExt cx="1595288" cy="6038025"/>
            </a:xfrm>
          </p:grpSpPr>
          <p:sp>
            <p:nvSpPr>
              <p:cNvPr id="14" name="Shape 270"/>
              <p:cNvSpPr/>
              <p:nvPr/>
            </p:nvSpPr>
            <p:spPr>
              <a:xfrm>
                <a:off x="0" y="0"/>
                <a:ext cx="1595288" cy="6038025"/>
              </a:xfrm>
              <a:prstGeom prst="roundRect">
                <a:avLst>
                  <a:gd name="adj" fmla="val 4440"/>
                </a:avLst>
              </a:prstGeom>
              <a:solidFill>
                <a:srgbClr val="7030A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910760">
                  <a:tabLst>
                    <a:tab pos="633400" algn="l"/>
                  </a:tabLst>
                  <a:defRPr sz="1900">
                    <a:latin typeface="Avenir Next Regular"/>
                    <a:ea typeface="Avenir Next Regular"/>
                    <a:cs typeface="Avenir Next Regular"/>
                    <a:sym typeface="Avenir Next Regular"/>
                  </a:defRPr>
                </a:pPr>
                <a:endParaRPr sz="1723"/>
              </a:p>
            </p:txBody>
          </p:sp>
          <p:sp>
            <p:nvSpPr>
              <p:cNvPr id="15" name="Shape 271"/>
              <p:cNvSpPr/>
              <p:nvPr/>
            </p:nvSpPr>
            <p:spPr>
              <a:xfrm>
                <a:off x="20752" y="679918"/>
                <a:ext cx="1553783" cy="467818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pPr algn="ctr" defTabSz="910760">
                  <a:tabLst>
                    <a:tab pos="633400" algn="l"/>
                  </a:tabLst>
                  <a:defRPr sz="1800"/>
                </a:pPr>
                <a:r>
                  <a:rPr sz="1723" b="1" u="sng" dirty="0">
                    <a:solidFill>
                      <a:schemeClr val="bg1"/>
                    </a:solidFill>
                    <a:latin typeface="Arial Bold"/>
                    <a:ea typeface="Arial Bold"/>
                    <a:cs typeface="Arial Bold"/>
                    <a:sym typeface="Arial Bold"/>
                  </a:rPr>
                  <a:t>Transformed</a:t>
                </a:r>
                <a:endParaRPr lang="en-US" sz="1723" b="1" u="sng" dirty="0">
                  <a:solidFill>
                    <a:schemeClr val="bg1"/>
                  </a:solidFill>
                  <a:latin typeface="Arial Bold"/>
                  <a:ea typeface="Arial Bold"/>
                  <a:cs typeface="Arial Bold"/>
                  <a:sym typeface="Arial Bold"/>
                </a:endParaRPr>
              </a:p>
              <a:p>
                <a:pPr algn="ctr" defTabSz="910760">
                  <a:tabLst>
                    <a:tab pos="633400" algn="l"/>
                  </a:tabLst>
                  <a:defRPr sz="1800"/>
                </a:pPr>
                <a:endParaRPr lang="en-US" sz="1600" u="sng" dirty="0">
                  <a:solidFill>
                    <a:srgbClr val="FFFFFF"/>
                  </a:solidFill>
                  <a:latin typeface="Arial Bold"/>
                  <a:ea typeface="Arial Bold"/>
                  <a:cs typeface="Arial Bold"/>
                  <a:sym typeface="Arial Bold"/>
                </a:endParaRPr>
              </a:p>
              <a:p>
                <a:pPr algn="ctr" defTabSz="910760">
                  <a:tabLst>
                    <a:tab pos="633400" algn="l"/>
                  </a:tabLst>
                  <a:defRPr sz="1800"/>
                </a:pPr>
                <a:r>
                  <a:rPr sz="1600" dirty="0">
                    <a:solidFill>
                      <a:srgbClr val="FFFFFF"/>
                    </a:solidFill>
                  </a:rPr>
                  <a:t>   </a:t>
                </a:r>
                <a:r>
                  <a:rPr lang="en-US" sz="1600" dirty="0">
                    <a:solidFill>
                      <a:srgbClr val="FFFFFF"/>
                    </a:solidFill>
                  </a:rPr>
                  <a:t>The s</a:t>
                </a:r>
                <a:r>
                  <a:rPr sz="1600" dirty="0">
                    <a:solidFill>
                      <a:srgbClr val="FFFFFF"/>
                    </a:solidFill>
                  </a:rPr>
                  <a:t>tudent is transformed by the learning experience.  </a:t>
                </a:r>
                <a:r>
                  <a:rPr lang="en-US" sz="1600" dirty="0">
                    <a:solidFill>
                      <a:srgbClr val="FFFFFF"/>
                    </a:solidFill>
                  </a:rPr>
                  <a:t>This d</a:t>
                </a:r>
                <a:r>
                  <a:rPr sz="1600" dirty="0">
                    <a:solidFill>
                      <a:srgbClr val="FFFFFF"/>
                    </a:solidFill>
                  </a:rPr>
                  <a:t>oes not occur in one lesson but over a unit, semester</a:t>
                </a:r>
                <a:r>
                  <a:rPr lang="en-US" sz="1600" dirty="0">
                    <a:solidFill>
                      <a:srgbClr val="FFFFFF"/>
                    </a:solidFill>
                  </a:rPr>
                  <a:t> </a:t>
                </a:r>
                <a:r>
                  <a:rPr sz="1600" dirty="0">
                    <a:solidFill>
                      <a:srgbClr val="FFFFFF"/>
                    </a:solidFill>
                  </a:rPr>
                  <a:t>or course. Often it takes months for</a:t>
                </a:r>
                <a:r>
                  <a:rPr lang="en-US" sz="1600" dirty="0">
                    <a:solidFill>
                      <a:srgbClr val="FFFFFF"/>
                    </a:solidFill>
                  </a:rPr>
                  <a:t> the</a:t>
                </a:r>
                <a:r>
                  <a:rPr sz="1600" dirty="0">
                    <a:solidFill>
                      <a:srgbClr val="FFFFFF"/>
                    </a:solidFill>
                  </a:rPr>
                  <a:t> transformation to reveal itself.  </a:t>
                </a:r>
              </a:p>
            </p:txBody>
          </p:sp>
        </p:grpSp>
      </p:grpSp>
      <p:sp>
        <p:nvSpPr>
          <p:cNvPr id="24" name="Shape 265"/>
          <p:cNvSpPr/>
          <p:nvPr/>
        </p:nvSpPr>
        <p:spPr>
          <a:xfrm>
            <a:off x="2693743" y="4011202"/>
            <a:ext cx="401548" cy="936211"/>
          </a:xfrm>
          <a:prstGeom prst="rightArrow">
            <a:avLst>
              <a:gd name="adj1" fmla="val 64000"/>
              <a:gd name="adj2" fmla="val 29116"/>
            </a:avLst>
          </a:prstGeom>
          <a:solidFill>
            <a:srgbClr val="FFC00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4621">
              <a:spcBef>
                <a:spcPts val="1451"/>
              </a:spcBef>
              <a:tabLst>
                <a:tab pos="241844" algn="l"/>
                <a:tab pos="495203" algn="l"/>
                <a:tab pos="748563" algn="l"/>
                <a:tab pos="990407" algn="l"/>
                <a:tab pos="1243767" algn="l"/>
                <a:tab pos="1497127" algn="l"/>
                <a:tab pos="1738970" algn="l"/>
                <a:tab pos="1992330" algn="l"/>
                <a:tab pos="2245690" algn="l"/>
                <a:tab pos="2487534" algn="l"/>
                <a:tab pos="2740894" algn="l"/>
                <a:tab pos="2994254" algn="l"/>
              </a:tabLst>
              <a:defRPr sz="1700">
                <a:solidFill>
                  <a:srgbClr val="004B8D"/>
                </a:solidFill>
              </a:defRPr>
            </a:pPr>
            <a:endParaRPr sz="1542"/>
          </a:p>
        </p:txBody>
      </p:sp>
      <p:sp>
        <p:nvSpPr>
          <p:cNvPr id="25" name="TextBox 24"/>
          <p:cNvSpPr txBox="1"/>
          <p:nvPr/>
        </p:nvSpPr>
        <p:spPr>
          <a:xfrm>
            <a:off x="-86321" y="3443948"/>
            <a:ext cx="1591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Student </a:t>
            </a:r>
          </a:p>
          <a:p>
            <a:pPr algn="ctr"/>
            <a:r>
              <a:rPr lang="en-US" sz="2000" dirty="0" smtClean="0"/>
              <a:t>Engagement</a:t>
            </a:r>
          </a:p>
          <a:p>
            <a:pPr algn="ctr"/>
            <a:r>
              <a:rPr lang="en-US" sz="2000" dirty="0" smtClean="0"/>
              <a:t>Continuum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9098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8911" y="304800"/>
            <a:ext cx="3810001" cy="669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 will explore…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1752600"/>
            <a:ext cx="9677400" cy="4191000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en-US" sz="2400" dirty="0" smtClean="0"/>
              <a:t>Key Concept:			Global Concept: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Connections			Personal &amp; Cultural Expression by exploring 					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artistry, craft, creation</a:t>
            </a:r>
          </a:p>
          <a:p>
            <a:pPr marL="45720" indent="0">
              <a:spcBef>
                <a:spcPts val="0"/>
              </a:spcBef>
              <a:buNone/>
            </a:pPr>
            <a:endParaRPr lang="en-US" sz="2400" i="1" dirty="0"/>
          </a:p>
          <a:p>
            <a:pPr marL="45720" indent="0">
              <a:spcBef>
                <a:spcPts val="0"/>
              </a:spcBef>
              <a:buNone/>
            </a:pPr>
            <a:r>
              <a:rPr lang="en-US" sz="2400" dirty="0" smtClean="0"/>
              <a:t>Related Concept: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Assessments, Rubrics</a:t>
            </a:r>
          </a:p>
          <a:p>
            <a:pPr marL="45720" indent="0">
              <a:spcBef>
                <a:spcPts val="0"/>
              </a:spcBef>
              <a:buNone/>
            </a:pPr>
            <a:endParaRPr lang="en-US" sz="2400" i="1" dirty="0" smtClean="0"/>
          </a:p>
          <a:p>
            <a:pPr marL="45720" indent="0">
              <a:spcBef>
                <a:spcPts val="0"/>
              </a:spcBef>
              <a:buNone/>
            </a:pPr>
            <a:r>
              <a:rPr lang="en-US" sz="2400" dirty="0" smtClean="0"/>
              <a:t>Statement of Inquiry: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en-US" i="1" dirty="0">
                <a:solidFill>
                  <a:schemeClr val="accent1"/>
                </a:solidFill>
              </a:rPr>
              <a:t>A</a:t>
            </a:r>
            <a:r>
              <a:rPr lang="en-US" i="1" dirty="0" smtClean="0">
                <a:solidFill>
                  <a:schemeClr val="accent1"/>
                </a:solidFill>
              </a:rPr>
              <a:t>uthentic assessments along with well-crafted rubrics allow students to make connections between the content and the real world. </a:t>
            </a:r>
          </a:p>
          <a:p>
            <a:pPr marL="45720" indent="0">
              <a:spcBef>
                <a:spcPts val="0"/>
              </a:spcBef>
              <a:buNone/>
            </a:pPr>
            <a:endParaRPr lang="en-US" sz="2400" dirty="0"/>
          </a:p>
          <a:p>
            <a:pPr marL="45720" indent="0">
              <a:spcBef>
                <a:spcPts val="0"/>
              </a:spcBef>
              <a:buNone/>
            </a:pPr>
            <a:r>
              <a:rPr lang="en-US" sz="2400" dirty="0" smtClean="0"/>
              <a:t>Learning Objective: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I will explore assessments and rubrics in Language and Literature by participating in a collaborative discussion.</a:t>
            </a:r>
            <a:endParaRPr lang="en-US" i="1" dirty="0">
              <a:solidFill>
                <a:schemeClr val="accent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02981" y="4572000"/>
            <a:ext cx="24384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202981" y="4800600"/>
            <a:ext cx="12954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951412" y="4565374"/>
            <a:ext cx="2057400" cy="6626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4" y="0"/>
            <a:ext cx="1714157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96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85" y="457200"/>
            <a:ext cx="5867400" cy="1066800"/>
          </a:xfrm>
        </p:spPr>
        <p:txBody>
          <a:bodyPr/>
          <a:lstStyle/>
          <a:p>
            <a:pPr algn="ctr"/>
            <a:r>
              <a:rPr lang="en-US" dirty="0"/>
              <a:t>How do we measure student</a:t>
            </a:r>
            <a:br>
              <a:rPr lang="en-US" dirty="0"/>
            </a:br>
            <a:r>
              <a:rPr lang="en-US" dirty="0"/>
              <a:t>success?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12" y="1981200"/>
            <a:ext cx="4119546" cy="3698379"/>
          </a:xfrm>
          <a:ln>
            <a:solidFill>
              <a:srgbClr val="00B0F0"/>
            </a:solidFill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419723" y="2971800"/>
            <a:ext cx="6769101" cy="3276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-Reflect on your personal or professional </a:t>
            </a:r>
          </a:p>
          <a:p>
            <a:r>
              <a:rPr lang="en-US" sz="2400" b="0" i="1" dirty="0">
                <a:solidFill>
                  <a:srgbClr val="C00000"/>
                </a:solidFill>
              </a:rPr>
              <a:t> educational experience </a:t>
            </a:r>
            <a:r>
              <a:rPr lang="en-US" sz="2400" b="0" dirty="0"/>
              <a:t>with the above </a:t>
            </a:r>
          </a:p>
          <a:p>
            <a:r>
              <a:rPr lang="en-US" sz="2400" b="0" dirty="0"/>
              <a:t> question in mind </a:t>
            </a:r>
          </a:p>
          <a:p>
            <a:endParaRPr lang="en-US" sz="2400" b="0" dirty="0" smtClean="0"/>
          </a:p>
          <a:p>
            <a:endParaRPr lang="en-US" sz="2400" b="0" dirty="0"/>
          </a:p>
          <a:p>
            <a:r>
              <a:rPr lang="en-US" sz="2400" b="0" dirty="0"/>
              <a:t>-Use a post-it to record your </a:t>
            </a:r>
            <a:r>
              <a:rPr lang="en-US" sz="2400" b="0" i="1" dirty="0">
                <a:solidFill>
                  <a:srgbClr val="C00000"/>
                </a:solidFill>
              </a:rPr>
              <a:t>thoughts</a:t>
            </a:r>
          </a:p>
          <a:p>
            <a:endParaRPr lang="en-US" sz="2400" b="0" dirty="0" smtClean="0"/>
          </a:p>
          <a:p>
            <a:endParaRPr lang="en-US" sz="2400" b="0" dirty="0"/>
          </a:p>
          <a:p>
            <a:r>
              <a:rPr lang="en-US" sz="2400" b="0" dirty="0"/>
              <a:t>-Create an </a:t>
            </a:r>
            <a:r>
              <a:rPr lang="en-US" sz="2400" b="0" i="1" dirty="0">
                <a:solidFill>
                  <a:srgbClr val="C00000"/>
                </a:solidFill>
              </a:rPr>
              <a:t>image</a:t>
            </a:r>
            <a:r>
              <a:rPr lang="en-US" sz="2400" b="0" dirty="0"/>
              <a:t> that captures your </a:t>
            </a:r>
            <a:r>
              <a:rPr lang="en-US" sz="2400" b="0" dirty="0" smtClean="0"/>
              <a:t>               </a:t>
            </a:r>
          </a:p>
          <a:p>
            <a:r>
              <a:rPr lang="en-US" sz="2400" b="0" dirty="0" smtClean="0"/>
              <a:t> group’s collective </a:t>
            </a:r>
            <a:r>
              <a:rPr lang="en-US" sz="2400" b="0" dirty="0"/>
              <a:t>responses</a:t>
            </a:r>
          </a:p>
          <a:p>
            <a:endParaRPr lang="en-US" sz="2400" b="0" dirty="0"/>
          </a:p>
          <a:p>
            <a:endParaRPr lang="en-US" sz="2400" b="0" dirty="0"/>
          </a:p>
          <a:p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4584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92074" y="609600"/>
            <a:ext cx="800467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12700">
                  <a:solidFill>
                    <a:srgbClr val="002060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Got Assessment ?</a:t>
            </a:r>
          </a:p>
        </p:txBody>
      </p:sp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508" y="2209800"/>
            <a:ext cx="3217403" cy="3743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27508" y="6124396"/>
            <a:ext cx="3733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Authentic Assessments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6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217612" y="381000"/>
            <a:ext cx="8610600" cy="4495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b="0" u="sng" dirty="0" smtClean="0">
              <a:solidFill>
                <a:schemeClr val="accent6"/>
              </a:solidFill>
            </a:endParaRPr>
          </a:p>
          <a:p>
            <a:pPr algn="ctr"/>
            <a:r>
              <a:rPr lang="en-US" sz="2800" b="0" u="sng" dirty="0" smtClean="0">
                <a:solidFill>
                  <a:schemeClr val="accent6"/>
                </a:solidFill>
              </a:rPr>
              <a:t>Video Reflection</a:t>
            </a:r>
          </a:p>
          <a:p>
            <a:pPr algn="ctr"/>
            <a:endParaRPr lang="en-US" sz="2400" b="0" dirty="0"/>
          </a:p>
          <a:p>
            <a:pPr algn="ctr"/>
            <a:endParaRPr lang="en-US" sz="2800" b="0" dirty="0"/>
          </a:p>
          <a:p>
            <a:r>
              <a:rPr lang="en-US" sz="2800" b="0" dirty="0" smtClean="0"/>
              <a:t>-Revisit your group’s </a:t>
            </a:r>
            <a:r>
              <a:rPr lang="en-US" sz="2800" b="0" i="1" dirty="0" smtClean="0">
                <a:solidFill>
                  <a:schemeClr val="accent6"/>
                </a:solidFill>
              </a:rPr>
              <a:t>image</a:t>
            </a:r>
            <a:r>
              <a:rPr lang="en-US" sz="2800" b="0" dirty="0"/>
              <a:t> </a:t>
            </a:r>
            <a:r>
              <a:rPr lang="en-US" sz="2800" b="0" dirty="0" smtClean="0"/>
              <a:t>of how we measure student  </a:t>
            </a:r>
          </a:p>
          <a:p>
            <a:r>
              <a:rPr lang="en-US" sz="2800" b="0" dirty="0"/>
              <a:t> </a:t>
            </a:r>
            <a:r>
              <a:rPr lang="en-US" sz="2800" b="0" dirty="0" smtClean="0"/>
              <a:t>success.</a:t>
            </a:r>
            <a:endParaRPr lang="en-US" sz="2800" b="0" dirty="0"/>
          </a:p>
          <a:p>
            <a:endParaRPr lang="en-US" sz="2800" b="0" dirty="0"/>
          </a:p>
          <a:p>
            <a:r>
              <a:rPr lang="en-US" sz="2800" b="0" dirty="0"/>
              <a:t>-What </a:t>
            </a:r>
            <a:r>
              <a:rPr lang="en-US" sz="2800" b="0" i="1" dirty="0">
                <a:solidFill>
                  <a:schemeClr val="accent6"/>
                </a:solidFill>
              </a:rPr>
              <a:t>connections</a:t>
            </a:r>
            <a:r>
              <a:rPr lang="en-US" sz="2800" b="0" dirty="0"/>
              <a:t> can you make to the </a:t>
            </a:r>
            <a:r>
              <a:rPr lang="en-US" sz="2800" b="0" dirty="0" smtClean="0"/>
              <a:t>video</a:t>
            </a:r>
            <a:r>
              <a:rPr lang="en-US" sz="2800" b="0" dirty="0"/>
              <a:t>?</a:t>
            </a:r>
            <a:endParaRPr lang="en-US" sz="2800" b="0" i="1" dirty="0">
              <a:solidFill>
                <a:srgbClr val="C00000"/>
              </a:solidFill>
            </a:endParaRPr>
          </a:p>
          <a:p>
            <a:endParaRPr lang="en-US" sz="2800" b="0" dirty="0"/>
          </a:p>
          <a:p>
            <a:r>
              <a:rPr lang="en-US" sz="2800" b="0" dirty="0"/>
              <a:t>-What </a:t>
            </a:r>
            <a:r>
              <a:rPr lang="en-US" sz="2800" b="0" i="1" dirty="0">
                <a:solidFill>
                  <a:schemeClr val="accent6"/>
                </a:solidFill>
              </a:rPr>
              <a:t>differences</a:t>
            </a:r>
            <a:r>
              <a:rPr lang="en-US" sz="2800" b="0" dirty="0"/>
              <a:t> do you </a:t>
            </a:r>
            <a:r>
              <a:rPr lang="en-US" sz="2800" b="0" dirty="0" smtClean="0"/>
              <a:t>notice?</a:t>
            </a:r>
            <a:endParaRPr lang="en-US" sz="2800" b="0" dirty="0"/>
          </a:p>
          <a:p>
            <a:endParaRPr lang="en-US" sz="2400" b="0" dirty="0"/>
          </a:p>
          <a:p>
            <a:endParaRPr lang="en-US" sz="2400" b="0" dirty="0"/>
          </a:p>
          <a:p>
            <a:endParaRPr lang="en-US" sz="2400" b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212" y="4648200"/>
            <a:ext cx="26289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65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44998536"/>
              </p:ext>
            </p:extLst>
          </p:nvPr>
        </p:nvGraphicFramePr>
        <p:xfrm>
          <a:off x="5021384" y="903693"/>
          <a:ext cx="5083702" cy="5293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5021384" y="75838"/>
            <a:ext cx="54180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rgbClr val="1AB7EA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What is the difference?</a:t>
            </a:r>
            <a:endParaRPr lang="es-UY" sz="3000" b="1" dirty="0">
              <a:solidFill>
                <a:srgbClr val="0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2812" y="75838"/>
            <a:ext cx="3860950" cy="6533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3462"/>
              </a:spcBef>
              <a:defRPr sz="1800" i="0">
                <a:solidFill>
                  <a:srgbClr val="000000"/>
                </a:solidFill>
                <a:effectLst/>
              </a:defRPr>
            </a:pPr>
            <a:r>
              <a:rPr lang="en-US" sz="2400" i="1" dirty="0">
                <a:solidFill>
                  <a:srgbClr val="004B8D"/>
                </a:solidFill>
                <a:effectLst>
                  <a:outerShdw blurRad="25400" dist="12700" dir="5400000" rotWithShape="0">
                    <a:srgbClr val="FFFFFF"/>
                  </a:outerShdw>
                </a:effectLst>
              </a:rPr>
              <a:t>“Assessment is authentic when we directly examine student performance </a:t>
            </a:r>
            <a:r>
              <a:rPr lang="en-US" sz="2400" b="1" i="1" dirty="0">
                <a:solidFill>
                  <a:srgbClr val="004B8D"/>
                </a:solidFill>
                <a:effectLst>
                  <a:outerShdw blurRad="25400" dist="12700" dir="5400000" rotWithShape="0">
                    <a:srgbClr val="FFFFFF"/>
                  </a:outerShdw>
                </a:effectLst>
                <a:uFill>
                  <a:solidFill>
                    <a:srgbClr val="232323"/>
                  </a:solidFill>
                </a:uFill>
              </a:rPr>
              <a:t>on worthy intellectual tasks</a:t>
            </a:r>
            <a:r>
              <a:rPr lang="en-US" sz="2400" i="1" dirty="0">
                <a:solidFill>
                  <a:srgbClr val="004B8D"/>
                </a:solidFill>
                <a:effectLst>
                  <a:outerShdw blurRad="25400" dist="12700" dir="5400000" rotWithShape="0">
                    <a:srgbClr val="FFFFFF"/>
                  </a:outerShdw>
                </a:effectLst>
              </a:rPr>
              <a:t>. Traditional assessment, by contrast, relies on indirect or proxy 'items'—efficient, simplistic substitutes from which we think valid inferences can be made about the student's performance at those valued challenges.”</a:t>
            </a:r>
          </a:p>
          <a:p>
            <a:pPr algn="just">
              <a:lnSpc>
                <a:spcPct val="110000"/>
              </a:lnSpc>
              <a:spcBef>
                <a:spcPts val="3462"/>
              </a:spcBef>
              <a:defRPr sz="1800" i="0">
                <a:solidFill>
                  <a:srgbClr val="000000"/>
                </a:solidFill>
                <a:effectLst/>
              </a:defRPr>
            </a:pPr>
            <a:r>
              <a:rPr lang="en-US" sz="1400" dirty="0">
                <a:solidFill>
                  <a:srgbClr val="004B8D"/>
                </a:solidFill>
                <a:uFill>
                  <a:solidFill/>
                </a:uFill>
                <a:ea typeface="Lucida Grande"/>
                <a:cs typeface="Lucida Grande"/>
                <a:sym typeface="Lucida Grande"/>
              </a:rPr>
              <a:t>Wiggins, Grant (1990). The case for authentic assessment. </a:t>
            </a:r>
            <a:r>
              <a:rPr lang="en-US" sz="1400" i="1" dirty="0">
                <a:solidFill>
                  <a:srgbClr val="004B8D"/>
                </a:solidFill>
                <a:uFill>
                  <a:solidFill/>
                </a:uFill>
                <a:ea typeface="Lucida Grande"/>
                <a:cs typeface="Lucida Grande"/>
                <a:sym typeface="Lucida Grande"/>
              </a:rPr>
              <a:t>Practical Assessment, Research &amp; Evaluation</a:t>
            </a:r>
            <a:r>
              <a:rPr lang="en-US" sz="1400" dirty="0">
                <a:solidFill>
                  <a:srgbClr val="004B8D"/>
                </a:solidFill>
                <a:uFill>
                  <a:solidFill/>
                </a:uFill>
                <a:ea typeface="Lucida Grande"/>
                <a:cs typeface="Lucida Grande"/>
                <a:sym typeface="Lucida Grande"/>
              </a:rPr>
              <a:t>, 2(2).</a:t>
            </a:r>
            <a:endParaRPr lang="en-US" sz="1400" i="1" dirty="0">
              <a:solidFill>
                <a:srgbClr val="004B8D"/>
              </a:solidFill>
              <a:effectLst>
                <a:outerShdw blurRad="25400" dist="12700" dir="5400000" rotWithShape="0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197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915400" cy="1066800"/>
          </a:xfrm>
        </p:spPr>
        <p:txBody>
          <a:bodyPr/>
          <a:lstStyle/>
          <a:p>
            <a:r>
              <a:rPr lang="en-US" dirty="0"/>
              <a:t>Assessment in the Middle Years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main purpose of assessment in the IB </a:t>
            </a:r>
            <a:r>
              <a:rPr lang="en-US" dirty="0" err="1"/>
              <a:t>Programme</a:t>
            </a:r>
            <a:r>
              <a:rPr lang="en-US" dirty="0"/>
              <a:t> is to </a:t>
            </a:r>
            <a:r>
              <a:rPr lang="en-US" b="1" dirty="0">
                <a:solidFill>
                  <a:srgbClr val="00B0F0"/>
                </a:solidFill>
              </a:rPr>
              <a:t>support and encourage student learning</a:t>
            </a:r>
            <a:r>
              <a:rPr lang="en-US" dirty="0"/>
              <a:t>. </a:t>
            </a:r>
          </a:p>
          <a:p>
            <a:r>
              <a:rPr lang="en-US" dirty="0"/>
              <a:t>While determining student </a:t>
            </a:r>
            <a:r>
              <a:rPr lang="en-US" b="1" dirty="0"/>
              <a:t>grades </a:t>
            </a:r>
            <a:r>
              <a:rPr lang="en-US" dirty="0"/>
              <a:t>will be an important part of the processes of assessment, it must be understood that this is not its primary purpose.</a:t>
            </a:r>
          </a:p>
          <a:p>
            <a:r>
              <a:rPr lang="en-US" dirty="0"/>
              <a:t>Summative assessment is a process that requires the assessor to take </a:t>
            </a:r>
            <a:r>
              <a:rPr lang="en-US" b="1" dirty="0">
                <a:solidFill>
                  <a:srgbClr val="00B0F0"/>
                </a:solidFill>
              </a:rPr>
              <a:t>all evidence of learning </a:t>
            </a:r>
            <a:r>
              <a:rPr lang="en-US" dirty="0"/>
              <a:t>into account and then make a </a:t>
            </a:r>
            <a:r>
              <a:rPr lang="en-US" b="1" dirty="0">
                <a:solidFill>
                  <a:srgbClr val="00B0F0"/>
                </a:solidFill>
              </a:rPr>
              <a:t>professional judgment </a:t>
            </a:r>
            <a:r>
              <a:rPr lang="en-US" dirty="0"/>
              <a:t>of the student’s achievement according to the pre-defined criteria. </a:t>
            </a:r>
          </a:p>
        </p:txBody>
      </p:sp>
    </p:spTree>
    <p:extLst>
      <p:ext uri="{BB962C8B-B14F-4D97-AF65-F5344CB8AC3E}">
        <p14:creationId xmlns:p14="http://schemas.microsoft.com/office/powerpoint/2010/main" val="400292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0" dirty="0">
                <a:solidFill>
                  <a:schemeClr val="accent6"/>
                </a:solidFill>
              </a:rPr>
              <a:t>Assessment </a:t>
            </a:r>
            <a:r>
              <a:rPr lang="en-US" b="0" dirty="0" smtClean="0">
                <a:solidFill>
                  <a:schemeClr val="accent6"/>
                </a:solidFill>
              </a:rPr>
              <a:t>&amp; Rubric Practices </a:t>
            </a:r>
            <a:r>
              <a:rPr lang="en-US" b="0" dirty="0">
                <a:solidFill>
                  <a:schemeClr val="accent6"/>
                </a:solidFill>
              </a:rPr>
              <a:t>for the </a:t>
            </a:r>
            <a:br>
              <a:rPr lang="en-US" b="0" dirty="0">
                <a:solidFill>
                  <a:schemeClr val="accent6"/>
                </a:solidFill>
              </a:rPr>
            </a:br>
            <a:r>
              <a:rPr lang="en-US" b="0" dirty="0">
                <a:solidFill>
                  <a:schemeClr val="accent6"/>
                </a:solidFill>
              </a:rPr>
              <a:t>Middle Years and Diploma </a:t>
            </a:r>
            <a:r>
              <a:rPr lang="en-US" b="0" dirty="0" err="1">
                <a:solidFill>
                  <a:schemeClr val="accent6"/>
                </a:solidFill>
              </a:rPr>
              <a:t>Programme</a:t>
            </a:r>
            <a:endParaRPr lang="en-US" b="0" dirty="0">
              <a:solidFill>
                <a:schemeClr val="accent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2812" y="1828800"/>
            <a:ext cx="4404361" cy="2057400"/>
          </a:xfrm>
        </p:spPr>
        <p:txBody>
          <a:bodyPr>
            <a:normAutofit fontScale="92500" lnSpcReduction="10000"/>
          </a:bodyPr>
          <a:lstStyle/>
          <a:p>
            <a:r>
              <a:rPr lang="en-US" sz="2800" u="sng" dirty="0">
                <a:solidFill>
                  <a:schemeClr val="accent2"/>
                </a:solidFill>
              </a:rPr>
              <a:t>Planning Assessments</a:t>
            </a:r>
            <a:r>
              <a:rPr lang="en-US" sz="2800" dirty="0">
                <a:solidFill>
                  <a:schemeClr val="accent2"/>
                </a:solidFill>
              </a:rPr>
              <a:t>: </a:t>
            </a:r>
          </a:p>
          <a:p>
            <a:endParaRPr lang="en-US" sz="2800" i="1" dirty="0">
              <a:solidFill>
                <a:schemeClr val="accent2"/>
              </a:solidFill>
            </a:endParaRPr>
          </a:p>
          <a:p>
            <a:r>
              <a:rPr lang="en-US" sz="2800" i="1" dirty="0">
                <a:solidFill>
                  <a:schemeClr val="accent2"/>
                </a:solidFill>
              </a:rPr>
              <a:t>How can I plan authentic summative assessments that meet the requirements of IB and my school/district? 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812" y="4114800"/>
            <a:ext cx="4587241" cy="2667000"/>
          </a:xfrm>
        </p:spPr>
        <p:txBody>
          <a:bodyPr>
            <a:normAutofit/>
          </a:bodyPr>
          <a:lstStyle/>
          <a:p>
            <a:pPr marL="274320" lvl="1">
              <a:spcBef>
                <a:spcPts val="1800"/>
              </a:spcBef>
            </a:pPr>
            <a:r>
              <a:rPr lang="en-US" sz="2800" dirty="0">
                <a:solidFill>
                  <a:schemeClr val="accent2"/>
                </a:solidFill>
              </a:rPr>
              <a:t>Read Sections</a:t>
            </a:r>
            <a:r>
              <a:rPr lang="en-US" sz="2800" dirty="0" smtClean="0">
                <a:solidFill>
                  <a:schemeClr val="accent2"/>
                </a:solidFill>
              </a:rPr>
              <a:t>:                         </a:t>
            </a:r>
            <a:r>
              <a:rPr lang="en-US" sz="2400" dirty="0">
                <a:solidFill>
                  <a:schemeClr val="accent2"/>
                </a:solidFill>
              </a:rPr>
              <a:t>3.4, 3.5, 3.6, </a:t>
            </a:r>
            <a:r>
              <a:rPr lang="en-US" sz="2400" dirty="0" smtClean="0">
                <a:solidFill>
                  <a:schemeClr val="accent2"/>
                </a:solidFill>
              </a:rPr>
              <a:t>3.8</a:t>
            </a:r>
            <a:endParaRPr lang="en-US" sz="2800" dirty="0" smtClean="0">
              <a:solidFill>
                <a:schemeClr val="accent2"/>
              </a:solidFill>
            </a:endParaRPr>
          </a:p>
          <a:p>
            <a:r>
              <a:rPr lang="en-US" sz="2800" dirty="0" smtClean="0">
                <a:solidFill>
                  <a:schemeClr val="accent2"/>
                </a:solidFill>
              </a:rPr>
              <a:t>Use post-its to         respond to the         question and                what you read</a:t>
            </a:r>
            <a:endParaRPr lang="en-US" sz="2800" dirty="0">
              <a:solidFill>
                <a:schemeClr val="accent2"/>
              </a:solidFill>
            </a:endParaRPr>
          </a:p>
          <a:p>
            <a:pPr marL="365760" lvl="1" indent="0">
              <a:buNone/>
            </a:pP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2306636"/>
            <a:ext cx="4434840" cy="1676401"/>
          </a:xfrm>
        </p:spPr>
        <p:txBody>
          <a:bodyPr>
            <a:noAutofit/>
          </a:bodyPr>
          <a:lstStyle/>
          <a:p>
            <a:r>
              <a:rPr lang="en-US" sz="2800" u="sng" dirty="0">
                <a:solidFill>
                  <a:schemeClr val="accent1">
                    <a:lumMod val="75000"/>
                  </a:schemeClr>
                </a:solidFill>
              </a:rPr>
              <a:t>Creating and Using Rubrics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endParaRPr lang="en-US" sz="1800" u="sng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i="1" dirty="0">
                <a:solidFill>
                  <a:schemeClr val="accent1">
                    <a:lumMod val="75000"/>
                  </a:schemeClr>
                </a:solidFill>
              </a:rPr>
              <a:t>How are rubrics an integral part of the MYP summative assessment? What strategies can be used to ensure student success?</a:t>
            </a:r>
          </a:p>
          <a:p>
            <a:r>
              <a:rPr lang="en-US" sz="28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1493" y="4114800"/>
            <a:ext cx="4251960" cy="3429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Read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Sections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:                                  3.7,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3.9</a:t>
            </a:r>
          </a:p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Use post-its to respond to the questions and what you read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12" y="4378325"/>
            <a:ext cx="191452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8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  <p:bldP spid="5" grpId="0" uiExpand="1" build="p"/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662" y="654326"/>
            <a:ext cx="8915400" cy="1066800"/>
          </a:xfrm>
        </p:spPr>
        <p:txBody>
          <a:bodyPr/>
          <a:lstStyle/>
          <a:p>
            <a:r>
              <a:rPr lang="en-US" u="sng" dirty="0" smtClean="0"/>
              <a:t>Affinity Mapping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8662" y="1981200"/>
            <a:ext cx="9372600" cy="4495800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2400" dirty="0" smtClean="0"/>
              <a:t>Place your post-it notes on your group’s chart paper</a:t>
            </a:r>
          </a:p>
          <a:p>
            <a:r>
              <a:rPr lang="en-US" sz="2400" dirty="0" smtClean="0"/>
              <a:t>Collaborate in order to group the post-its into </a:t>
            </a:r>
            <a:r>
              <a:rPr lang="en-US" sz="2400" i="1" dirty="0" smtClean="0">
                <a:solidFill>
                  <a:schemeClr val="accent1"/>
                </a:solidFill>
              </a:rPr>
              <a:t>themes</a:t>
            </a:r>
            <a:r>
              <a:rPr lang="en-US" sz="2400" dirty="0" smtClean="0"/>
              <a:t> or </a:t>
            </a:r>
            <a:r>
              <a:rPr lang="en-US" sz="2400" i="1" dirty="0" smtClean="0">
                <a:solidFill>
                  <a:schemeClr val="accent1"/>
                </a:solidFill>
              </a:rPr>
              <a:t>categories</a:t>
            </a:r>
          </a:p>
          <a:p>
            <a:r>
              <a:rPr lang="en-US" sz="2400" dirty="0" smtClean="0"/>
              <a:t>Select </a:t>
            </a:r>
            <a:r>
              <a:rPr lang="en-US" sz="2400" i="1" dirty="0" smtClean="0">
                <a:solidFill>
                  <a:schemeClr val="accent1"/>
                </a:solidFill>
              </a:rPr>
              <a:t>one person </a:t>
            </a:r>
            <a:r>
              <a:rPr lang="en-US" sz="2400" dirty="0" smtClean="0"/>
              <a:t>who will share your team’s work</a:t>
            </a:r>
          </a:p>
          <a:p>
            <a:pPr marL="45720" indent="0">
              <a:buNone/>
            </a:pPr>
            <a:endParaRPr lang="en-US" sz="2400" u="sng" dirty="0" smtClean="0"/>
          </a:p>
          <a:p>
            <a:pPr marL="45720" indent="0">
              <a:buNone/>
            </a:pPr>
            <a:r>
              <a:rPr lang="en-US" sz="2400" u="sng" dirty="0" smtClean="0"/>
              <a:t>Follow-Up Question</a:t>
            </a:r>
            <a:r>
              <a:rPr lang="en-US" sz="2400" dirty="0" smtClean="0"/>
              <a:t>: How do you manage to meet your 						district’s/school’s requirements while                    			using authentic assessments and rubrics? 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sz="1300" dirty="0"/>
              <a:t>Cult of Pedagogy. (</a:t>
            </a:r>
            <a:r>
              <a:rPr lang="en-US" sz="1300" dirty="0" err="1"/>
              <a:t>n.d.</a:t>
            </a:r>
            <a:r>
              <a:rPr lang="en-US" sz="1300" dirty="0"/>
              <a:t>). </a:t>
            </a:r>
            <a:r>
              <a:rPr lang="en-US" sz="1300" dirty="0" smtClean="0"/>
              <a:t>February 27, </a:t>
            </a:r>
            <a:r>
              <a:rPr lang="en-US" sz="1300" dirty="0"/>
              <a:t>2016, from http://www.cultofpedagogy.com/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412" y="152400"/>
            <a:ext cx="2349340" cy="235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19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usiness Contrast 16x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D0870B-5333-4B89-B14A-85A8EA464D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contrast presentation (widescreen)</Template>
  <TotalTime>0</TotalTime>
  <Words>763</Words>
  <Application>Microsoft Office PowerPoint</Application>
  <PresentationFormat>Custom</PresentationFormat>
  <Paragraphs>138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Arial Bold</vt:lpstr>
      <vt:lpstr>Avenir Next Regular</vt:lpstr>
      <vt:lpstr>Franklin Gothic Medium</vt:lpstr>
      <vt:lpstr>Lucida Grande</vt:lpstr>
      <vt:lpstr>Times New Roman</vt:lpstr>
      <vt:lpstr>Business Contrast 16x9</vt:lpstr>
      <vt:lpstr>Taking our students       to new heights in Language and Literature</vt:lpstr>
      <vt:lpstr>We will explore…</vt:lpstr>
      <vt:lpstr>How do we measure student success?</vt:lpstr>
      <vt:lpstr>PowerPoint Presentation</vt:lpstr>
      <vt:lpstr>PowerPoint Presentation</vt:lpstr>
      <vt:lpstr>PowerPoint Presentation</vt:lpstr>
      <vt:lpstr>Assessment in the Middle Years Programme</vt:lpstr>
      <vt:lpstr>Assessment &amp; Rubric Practices for the  Middle Years and Diploma Programme</vt:lpstr>
      <vt:lpstr>Affinity Mapping</vt:lpstr>
      <vt:lpstr>Developing Rubrics:  Making “level descriptors” task specific   </vt:lpstr>
      <vt:lpstr>Developing Authentic Assessments in Language and Literature</vt:lpstr>
      <vt:lpstr>Reflecting on your unit planner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Taking our students to new heights</dc:title>
  <dc:creator/>
  <cp:keywords/>
  <cp:lastModifiedBy/>
  <cp:revision>4</cp:revision>
  <dcterms:created xsi:type="dcterms:W3CDTF">2015-08-17T18:39:25Z</dcterms:created>
  <dcterms:modified xsi:type="dcterms:W3CDTF">2016-03-04T17:18:59Z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TC028952669991</vt:lpwstr>
  </property>
</Properties>
</file>