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1"/>
    <p:sldMasterId id="2147483814" r:id="rId2"/>
  </p:sldMasterIdLst>
  <p:notesMasterIdLst>
    <p:notesMasterId r:id="rId16"/>
  </p:notesMasterIdLst>
  <p:sldIdLst>
    <p:sldId id="256" r:id="rId3"/>
    <p:sldId id="316" r:id="rId4"/>
    <p:sldId id="323" r:id="rId5"/>
    <p:sldId id="312" r:id="rId6"/>
    <p:sldId id="325" r:id="rId7"/>
    <p:sldId id="326" r:id="rId8"/>
    <p:sldId id="327" r:id="rId9"/>
    <p:sldId id="324" r:id="rId10"/>
    <p:sldId id="314" r:id="rId11"/>
    <p:sldId id="317" r:id="rId12"/>
    <p:sldId id="320" r:id="rId13"/>
    <p:sldId id="259" r:id="rId14"/>
    <p:sldId id="32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8141" autoAdjust="0"/>
  </p:normalViewPr>
  <p:slideViewPr>
    <p:cSldViewPr snapToGrid="0">
      <p:cViewPr varScale="1">
        <p:scale>
          <a:sx n="81" d="100"/>
          <a:sy n="81" d="100"/>
        </p:scale>
        <p:origin x="120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869E9C-ED63-4AE8-AC63-6343D17B01DF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1A8D67-24D5-4CFD-AA5E-89DCA0495CA5}">
      <dgm:prSet phldrT="[Text]" custT="1"/>
      <dgm:spPr/>
      <dgm:t>
        <a:bodyPr/>
        <a:lstStyle/>
        <a:p>
          <a:r>
            <a:rPr lang="en-US" sz="2200" dirty="0" smtClean="0">
              <a:solidFill>
                <a:srgbClr val="004B8D"/>
              </a:solidFill>
            </a:rPr>
            <a:t>Action</a:t>
          </a:r>
          <a:endParaRPr lang="en-US" sz="2200" dirty="0">
            <a:solidFill>
              <a:srgbClr val="004B8D"/>
            </a:solidFill>
          </a:endParaRPr>
        </a:p>
      </dgm:t>
    </dgm:pt>
    <dgm:pt modelId="{61AC951E-69A6-4E7F-84A7-BBD4B1DE2143}" type="parTrans" cxnId="{9B59DAF1-3D52-4754-B8B3-78885E224432}">
      <dgm:prSet/>
      <dgm:spPr/>
      <dgm:t>
        <a:bodyPr/>
        <a:lstStyle/>
        <a:p>
          <a:endParaRPr lang="en-US"/>
        </a:p>
      </dgm:t>
    </dgm:pt>
    <dgm:pt modelId="{DD873AF7-FFDF-43F1-9C00-5A998D800F92}" type="sibTrans" cxnId="{9B59DAF1-3D52-4754-B8B3-78885E224432}">
      <dgm:prSet/>
      <dgm:spPr>
        <a:solidFill>
          <a:srgbClr val="1AB7EA"/>
        </a:solidFill>
      </dgm:spPr>
      <dgm:t>
        <a:bodyPr/>
        <a:lstStyle/>
        <a:p>
          <a:endParaRPr lang="en-US"/>
        </a:p>
      </dgm:t>
    </dgm:pt>
    <dgm:pt modelId="{A789A5DB-96C1-4FF7-B86F-34E5879FCF60}">
      <dgm:prSet phldrT="[Text]" custT="1"/>
      <dgm:spPr/>
      <dgm:t>
        <a:bodyPr/>
        <a:lstStyle/>
        <a:p>
          <a:r>
            <a:rPr lang="en-US" sz="2200" dirty="0" smtClean="0">
              <a:solidFill>
                <a:srgbClr val="004B8D"/>
              </a:solidFill>
            </a:rPr>
            <a:t>Reflection</a:t>
          </a:r>
          <a:endParaRPr lang="en-US" sz="2200" dirty="0">
            <a:solidFill>
              <a:srgbClr val="004B8D"/>
            </a:solidFill>
          </a:endParaRPr>
        </a:p>
      </dgm:t>
    </dgm:pt>
    <dgm:pt modelId="{02167730-C6D2-4A4C-A092-38FF42786988}" type="parTrans" cxnId="{84595713-0FF9-4652-B7A6-C1A289644B07}">
      <dgm:prSet/>
      <dgm:spPr/>
      <dgm:t>
        <a:bodyPr/>
        <a:lstStyle/>
        <a:p>
          <a:endParaRPr lang="en-US"/>
        </a:p>
      </dgm:t>
    </dgm:pt>
    <dgm:pt modelId="{15E288BB-6624-4C47-8C32-49B1EE592689}" type="sibTrans" cxnId="{84595713-0FF9-4652-B7A6-C1A289644B07}">
      <dgm:prSet/>
      <dgm:spPr>
        <a:solidFill>
          <a:srgbClr val="1AB7EA"/>
        </a:solidFill>
      </dgm:spPr>
      <dgm:t>
        <a:bodyPr/>
        <a:lstStyle/>
        <a:p>
          <a:endParaRPr lang="en-US"/>
        </a:p>
      </dgm:t>
    </dgm:pt>
    <dgm:pt modelId="{78243D58-503A-4D09-8976-44C810514979}">
      <dgm:prSet phldrT="[Text]" custT="1"/>
      <dgm:spPr/>
      <dgm:t>
        <a:bodyPr/>
        <a:lstStyle/>
        <a:p>
          <a:r>
            <a:rPr lang="en-US" sz="2200" dirty="0" smtClean="0">
              <a:solidFill>
                <a:srgbClr val="004B8D"/>
              </a:solidFill>
            </a:rPr>
            <a:t>Inquiry</a:t>
          </a:r>
          <a:endParaRPr lang="en-US" sz="2200" dirty="0">
            <a:solidFill>
              <a:srgbClr val="004B8D"/>
            </a:solidFill>
          </a:endParaRPr>
        </a:p>
      </dgm:t>
    </dgm:pt>
    <dgm:pt modelId="{7A9E684A-27D4-4155-A37A-2348BEBA1EDD}" type="sibTrans" cxnId="{2094C001-4756-4245-BC54-CC65E15A9105}">
      <dgm:prSet/>
      <dgm:spPr>
        <a:solidFill>
          <a:srgbClr val="1AB7EA"/>
        </a:solidFill>
      </dgm:spPr>
      <dgm:t>
        <a:bodyPr/>
        <a:lstStyle/>
        <a:p>
          <a:endParaRPr lang="en-US"/>
        </a:p>
      </dgm:t>
    </dgm:pt>
    <dgm:pt modelId="{20738ABB-B2DF-4744-91CA-A7F9439CAD3A}" type="parTrans" cxnId="{2094C001-4756-4245-BC54-CC65E15A9105}">
      <dgm:prSet/>
      <dgm:spPr/>
      <dgm:t>
        <a:bodyPr/>
        <a:lstStyle/>
        <a:p>
          <a:endParaRPr lang="en-US"/>
        </a:p>
      </dgm:t>
    </dgm:pt>
    <dgm:pt modelId="{554B6F82-E401-4435-8D97-5726E7108A30}" type="pres">
      <dgm:prSet presAssocID="{CD869E9C-ED63-4AE8-AC63-6343D17B01D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FAACCA-589C-42D3-AB60-D04AD26CF328}" type="pres">
      <dgm:prSet presAssocID="{691A8D67-24D5-4CFD-AA5E-89DCA0495CA5}" presName="dummy" presStyleCnt="0"/>
      <dgm:spPr/>
    </dgm:pt>
    <dgm:pt modelId="{ED5B117B-CE81-4625-9B9D-FE0761D19634}" type="pres">
      <dgm:prSet presAssocID="{691A8D67-24D5-4CFD-AA5E-89DCA0495CA5}" presName="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3E95F9-3635-472C-9861-DD55C7CF2340}" type="pres">
      <dgm:prSet presAssocID="{DD873AF7-FFDF-43F1-9C00-5A998D800F92}" presName="sibTrans" presStyleLbl="node1" presStyleIdx="0" presStyleCnt="3" custLinFactNeighborY="-2022"/>
      <dgm:spPr/>
      <dgm:t>
        <a:bodyPr/>
        <a:lstStyle/>
        <a:p>
          <a:endParaRPr lang="en-US"/>
        </a:p>
      </dgm:t>
    </dgm:pt>
    <dgm:pt modelId="{159CA77B-BF25-4F98-B083-BCB58F4E0E90}" type="pres">
      <dgm:prSet presAssocID="{A789A5DB-96C1-4FF7-B86F-34E5879FCF60}" presName="dummy" presStyleCnt="0"/>
      <dgm:spPr/>
    </dgm:pt>
    <dgm:pt modelId="{19350D60-B310-4A12-A049-66E2BF77289F}" type="pres">
      <dgm:prSet presAssocID="{A789A5DB-96C1-4FF7-B86F-34E5879FCF60}" presName="node" presStyleLbl="revTx" presStyleIdx="1" presStyleCnt="3" custScaleX="120307" custScaleY="81206" custRadScaleRad="91129" custRadScaleInc="196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70F8F3-2089-4BEF-A70B-58B8A1F92EF9}" type="pres">
      <dgm:prSet presAssocID="{15E288BB-6624-4C47-8C32-49B1EE592689}" presName="sibTrans" presStyleLbl="node1" presStyleIdx="1" presStyleCnt="3"/>
      <dgm:spPr/>
      <dgm:t>
        <a:bodyPr/>
        <a:lstStyle/>
        <a:p>
          <a:endParaRPr lang="en-US"/>
        </a:p>
      </dgm:t>
    </dgm:pt>
    <dgm:pt modelId="{754B13F9-8CEB-42CC-B13C-A59B08806A71}" type="pres">
      <dgm:prSet presAssocID="{78243D58-503A-4D09-8976-44C810514979}" presName="dummy" presStyleCnt="0"/>
      <dgm:spPr/>
    </dgm:pt>
    <dgm:pt modelId="{50554711-2841-4CF1-BB01-650FBE3BC3AA}" type="pres">
      <dgm:prSet presAssocID="{78243D58-503A-4D09-8976-44C810514979}" presName="node" presStyleLbl="revTx" presStyleIdx="2" presStyleCnt="3" custScaleY="778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40FFCD-40BF-4378-BE6C-BDE45444EA31}" type="pres">
      <dgm:prSet presAssocID="{7A9E684A-27D4-4155-A37A-2348BEBA1EDD}" presName="sibTrans" presStyleLbl="node1" presStyleIdx="2" presStyleCnt="3"/>
      <dgm:spPr/>
      <dgm:t>
        <a:bodyPr/>
        <a:lstStyle/>
        <a:p>
          <a:endParaRPr lang="en-US"/>
        </a:p>
      </dgm:t>
    </dgm:pt>
  </dgm:ptLst>
  <dgm:cxnLst>
    <dgm:cxn modelId="{84595713-0FF9-4652-B7A6-C1A289644B07}" srcId="{CD869E9C-ED63-4AE8-AC63-6343D17B01DF}" destId="{A789A5DB-96C1-4FF7-B86F-34E5879FCF60}" srcOrd="1" destOrd="0" parTransId="{02167730-C6D2-4A4C-A092-38FF42786988}" sibTransId="{15E288BB-6624-4C47-8C32-49B1EE592689}"/>
    <dgm:cxn modelId="{05F06616-9A4C-41F5-A7B0-B6934093E9E0}" type="presOf" srcId="{DD873AF7-FFDF-43F1-9C00-5A998D800F92}" destId="{573E95F9-3635-472C-9861-DD55C7CF2340}" srcOrd="0" destOrd="0" presId="urn:microsoft.com/office/officeart/2005/8/layout/cycle1"/>
    <dgm:cxn modelId="{EC7AD8A4-7465-4DF1-8B60-82612B500D92}" type="presOf" srcId="{7A9E684A-27D4-4155-A37A-2348BEBA1EDD}" destId="{A940FFCD-40BF-4378-BE6C-BDE45444EA31}" srcOrd="0" destOrd="0" presId="urn:microsoft.com/office/officeart/2005/8/layout/cycle1"/>
    <dgm:cxn modelId="{4D843BDB-9DD8-4E78-9A3D-F3EC4FF2C4AA}" type="presOf" srcId="{691A8D67-24D5-4CFD-AA5E-89DCA0495CA5}" destId="{ED5B117B-CE81-4625-9B9D-FE0761D19634}" srcOrd="0" destOrd="0" presId="urn:microsoft.com/office/officeart/2005/8/layout/cycle1"/>
    <dgm:cxn modelId="{57212A96-3F96-4465-8C48-3881C29E889F}" type="presOf" srcId="{78243D58-503A-4D09-8976-44C810514979}" destId="{50554711-2841-4CF1-BB01-650FBE3BC3AA}" srcOrd="0" destOrd="0" presId="urn:microsoft.com/office/officeart/2005/8/layout/cycle1"/>
    <dgm:cxn modelId="{CC53CBEE-FE78-47CE-BDA7-E24C90AD1BCD}" type="presOf" srcId="{CD869E9C-ED63-4AE8-AC63-6343D17B01DF}" destId="{554B6F82-E401-4435-8D97-5726E7108A30}" srcOrd="0" destOrd="0" presId="urn:microsoft.com/office/officeart/2005/8/layout/cycle1"/>
    <dgm:cxn modelId="{9B59DAF1-3D52-4754-B8B3-78885E224432}" srcId="{CD869E9C-ED63-4AE8-AC63-6343D17B01DF}" destId="{691A8D67-24D5-4CFD-AA5E-89DCA0495CA5}" srcOrd="0" destOrd="0" parTransId="{61AC951E-69A6-4E7F-84A7-BBD4B1DE2143}" sibTransId="{DD873AF7-FFDF-43F1-9C00-5A998D800F92}"/>
    <dgm:cxn modelId="{2094C001-4756-4245-BC54-CC65E15A9105}" srcId="{CD869E9C-ED63-4AE8-AC63-6343D17B01DF}" destId="{78243D58-503A-4D09-8976-44C810514979}" srcOrd="2" destOrd="0" parTransId="{20738ABB-B2DF-4744-91CA-A7F9439CAD3A}" sibTransId="{7A9E684A-27D4-4155-A37A-2348BEBA1EDD}"/>
    <dgm:cxn modelId="{293FF687-E72D-4C6E-BF87-21BC39C0FF03}" type="presOf" srcId="{15E288BB-6624-4C47-8C32-49B1EE592689}" destId="{4570F8F3-2089-4BEF-A70B-58B8A1F92EF9}" srcOrd="0" destOrd="0" presId="urn:microsoft.com/office/officeart/2005/8/layout/cycle1"/>
    <dgm:cxn modelId="{939DA897-7602-429D-8705-548D2B25F98F}" type="presOf" srcId="{A789A5DB-96C1-4FF7-B86F-34E5879FCF60}" destId="{19350D60-B310-4A12-A049-66E2BF77289F}" srcOrd="0" destOrd="0" presId="urn:microsoft.com/office/officeart/2005/8/layout/cycle1"/>
    <dgm:cxn modelId="{DC751C7A-430D-49A9-ACF4-A9BA3D81B6AD}" type="presParOf" srcId="{554B6F82-E401-4435-8D97-5726E7108A30}" destId="{E8FAACCA-589C-42D3-AB60-D04AD26CF328}" srcOrd="0" destOrd="0" presId="urn:microsoft.com/office/officeart/2005/8/layout/cycle1"/>
    <dgm:cxn modelId="{850FBB6D-8478-43DA-B338-B1B01CBB23DD}" type="presParOf" srcId="{554B6F82-E401-4435-8D97-5726E7108A30}" destId="{ED5B117B-CE81-4625-9B9D-FE0761D19634}" srcOrd="1" destOrd="0" presId="urn:microsoft.com/office/officeart/2005/8/layout/cycle1"/>
    <dgm:cxn modelId="{FA111E42-0462-47EE-BCB6-048461A16C5A}" type="presParOf" srcId="{554B6F82-E401-4435-8D97-5726E7108A30}" destId="{573E95F9-3635-472C-9861-DD55C7CF2340}" srcOrd="2" destOrd="0" presId="urn:microsoft.com/office/officeart/2005/8/layout/cycle1"/>
    <dgm:cxn modelId="{98A30A8B-C37D-4C03-8E78-0CEF456B74E5}" type="presParOf" srcId="{554B6F82-E401-4435-8D97-5726E7108A30}" destId="{159CA77B-BF25-4F98-B083-BCB58F4E0E90}" srcOrd="3" destOrd="0" presId="urn:microsoft.com/office/officeart/2005/8/layout/cycle1"/>
    <dgm:cxn modelId="{DB502DE3-19E2-4F2C-8EA3-AD9293950208}" type="presParOf" srcId="{554B6F82-E401-4435-8D97-5726E7108A30}" destId="{19350D60-B310-4A12-A049-66E2BF77289F}" srcOrd="4" destOrd="0" presId="urn:microsoft.com/office/officeart/2005/8/layout/cycle1"/>
    <dgm:cxn modelId="{515ABEBE-6973-49D0-8D95-CAC66D633C6D}" type="presParOf" srcId="{554B6F82-E401-4435-8D97-5726E7108A30}" destId="{4570F8F3-2089-4BEF-A70B-58B8A1F92EF9}" srcOrd="5" destOrd="0" presId="urn:microsoft.com/office/officeart/2005/8/layout/cycle1"/>
    <dgm:cxn modelId="{5B20AF7E-C91C-44A6-8AFF-B703851FA3B2}" type="presParOf" srcId="{554B6F82-E401-4435-8D97-5726E7108A30}" destId="{754B13F9-8CEB-42CC-B13C-A59B08806A71}" srcOrd="6" destOrd="0" presId="urn:microsoft.com/office/officeart/2005/8/layout/cycle1"/>
    <dgm:cxn modelId="{C472CAF3-15CA-48A1-B800-30BE0AFD9DCD}" type="presParOf" srcId="{554B6F82-E401-4435-8D97-5726E7108A30}" destId="{50554711-2841-4CF1-BB01-650FBE3BC3AA}" srcOrd="7" destOrd="0" presId="urn:microsoft.com/office/officeart/2005/8/layout/cycle1"/>
    <dgm:cxn modelId="{12323023-8B9C-438B-A015-6AD54E219CE9}" type="presParOf" srcId="{554B6F82-E401-4435-8D97-5726E7108A30}" destId="{A940FFCD-40BF-4378-BE6C-BDE45444EA31}" srcOrd="8" destOrd="0" presId="urn:microsoft.com/office/officeart/2005/8/layout/cycle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5B117B-CE81-4625-9B9D-FE0761D19634}">
      <dsp:nvSpPr>
        <dsp:cNvPr id="0" name=""/>
        <dsp:cNvSpPr/>
      </dsp:nvSpPr>
      <dsp:spPr>
        <a:xfrm>
          <a:off x="1846151" y="860925"/>
          <a:ext cx="1096431" cy="10964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rgbClr val="004B8D"/>
              </a:solidFill>
            </a:rPr>
            <a:t>Action</a:t>
          </a:r>
          <a:endParaRPr lang="en-US" sz="2200" kern="1200" dirty="0">
            <a:solidFill>
              <a:srgbClr val="004B8D"/>
            </a:solidFill>
          </a:endParaRPr>
        </a:p>
      </dsp:txBody>
      <dsp:txXfrm>
        <a:off x="1846151" y="860925"/>
        <a:ext cx="1096431" cy="1096431"/>
      </dsp:txXfrm>
    </dsp:sp>
    <dsp:sp modelId="{573E95F9-3635-472C-9861-DD55C7CF2340}">
      <dsp:nvSpPr>
        <dsp:cNvPr id="0" name=""/>
        <dsp:cNvSpPr/>
      </dsp:nvSpPr>
      <dsp:spPr>
        <a:xfrm>
          <a:off x="182112" y="477265"/>
          <a:ext cx="2594538" cy="2594538"/>
        </a:xfrm>
        <a:prstGeom prst="circularArrow">
          <a:avLst>
            <a:gd name="adj1" fmla="val 8241"/>
            <a:gd name="adj2" fmla="val 575443"/>
            <a:gd name="adj3" fmla="val 3076002"/>
            <a:gd name="adj4" fmla="val 421596"/>
            <a:gd name="adj5" fmla="val 9614"/>
          </a:avLst>
        </a:prstGeom>
        <a:solidFill>
          <a:srgbClr val="1AB7EA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350D60-B310-4A12-A049-66E2BF77289F}">
      <dsp:nvSpPr>
        <dsp:cNvPr id="0" name=""/>
        <dsp:cNvSpPr/>
      </dsp:nvSpPr>
      <dsp:spPr>
        <a:xfrm>
          <a:off x="679251" y="2458786"/>
          <a:ext cx="1319084" cy="8903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rgbClr val="004B8D"/>
              </a:solidFill>
            </a:rPr>
            <a:t>Reflection</a:t>
          </a:r>
          <a:endParaRPr lang="en-US" sz="2200" kern="1200" dirty="0">
            <a:solidFill>
              <a:srgbClr val="004B8D"/>
            </a:solidFill>
          </a:endParaRPr>
        </a:p>
      </dsp:txBody>
      <dsp:txXfrm>
        <a:off x="679251" y="2458786"/>
        <a:ext cx="1319084" cy="890368"/>
      </dsp:txXfrm>
    </dsp:sp>
    <dsp:sp modelId="{4570F8F3-2089-4BEF-A70B-58B8A1F92EF9}">
      <dsp:nvSpPr>
        <dsp:cNvPr id="0" name=""/>
        <dsp:cNvSpPr/>
      </dsp:nvSpPr>
      <dsp:spPr>
        <a:xfrm>
          <a:off x="178797" y="498726"/>
          <a:ext cx="2594538" cy="2594538"/>
        </a:xfrm>
        <a:prstGeom prst="circularArrow">
          <a:avLst>
            <a:gd name="adj1" fmla="val 8241"/>
            <a:gd name="adj2" fmla="val 575443"/>
            <a:gd name="adj3" fmla="val 10096593"/>
            <a:gd name="adj4" fmla="val 8303640"/>
            <a:gd name="adj5" fmla="val 9614"/>
          </a:avLst>
        </a:prstGeom>
        <a:solidFill>
          <a:srgbClr val="1AB7EA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554711-2841-4CF1-BB01-650FBE3BC3AA}">
      <dsp:nvSpPr>
        <dsp:cNvPr id="0" name=""/>
        <dsp:cNvSpPr/>
      </dsp:nvSpPr>
      <dsp:spPr>
        <a:xfrm>
          <a:off x="394" y="982629"/>
          <a:ext cx="1096431" cy="853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rgbClr val="004B8D"/>
              </a:solidFill>
            </a:rPr>
            <a:t>Inquiry</a:t>
          </a:r>
          <a:endParaRPr lang="en-US" sz="2200" kern="1200" dirty="0">
            <a:solidFill>
              <a:srgbClr val="004B8D"/>
            </a:solidFill>
          </a:endParaRPr>
        </a:p>
      </dsp:txBody>
      <dsp:txXfrm>
        <a:off x="394" y="982629"/>
        <a:ext cx="1096431" cy="853023"/>
      </dsp:txXfrm>
    </dsp:sp>
    <dsp:sp modelId="{A940FFCD-40BF-4378-BE6C-BDE45444EA31}">
      <dsp:nvSpPr>
        <dsp:cNvPr id="0" name=""/>
        <dsp:cNvSpPr/>
      </dsp:nvSpPr>
      <dsp:spPr>
        <a:xfrm>
          <a:off x="174219" y="644696"/>
          <a:ext cx="2594538" cy="2594538"/>
        </a:xfrm>
        <a:prstGeom prst="circularArrow">
          <a:avLst>
            <a:gd name="adj1" fmla="val 8241"/>
            <a:gd name="adj2" fmla="val 575443"/>
            <a:gd name="adj3" fmla="val 16859603"/>
            <a:gd name="adj4" fmla="val 14651356"/>
            <a:gd name="adj5" fmla="val 9614"/>
          </a:avLst>
        </a:prstGeom>
        <a:solidFill>
          <a:srgbClr val="1AB7EA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DD3902-6717-40C3-ADF2-427530E08780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176FF-C17C-4902-8243-D4A68C0FF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672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Joanna- can you look at my </a:t>
            </a:r>
            <a:r>
              <a:rPr lang="en-US" baseline="0" dirty="0" err="1" smtClean="0"/>
              <a:t>SoI</a:t>
            </a:r>
            <a:r>
              <a:rPr lang="en-US" baseline="0" dirty="0" smtClean="0"/>
              <a:t>…does it need word-</a:t>
            </a:r>
            <a:r>
              <a:rPr lang="en-US" baseline="0" dirty="0" err="1" smtClean="0"/>
              <a:t>smithing</a:t>
            </a:r>
            <a:r>
              <a:rPr lang="en-US" baseline="0" dirty="0" smtClean="0"/>
              <a:t>? Make change right on the slide </a:t>
            </a:r>
            <a:r>
              <a:rPr lang="en-US" baseline="0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E19A8-0D4D-4910-B415-866E2D53E93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3699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https://www.teachingchannel.org/videos/inquiry-based-teaching-with-literature</a:t>
            </a:r>
          </a:p>
          <a:p>
            <a:r>
              <a:rPr lang="en-US" dirty="0" smtClean="0"/>
              <a:t>Inquiry with Lolita</a:t>
            </a:r>
          </a:p>
          <a:p>
            <a:endParaRPr lang="en-US" dirty="0" smtClean="0"/>
          </a:p>
          <a:p>
            <a:r>
              <a:rPr lang="en-US" dirty="0" smtClean="0"/>
              <a:t>Other</a:t>
            </a:r>
            <a:r>
              <a:rPr lang="en-US" baseline="0" dirty="0" smtClean="0"/>
              <a:t> options to save for later:</a:t>
            </a:r>
          </a:p>
          <a:p>
            <a:r>
              <a:rPr lang="en-US" dirty="0" smtClean="0"/>
              <a:t>What does it look like- video clips?</a:t>
            </a:r>
          </a:p>
          <a:p>
            <a:r>
              <a:rPr lang="en-US" dirty="0" smtClean="0"/>
              <a:t>http://www.thirteen.org/edonline/concept2class/inquiry/demonstration.html-</a:t>
            </a:r>
            <a:r>
              <a:rPr lang="en-US" baseline="0" dirty="0" smtClean="0"/>
              <a:t> try this at school!</a:t>
            </a:r>
          </a:p>
          <a:p>
            <a:endParaRPr lang="en-US" baseline="0" dirty="0" smtClean="0"/>
          </a:p>
          <a:p>
            <a:r>
              <a:rPr lang="en-US" baseline="0" dirty="0" smtClean="0"/>
              <a:t>https://www.teachingchannel.org/videos/reasons-for-inquiry-based-teaching</a:t>
            </a:r>
            <a:endParaRPr lang="en-US" dirty="0" smtClean="0"/>
          </a:p>
          <a:p>
            <a:r>
              <a:rPr lang="en-US" dirty="0" smtClean="0"/>
              <a:t>Teachers dialogue about inquiry based teaching (*maybe keep for our teachers for later)</a:t>
            </a:r>
          </a:p>
          <a:p>
            <a:endParaRPr lang="en-US" dirty="0" smtClean="0"/>
          </a:p>
          <a:p>
            <a:r>
              <a:rPr lang="en-US" dirty="0" smtClean="0"/>
              <a:t>https://www.teachingchannel.org/videos/inquiry-based-teaching-with-literature</a:t>
            </a:r>
          </a:p>
          <a:p>
            <a:r>
              <a:rPr lang="en-US" dirty="0" smtClean="0"/>
              <a:t>Inquiry with Lolita</a:t>
            </a:r>
          </a:p>
          <a:p>
            <a:endParaRPr lang="en-US" dirty="0" smtClean="0"/>
          </a:p>
          <a:p>
            <a:r>
              <a:rPr lang="en-US" dirty="0" smtClean="0"/>
              <a:t>https://www.teachingchannel.org/videos/involving-students-with-inquiry-based-teaching</a:t>
            </a:r>
          </a:p>
          <a:p>
            <a:r>
              <a:rPr lang="en-US" dirty="0" smtClean="0"/>
              <a:t>-student clips (seemed more “inquiry”) and teacher</a:t>
            </a:r>
            <a:r>
              <a:rPr lang="en-US" baseline="0" dirty="0" smtClean="0"/>
              <a:t> talk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176FF-C17C-4902-8243-D4A68C0FF1F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4887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15888" y="214313"/>
            <a:ext cx="7043738" cy="3962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the participants consider</a:t>
            </a:r>
            <a:r>
              <a:rPr lang="en-US" baseline="0" dirty="0" smtClean="0"/>
              <a:t> these questions while they discuss the types of questions that the video asked.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09E7F-9528-4EC0-924E-F24DB821635D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5078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inquiry in Language and Literature: ways we allow student</a:t>
            </a:r>
            <a:r>
              <a:rPr lang="en-US" baseline="0" dirty="0" smtClean="0"/>
              <a:t>s to inquire</a:t>
            </a:r>
          </a:p>
          <a:p>
            <a:r>
              <a:rPr lang="en-US" baseline="0" dirty="0" smtClean="0"/>
              <a:t>Based on discussion, should we add anything to the definition?</a:t>
            </a:r>
          </a:p>
          <a:p>
            <a:r>
              <a:rPr lang="en-US" baseline="0" dirty="0" smtClean="0"/>
              <a:t>Brainstorm an inquiry activity- highlight an area you are currently using inquire or it is possible- discuss at your table to enhance</a:t>
            </a:r>
          </a:p>
          <a:p>
            <a:r>
              <a:rPr lang="en-US" baseline="0" dirty="0" smtClean="0"/>
              <a:t>Collaboratively discuss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176FF-C17C-4902-8243-D4A68C0FF1F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25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post-its for this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176FF-C17C-4902-8243-D4A68C0FF1F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8550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Example: in 3</a:t>
            </a:r>
            <a:r>
              <a:rPr lang="en-US" baseline="30000" dirty="0" smtClean="0"/>
              <a:t>rd</a:t>
            </a:r>
            <a:r>
              <a:rPr lang="en-US" dirty="0" smtClean="0"/>
              <a:t> grade, Ms. Mendes</a:t>
            </a:r>
            <a:r>
              <a:rPr lang="en-US" baseline="0" dirty="0" smtClean="0"/>
              <a:t> had “mystery boxes”, anchor activities. One of the boxes shared a blurb about Abe Lincoln. Then, I had to come up with questions for him- 5-10. Then, I had to read about him and write how I think he would answer my questions.  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176FF-C17C-4902-8243-D4A68C0FF1F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8844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a stop</a:t>
            </a:r>
            <a:r>
              <a:rPr lang="en-US" baseline="0" dirty="0" smtClean="0"/>
              <a:t> and think</a:t>
            </a:r>
          </a:p>
          <a:p>
            <a:r>
              <a:rPr lang="en-US" baseline="0" dirty="0" smtClean="0"/>
              <a:t>Play the song 3 times (from iPad?)</a:t>
            </a:r>
          </a:p>
          <a:p>
            <a:endParaRPr lang="en-US" baseline="0" dirty="0" smtClean="0"/>
          </a:p>
          <a:p>
            <a:r>
              <a:rPr lang="en-US" baseline="0" dirty="0" smtClean="0"/>
              <a:t>Original by </a:t>
            </a:r>
            <a:r>
              <a:rPr lang="en-US" baseline="0" dirty="0" err="1" smtClean="0"/>
              <a:t>Shel</a:t>
            </a:r>
            <a:r>
              <a:rPr lang="en-US" baseline="0" dirty="0" smtClean="0"/>
              <a:t> Silverstein 1962</a:t>
            </a:r>
          </a:p>
          <a:p>
            <a:r>
              <a:rPr lang="en-US" baseline="0" dirty="0" smtClean="0"/>
              <a:t>Similar to Boa Constrictor by </a:t>
            </a:r>
            <a:r>
              <a:rPr lang="en-US" baseline="0" dirty="0" err="1" smtClean="0"/>
              <a:t>Shel</a:t>
            </a:r>
            <a:r>
              <a:rPr lang="en-US" baseline="0" dirty="0" smtClean="0"/>
              <a:t> Silverstein</a:t>
            </a:r>
          </a:p>
          <a:p>
            <a:r>
              <a:rPr lang="en-US" baseline="0" dirty="0" smtClean="0"/>
              <a:t>1965 Johnny Cash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176FF-C17C-4902-8243-D4A68C0FF1F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524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a group- identify possible viewpoints (warden</a:t>
            </a:r>
            <a:r>
              <a:rPr lang="en-US" baseline="0" dirty="0" smtClean="0"/>
              <a:t>, prisoner, other inmates, family member affected, citizen, etc.)</a:t>
            </a:r>
            <a:endParaRPr lang="en-US" dirty="0" smtClean="0"/>
          </a:p>
          <a:p>
            <a:r>
              <a:rPr lang="en-US" dirty="0" smtClean="0"/>
              <a:t>Think</a:t>
            </a:r>
            <a:r>
              <a:rPr lang="en-US" baseline="0" dirty="0" smtClean="0"/>
              <a:t> of song from their viewpoints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176FF-C17C-4902-8243-D4A68C0FF1F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317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Debrief:</a:t>
            </a:r>
          </a:p>
          <a:p>
            <a:r>
              <a:rPr lang="en-US" dirty="0" smtClean="0"/>
              <a:t>What strategies did we use?</a:t>
            </a:r>
            <a:r>
              <a:rPr lang="en-US" baseline="0" dirty="0" smtClean="0"/>
              <a:t> What did I model with you?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176FF-C17C-4902-8243-D4A68C0FF1F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31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them write this on white-paper.</a:t>
            </a:r>
            <a:r>
              <a:rPr lang="en-US" baseline="0" dirty="0" smtClean="0"/>
              <a:t> Share and formulate our own definition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176FF-C17C-4902-8243-D4A68C0FF1F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5805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IB grouping cards!</a:t>
            </a:r>
          </a:p>
          <a:p>
            <a:endParaRPr lang="en-US" dirty="0" smtClean="0"/>
          </a:p>
          <a:p>
            <a:r>
              <a:rPr lang="en-US" dirty="0" smtClean="0"/>
              <a:t>Add #s</a:t>
            </a:r>
            <a:r>
              <a:rPr lang="en-US" baseline="0" dirty="0" smtClean="0"/>
              <a:t> to the Inquiry Primer doc</a:t>
            </a:r>
            <a:endParaRPr lang="en-US" dirty="0" smtClean="0"/>
          </a:p>
          <a:p>
            <a:r>
              <a:rPr lang="en-US" dirty="0" smtClean="0"/>
              <a:t>Should we use marking the text while they read?</a:t>
            </a:r>
          </a:p>
          <a:p>
            <a:r>
              <a:rPr lang="en-US" dirty="0" smtClean="0"/>
              <a:t>Based</a:t>
            </a:r>
            <a:r>
              <a:rPr lang="en-US" baseline="0" dirty="0" smtClean="0"/>
              <a:t> on numbers, assign people a section</a:t>
            </a:r>
          </a:p>
          <a:p>
            <a:endParaRPr lang="en-US" baseline="0" dirty="0" smtClean="0"/>
          </a:p>
          <a:p>
            <a:r>
              <a:rPr lang="en-US" baseline="0" dirty="0" smtClean="0"/>
              <a:t>Could there be a reflection sheet that went along with this constructed definition?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176FF-C17C-4902-8243-D4A68C0FF1F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8689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***transparency: debrief what we did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176FF-C17C-4902-8243-D4A68C0FF1F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51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151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460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6402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YP Whit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145101"/>
            <a:ext cx="12192000" cy="7003102"/>
          </a:xfrm>
          <a:prstGeom prst="rect">
            <a:avLst/>
          </a:prstGeom>
        </p:spPr>
      </p:pic>
      <p:sp>
        <p:nvSpPr>
          <p:cNvPr id="6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658817" y="2387602"/>
            <a:ext cx="9796904" cy="140652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GB" sz="4800" b="1" kern="1200" cap="none" baseline="0" noProof="0" dirty="0">
                <a:solidFill>
                  <a:srgbClr val="1AB7EA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Sub brand title page here or title here in 2012</a:t>
            </a:r>
            <a:endParaRPr kumimoji="0" lang="en-GB" sz="4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85178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1" name="Shape 3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2" name="Shape 3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3515598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7506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47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6947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9904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20287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0789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4601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583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9362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77409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19769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42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713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494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241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0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690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035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231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56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8933F-9E5F-4B6B-9E27-82704EA177B3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F58118F4-BF23-4FE9-A72F-2B976019915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3089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rmillett@aacps.org" TargetMode="External"/><Relationship Id="rId2" Type="http://schemas.openxmlformats.org/officeDocument/2006/relationships/hyperlink" Target="mailto:jlerro@aacps.org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Inquiry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sz="2500" cap="none" dirty="0" smtClean="0"/>
              <a:t>Digging into inquiry and reflection in Language and Literature</a:t>
            </a:r>
          </a:p>
          <a:p>
            <a:pPr algn="ctr"/>
            <a:r>
              <a:rPr lang="en-US" sz="2500" cap="none" dirty="0" smtClean="0"/>
              <a:t>Session B</a:t>
            </a:r>
            <a:endParaRPr lang="en-US" sz="2500" cap="none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804389" y="4407810"/>
            <a:ext cx="9682508" cy="1545974"/>
          </a:xfrm>
          <a:prstGeom prst="rect">
            <a:avLst/>
          </a:prstGeom>
        </p:spPr>
        <p:txBody>
          <a:bodyPr vert="horz" lIns="91440" tIns="91440" rIns="91440" bIns="9144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800" b="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Jenna Lerro, </a:t>
            </a:r>
            <a:r>
              <a:rPr lang="en-US" i="1" dirty="0" smtClean="0"/>
              <a:t> Literacy Coach / IB Educator</a:t>
            </a:r>
            <a:br>
              <a:rPr lang="en-US" i="1" dirty="0" smtClean="0"/>
            </a:br>
            <a:r>
              <a:rPr lang="en-US" dirty="0" smtClean="0">
                <a:hlinkClick r:id="rId2"/>
              </a:rPr>
              <a:t>jlerro@aacps.org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Joanna Millett, </a:t>
            </a:r>
            <a:r>
              <a:rPr lang="en-US" i="1" dirty="0" smtClean="0"/>
              <a:t>MYP Coordinator</a:t>
            </a:r>
          </a:p>
          <a:p>
            <a:r>
              <a:rPr lang="en-US" dirty="0" smtClean="0">
                <a:hlinkClick r:id="rId3"/>
              </a:rPr>
              <a:t>jrmillett@aacps.org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931" y="265326"/>
            <a:ext cx="1861931" cy="1820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22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The Inquiry Cycle</a:t>
            </a:r>
            <a:endParaRPr lang="en-US" cap="none" dirty="0"/>
          </a:p>
        </p:txBody>
      </p:sp>
      <p:graphicFrame>
        <p:nvGraphicFramePr>
          <p:cNvPr id="5" name="Picture Placeholder 4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2952614790"/>
              </p:ext>
            </p:extLst>
          </p:nvPr>
        </p:nvGraphicFramePr>
        <p:xfrm>
          <a:off x="8124825" y="890649"/>
          <a:ext cx="2942978" cy="4098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0681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QUESTION AS THE BASIS FOR INQUIRY</a:t>
            </a:r>
            <a:endParaRPr lang="en-US" cap="non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503" y="2018733"/>
            <a:ext cx="6391253" cy="3929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11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5652" y="822101"/>
            <a:ext cx="5991576" cy="7159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a “good” question?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What types of inquiry </a:t>
            </a:r>
            <a:r>
              <a:rPr lang="en-US" sz="2400" dirty="0" smtClean="0"/>
              <a:t>questions </a:t>
            </a:r>
            <a:r>
              <a:rPr lang="en-US" sz="2400" dirty="0"/>
              <a:t>were asked?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Did the questions require explicit and exact knowledge?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Did the person ask and “open” or a “closed” question?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Did the question provoke deeper curiosity and encourage further discussion?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Where might one find the answers to these inquiry questions?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63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Inquiry in </a:t>
            </a:r>
            <a:br>
              <a:rPr lang="en-US" dirty="0" smtClean="0"/>
            </a:br>
            <a:r>
              <a:rPr lang="en-US" dirty="0" smtClean="0"/>
              <a:t>Language &amp; Literature</a:t>
            </a: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40" r="2614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1206" y="3331886"/>
            <a:ext cx="5971749" cy="2003742"/>
          </a:xfrm>
        </p:spPr>
        <p:txBody>
          <a:bodyPr>
            <a:normAutofit/>
          </a:bodyPr>
          <a:lstStyle/>
          <a:p>
            <a:r>
              <a:rPr lang="en-US" sz="2500" dirty="0" smtClean="0"/>
              <a:t>What strategies, approaches, resources, etc. will allow for more inquiry in our subject?</a:t>
            </a:r>
            <a:endParaRPr lang="en-US" sz="25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7372" y="5175163"/>
            <a:ext cx="5541004" cy="320931"/>
          </a:xfrm>
        </p:spPr>
        <p:txBody>
          <a:bodyPr/>
          <a:lstStyle/>
          <a:p>
            <a:r>
              <a:rPr lang="en-US" dirty="0" smtClean="0"/>
              <a:t>Elementary Students Discussing a Book. Photography. </a:t>
            </a:r>
            <a:r>
              <a:rPr lang="en-US" dirty="0" err="1" smtClean="0"/>
              <a:t>Encyclopædia</a:t>
            </a:r>
            <a:r>
              <a:rPr lang="en-US" dirty="0" smtClean="0"/>
              <a:t> Britannica </a:t>
            </a:r>
            <a:r>
              <a:rPr lang="en-US" dirty="0" err="1" smtClean="0"/>
              <a:t>ImageQuest</a:t>
            </a:r>
            <a:r>
              <a:rPr lang="en-US" dirty="0" smtClean="0"/>
              <a:t>. Web. 15 Mar 2016.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0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304411" y="727235"/>
            <a:ext cx="6168761" cy="64044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We will explore…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793446" y="3576927"/>
            <a:ext cx="10086436" cy="271198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5"/>
              </a:buClr>
              <a:buNone/>
            </a:pPr>
            <a:r>
              <a:rPr lang="en-US" sz="2500" b="1" dirty="0">
                <a:solidFill>
                  <a:schemeClr val="accent1">
                    <a:lumMod val="75000"/>
                  </a:schemeClr>
                </a:solidFill>
              </a:rPr>
              <a:t>Statement of Inquiry:</a:t>
            </a:r>
          </a:p>
          <a:p>
            <a:pPr marL="0" lvl="1" indent="0">
              <a:buClr>
                <a:schemeClr val="accent5"/>
              </a:buClr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Reflecting through inquiry develops critical literacy.</a:t>
            </a:r>
            <a:endParaRPr lang="en-US" sz="2400" dirty="0">
              <a:solidFill>
                <a:schemeClr val="tx1"/>
              </a:solidFill>
            </a:endParaRPr>
          </a:p>
          <a:p>
            <a:pPr marL="0" lvl="1" indent="0">
              <a:buClr>
                <a:schemeClr val="accent5"/>
              </a:buClr>
              <a:buNone/>
            </a:pPr>
            <a:r>
              <a:rPr lang="en-US" sz="2500" b="1" dirty="0" smtClean="0">
                <a:solidFill>
                  <a:schemeClr val="accent1">
                    <a:lumMod val="75000"/>
                  </a:schemeClr>
                </a:solidFill>
              </a:rPr>
              <a:t>Learning </a:t>
            </a:r>
            <a:r>
              <a:rPr lang="en-US" sz="2500" b="1" dirty="0">
                <a:solidFill>
                  <a:schemeClr val="accent1">
                    <a:lumMod val="75000"/>
                  </a:schemeClr>
                </a:solidFill>
              </a:rPr>
              <a:t>Objective:</a:t>
            </a:r>
          </a:p>
          <a:p>
            <a:pPr marL="0" lvl="1" indent="0">
              <a:buClr>
                <a:schemeClr val="accent5"/>
              </a:buClr>
              <a:buNone/>
            </a:pPr>
            <a:r>
              <a:rPr lang="en-US" sz="2400" dirty="0"/>
              <a:t>I will </a:t>
            </a:r>
            <a:r>
              <a:rPr lang="en-US" sz="2400" dirty="0" smtClean="0"/>
              <a:t>explore reflective and inquiry approaches in Language and Literature by….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1807961" y="1583227"/>
            <a:ext cx="2585417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500" b="1" dirty="0">
                <a:solidFill>
                  <a:schemeClr val="accent1">
                    <a:lumMod val="75000"/>
                  </a:schemeClr>
                </a:solidFill>
              </a:rPr>
              <a:t>Key Concept:</a:t>
            </a:r>
          </a:p>
          <a:p>
            <a:pPr marL="0" lvl="1">
              <a:buClr>
                <a:schemeClr val="accent5"/>
              </a:buClr>
            </a:pPr>
            <a:r>
              <a:rPr lang="en-US" sz="2400" dirty="0" smtClean="0"/>
              <a:t>development</a:t>
            </a:r>
            <a:endParaRPr lang="en-US" sz="2400" dirty="0"/>
          </a:p>
          <a:p>
            <a:pPr marL="0" lvl="1">
              <a:buClr>
                <a:schemeClr val="accent5"/>
              </a:buClr>
            </a:pP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5873945" y="1583227"/>
            <a:ext cx="4882191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500" b="1" dirty="0">
                <a:solidFill>
                  <a:schemeClr val="accent1">
                    <a:lumMod val="75000"/>
                  </a:schemeClr>
                </a:solidFill>
              </a:rPr>
              <a:t>Global Context:</a:t>
            </a:r>
          </a:p>
          <a:p>
            <a:pPr marL="0" lvl="1">
              <a:buClr>
                <a:schemeClr val="accent5"/>
              </a:buClr>
            </a:pPr>
            <a:r>
              <a:rPr lang="en-US" sz="2400" dirty="0" smtClean="0"/>
              <a:t>Personal &amp; Cultural Expression: </a:t>
            </a:r>
            <a:br>
              <a:rPr lang="en-US" sz="2400" dirty="0" smtClean="0"/>
            </a:br>
            <a:r>
              <a:rPr lang="en-US" sz="2400" i="1" dirty="0" smtClean="0"/>
              <a:t>critical literacy</a:t>
            </a:r>
            <a:endParaRPr lang="en-US" sz="2400" i="1" dirty="0"/>
          </a:p>
        </p:txBody>
      </p:sp>
      <p:sp>
        <p:nvSpPr>
          <p:cNvPr id="6" name="Rectangle 5"/>
          <p:cNvSpPr/>
          <p:nvPr/>
        </p:nvSpPr>
        <p:spPr>
          <a:xfrm>
            <a:off x="1807960" y="2538400"/>
            <a:ext cx="3322840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500" b="1" dirty="0">
                <a:solidFill>
                  <a:schemeClr val="accent1">
                    <a:lumMod val="75000"/>
                  </a:schemeClr>
                </a:solidFill>
              </a:rPr>
              <a:t>Related Concept:</a:t>
            </a:r>
          </a:p>
          <a:p>
            <a:pPr marL="0" lvl="1">
              <a:buClr>
                <a:schemeClr val="accent5"/>
              </a:buClr>
            </a:pPr>
            <a:r>
              <a:rPr lang="en-US" sz="2400" dirty="0" smtClean="0"/>
              <a:t>Reflection, inquiry</a:t>
            </a:r>
            <a:endParaRPr lang="en-US" sz="2400" dirty="0"/>
          </a:p>
        </p:txBody>
      </p:sp>
      <p:sp>
        <p:nvSpPr>
          <p:cNvPr id="9" name="Rounded Rectangle 8"/>
          <p:cNvSpPr/>
          <p:nvPr/>
        </p:nvSpPr>
        <p:spPr>
          <a:xfrm>
            <a:off x="1793446" y="2014321"/>
            <a:ext cx="1899780" cy="391886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34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4" grpId="0"/>
      <p:bldP spid="6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341913" y="514274"/>
            <a:ext cx="5878286" cy="254143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500" dirty="0" smtClean="0"/>
              <a:t>Burning Questions</a:t>
            </a:r>
            <a:endParaRPr lang="en-US" sz="5500" dirty="0"/>
          </a:p>
        </p:txBody>
      </p:sp>
      <p:sp>
        <p:nvSpPr>
          <p:cNvPr id="10" name="TextBox 9"/>
          <p:cNvSpPr txBox="1"/>
          <p:nvPr/>
        </p:nvSpPr>
        <p:spPr>
          <a:xfrm>
            <a:off x="2351315" y="3348840"/>
            <a:ext cx="38594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What are your burning questions related to reflection and inquiry?</a:t>
            </a:r>
            <a:endParaRPr lang="en-US" sz="3000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669792" y="5543783"/>
            <a:ext cx="5541004" cy="320931"/>
          </a:xfrm>
        </p:spPr>
        <p:txBody>
          <a:bodyPr/>
          <a:lstStyle/>
          <a:p>
            <a:r>
              <a:rPr lang="en-US" dirty="0" smtClean="0"/>
              <a:t>Fire. Photography. </a:t>
            </a:r>
            <a:r>
              <a:rPr lang="en-US" dirty="0" err="1" smtClean="0"/>
              <a:t>Encyclopædia</a:t>
            </a:r>
            <a:r>
              <a:rPr lang="en-US" dirty="0" smtClean="0"/>
              <a:t> Britannica </a:t>
            </a:r>
            <a:r>
              <a:rPr lang="en-US" dirty="0" err="1" smtClean="0"/>
              <a:t>ImageQuest</a:t>
            </a:r>
            <a:r>
              <a:rPr lang="en-US" dirty="0" smtClean="0"/>
              <a:t>. Web. 15 Mar 2016. </a:t>
            </a:r>
            <a:endParaRPr lang="en-US" dirty="0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4" r="260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1236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579" y="852019"/>
            <a:ext cx="9603275" cy="1049235"/>
          </a:xfrm>
        </p:spPr>
        <p:txBody>
          <a:bodyPr/>
          <a:lstStyle/>
          <a:p>
            <a:r>
              <a:rPr lang="en-US" dirty="0" smtClean="0"/>
              <a:t>Snowball Fight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600" dirty="0" smtClean="0"/>
              <a:t>Reflect on your </a:t>
            </a: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</a:rPr>
              <a:t>experiences</a:t>
            </a:r>
            <a:r>
              <a:rPr lang="en-US" sz="2600" dirty="0" smtClean="0"/>
              <a:t> as a </a:t>
            </a: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</a:rPr>
              <a:t>student</a:t>
            </a:r>
            <a:r>
              <a:rPr lang="en-US" sz="2600" dirty="0" smtClean="0"/>
              <a:t> and a </a:t>
            </a: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</a:rPr>
              <a:t>teacher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600" dirty="0" smtClean="0"/>
              <a:t>Write down on your paper </a:t>
            </a: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</a:rPr>
              <a:t>1-3 experience(s) </a:t>
            </a:r>
            <a:r>
              <a:rPr lang="en-US" sz="2600" dirty="0" smtClean="0"/>
              <a:t>you had which required you to learn or teach through </a:t>
            </a: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</a:rPr>
              <a:t>inquiry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600" dirty="0" smtClean="0"/>
              <a:t>Crumble your paper into a “</a:t>
            </a:r>
            <a:r>
              <a:rPr lang="en-US" sz="2600" b="1" dirty="0">
                <a:solidFill>
                  <a:schemeClr val="accent1">
                    <a:lumMod val="75000"/>
                  </a:schemeClr>
                </a:solidFill>
              </a:rPr>
              <a:t>snowball</a:t>
            </a:r>
            <a:r>
              <a:rPr lang="en-US" sz="2600" dirty="0"/>
              <a:t>”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On the count, throw </a:t>
            </a:r>
            <a:r>
              <a:rPr lang="en-US" sz="2600" dirty="0" smtClean="0"/>
              <a:t>it to the other side of the room</a:t>
            </a:r>
            <a:endParaRPr lang="en-US" sz="2600" dirty="0"/>
          </a:p>
          <a:p>
            <a:pPr marL="0" indent="0">
              <a:buNone/>
            </a:pPr>
            <a:r>
              <a:rPr lang="en-US" b="1" dirty="0">
                <a:solidFill>
                  <a:srgbClr val="F05033"/>
                </a:solidFill>
              </a:rPr>
              <a:t>          </a:t>
            </a:r>
            <a:r>
              <a:rPr lang="en-US" sz="4000" b="1" dirty="0">
                <a:solidFill>
                  <a:srgbClr val="F05033"/>
                </a:solidFill>
              </a:rPr>
              <a:t> </a:t>
            </a: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1…2…3…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57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Listening and thinking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For the 1</a:t>
            </a:r>
            <a:r>
              <a:rPr lang="en-US" sz="3000" baseline="30000" dirty="0" smtClean="0"/>
              <a:t>st</a:t>
            </a:r>
            <a:r>
              <a:rPr lang="en-US" sz="3000" dirty="0" smtClean="0"/>
              <a:t> listen, </a:t>
            </a:r>
            <a:r>
              <a:rPr lang="en-US" sz="3000" i="1" dirty="0" smtClean="0"/>
              <a:t>what is the gist of the song?</a:t>
            </a:r>
            <a:endParaRPr lang="en-US" sz="3000" dirty="0" smtClean="0"/>
          </a:p>
          <a:p>
            <a:r>
              <a:rPr lang="en-US" sz="3000" dirty="0" smtClean="0"/>
              <a:t>For the 2</a:t>
            </a:r>
            <a:r>
              <a:rPr lang="en-US" sz="3000" baseline="30000" dirty="0" smtClean="0"/>
              <a:t>nd</a:t>
            </a:r>
            <a:r>
              <a:rPr lang="en-US" sz="3000" dirty="0" smtClean="0"/>
              <a:t> listen, </a:t>
            </a:r>
            <a:r>
              <a:rPr lang="en-US" sz="3000" i="1" dirty="0" smtClean="0"/>
              <a:t>what are the key words that you find significant?</a:t>
            </a:r>
            <a:endParaRPr lang="en-US" sz="3000" dirty="0" smtClean="0"/>
          </a:p>
          <a:p>
            <a:r>
              <a:rPr lang="en-US" sz="3000" dirty="0" smtClean="0"/>
              <a:t>For the 3</a:t>
            </a:r>
            <a:r>
              <a:rPr lang="en-US" sz="3000" baseline="30000" dirty="0" smtClean="0"/>
              <a:t>rd</a:t>
            </a:r>
            <a:r>
              <a:rPr lang="en-US" sz="3000" dirty="0" smtClean="0"/>
              <a:t> listen, </a:t>
            </a:r>
            <a:r>
              <a:rPr lang="en-US" sz="3000" i="1" dirty="0" smtClean="0"/>
              <a:t>what sounds and instruments do you hear and how does it make you feel?</a:t>
            </a:r>
            <a:r>
              <a:rPr lang="en-US" sz="3000" dirty="0" smtClean="0"/>
              <a:t> </a:t>
            </a:r>
            <a:endParaRPr lang="en-US" sz="3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35943" y="5466345"/>
            <a:ext cx="5938836" cy="309201"/>
          </a:xfrm>
        </p:spPr>
        <p:txBody>
          <a:bodyPr/>
          <a:lstStyle/>
          <a:p>
            <a:r>
              <a:rPr lang="en-US" dirty="0" smtClean="0"/>
              <a:t>Johnny Cash. 25 Minutes to Go. </a:t>
            </a:r>
            <a:r>
              <a:rPr lang="en-US" dirty="0" err="1" smtClean="0"/>
              <a:t>Sundazed</a:t>
            </a:r>
            <a:r>
              <a:rPr lang="en-US" dirty="0" smtClean="0"/>
              <a:t>, 1968. MP3.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25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654" y="1129513"/>
            <a:ext cx="6057259" cy="1830584"/>
          </a:xfrm>
        </p:spPr>
        <p:txBody>
          <a:bodyPr/>
          <a:lstStyle/>
          <a:p>
            <a:pPr algn="ctr"/>
            <a:r>
              <a:rPr lang="en-US" dirty="0" smtClean="0"/>
              <a:t>How does the music influence the way you feel?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0" b="384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Circle of Viewpoints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94239" y="5335629"/>
            <a:ext cx="5541004" cy="320931"/>
          </a:xfrm>
        </p:spPr>
        <p:txBody>
          <a:bodyPr/>
          <a:lstStyle/>
          <a:p>
            <a:r>
              <a:rPr lang="en-US" smtClean="0"/>
              <a:t>Woman looking through a telescope. Photo. Encyclopædia Britannica ImageQuest. Web. 15 Mar 2016.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38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Circle of Viewpoints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1778227"/>
            <a:ext cx="9699351" cy="278841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Brainstorm a list of different perspectives and then use this script skeleton to explore each one:</a:t>
            </a: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 am thinking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of</a:t>
            </a:r>
            <a:r>
              <a:rPr lang="en-US" dirty="0" smtClean="0"/>
              <a:t>...</a:t>
            </a:r>
            <a:r>
              <a:rPr lang="en-US" dirty="0"/>
              <a:t> the topic... 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From the point of view of</a:t>
            </a:r>
            <a:r>
              <a:rPr lang="en-US" dirty="0"/>
              <a:t> ... the viewpoint you've </a:t>
            </a:r>
            <a:r>
              <a:rPr lang="en-US" dirty="0" smtClean="0"/>
              <a:t>chosen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 think</a:t>
            </a:r>
            <a:r>
              <a:rPr lang="en-US" dirty="0" smtClean="0"/>
              <a:t> ... describe the topic from your viewpoint. Be an actor - take on the character of your viewpoint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question I have from this viewpoint is</a:t>
            </a:r>
            <a:r>
              <a:rPr lang="en-US" b="1" dirty="0" smtClean="0"/>
              <a:t> </a:t>
            </a:r>
            <a:r>
              <a:rPr lang="en-US" dirty="0" smtClean="0"/>
              <a:t>... ask a question from this viewpoint</a:t>
            </a:r>
          </a:p>
          <a:p>
            <a:pPr marL="0" indent="0">
              <a:buNone/>
            </a:pPr>
            <a:endParaRPr lang="en-US" b="1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45937" y="5723464"/>
            <a:ext cx="5938836" cy="309201"/>
          </a:xfrm>
        </p:spPr>
        <p:txBody>
          <a:bodyPr/>
          <a:lstStyle/>
          <a:p>
            <a:r>
              <a:rPr lang="en-US" dirty="0" smtClean="0"/>
              <a:t>"Visible Thinking." Visible Thinking. Harvard Project Zero, </a:t>
            </a:r>
            <a:r>
              <a:rPr lang="en-US" dirty="0" err="1" smtClean="0"/>
              <a:t>n.d.</a:t>
            </a:r>
            <a:r>
              <a:rPr lang="en-US" dirty="0" smtClean="0"/>
              <a:t> Web. 27 Feb. 2016.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478433" y="4063019"/>
            <a:ext cx="938439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Wrap up</a:t>
            </a:r>
            <a:r>
              <a:rPr lang="en-US" b="1" dirty="0"/>
              <a:t>: </a:t>
            </a:r>
          </a:p>
          <a:p>
            <a:pPr lvl="1"/>
            <a:r>
              <a:rPr lang="en-US" sz="2400" dirty="0"/>
              <a:t>What new ideas do you have about the topic that you didn't have before? </a:t>
            </a:r>
          </a:p>
          <a:p>
            <a:pPr lvl="1"/>
            <a:r>
              <a:rPr lang="en-US" sz="2400" dirty="0"/>
              <a:t>What new questions do you have?</a:t>
            </a:r>
          </a:p>
        </p:txBody>
      </p:sp>
    </p:spTree>
    <p:extLst>
      <p:ext uri="{BB962C8B-B14F-4D97-AF65-F5344CB8AC3E}">
        <p14:creationId xmlns:p14="http://schemas.microsoft.com/office/powerpoint/2010/main" val="68375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5206" y="881270"/>
            <a:ext cx="3732118" cy="2247117"/>
          </a:xfrm>
        </p:spPr>
        <p:txBody>
          <a:bodyPr>
            <a:noAutofit/>
          </a:bodyPr>
          <a:lstStyle/>
          <a:p>
            <a:pPr algn="ctr"/>
            <a:r>
              <a:rPr lang="en-US" sz="5500" cap="none" dirty="0"/>
              <a:t>How would you define inquiry?</a:t>
            </a:r>
            <a:endParaRPr lang="en-US" sz="55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256" y="798513"/>
            <a:ext cx="3115914" cy="4659312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437028" cy="2248181"/>
          </a:xfrm>
        </p:spPr>
        <p:txBody>
          <a:bodyPr>
            <a:normAutofit fontScale="92500"/>
          </a:bodyPr>
          <a:lstStyle/>
          <a:p>
            <a:r>
              <a:rPr lang="en-US" sz="2500" dirty="0"/>
              <a:t>Using what your colleagues’ shared and your own prior </a:t>
            </a:r>
            <a:r>
              <a:rPr lang="en-US" sz="2500" dirty="0" smtClean="0"/>
              <a:t>knowledge, </a:t>
            </a:r>
            <a:r>
              <a:rPr lang="en-US" sz="2500" dirty="0"/>
              <a:t>consider what we know collectively about inquiry.</a:t>
            </a:r>
          </a:p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25613" y="5530776"/>
            <a:ext cx="5938836" cy="309201"/>
          </a:xfrm>
        </p:spPr>
        <p:txBody>
          <a:bodyPr/>
          <a:lstStyle/>
          <a:p>
            <a:r>
              <a:rPr lang="en-US" dirty="0" smtClean="0"/>
              <a:t>FRANCE, PARIS. THE THINKER. RODIN MUSEUM. Photography. </a:t>
            </a:r>
            <a:r>
              <a:rPr lang="en-US" dirty="0" err="1" smtClean="0"/>
              <a:t>Encyclopædia</a:t>
            </a:r>
            <a:r>
              <a:rPr lang="en-US" dirty="0" smtClean="0"/>
              <a:t> Britannica </a:t>
            </a:r>
            <a:r>
              <a:rPr lang="en-US" dirty="0" err="1" smtClean="0"/>
              <a:t>ImageQuest</a:t>
            </a:r>
            <a:r>
              <a:rPr lang="en-US" dirty="0" smtClean="0"/>
              <a:t>. Web. 15 Mar 2016.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5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Investigating Inquiry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300" dirty="0" smtClean="0"/>
              <a:t>Form groups of 3-4</a:t>
            </a:r>
          </a:p>
          <a:p>
            <a:r>
              <a:rPr lang="en-US" sz="2300" dirty="0" smtClean="0"/>
              <a:t>With your group, read your assigned section</a:t>
            </a:r>
          </a:p>
          <a:p>
            <a:r>
              <a:rPr lang="en-US" sz="2300" dirty="0" smtClean="0"/>
              <a:t>Come back to your group and discuss the question:</a:t>
            </a:r>
          </a:p>
          <a:p>
            <a:pPr marL="0" indent="0" algn="ctr">
              <a:buNone/>
            </a:pPr>
            <a:r>
              <a:rPr lang="en-US" sz="4500" i="1" dirty="0" smtClean="0"/>
              <a:t>How does your reading and understanding support our collective definition or modify it?</a:t>
            </a:r>
          </a:p>
        </p:txBody>
      </p:sp>
    </p:spTree>
    <p:extLst>
      <p:ext uri="{BB962C8B-B14F-4D97-AF65-F5344CB8AC3E}">
        <p14:creationId xmlns:p14="http://schemas.microsoft.com/office/powerpoint/2010/main" val="284435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TM02900688[[fn=Facet]]</Template>
  <TotalTime>493</TotalTime>
  <Words>859</Words>
  <Application>Microsoft Office PowerPoint</Application>
  <PresentationFormat>Widescreen</PresentationFormat>
  <Paragraphs>121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Light</vt:lpstr>
      <vt:lpstr>Gill Sans MT</vt:lpstr>
      <vt:lpstr>Wingdings</vt:lpstr>
      <vt:lpstr>Wingdings 2</vt:lpstr>
      <vt:lpstr>Wingdings 3</vt:lpstr>
      <vt:lpstr>HDOfficeLightV0</vt:lpstr>
      <vt:lpstr>Gallery</vt:lpstr>
      <vt:lpstr>Inquiry</vt:lpstr>
      <vt:lpstr>PowerPoint Presentation</vt:lpstr>
      <vt:lpstr>PowerPoint Presentation</vt:lpstr>
      <vt:lpstr>Snowball Fight</vt:lpstr>
      <vt:lpstr>Listening and thinking</vt:lpstr>
      <vt:lpstr>How does the music influence the way you feel?</vt:lpstr>
      <vt:lpstr>Circle of Viewpoints</vt:lpstr>
      <vt:lpstr>How would you define inquiry?</vt:lpstr>
      <vt:lpstr>Investigating Inquiry</vt:lpstr>
      <vt:lpstr>The Inquiry Cycle</vt:lpstr>
      <vt:lpstr>QUESTION AS THE BASIS FOR INQUIRY</vt:lpstr>
      <vt:lpstr>What is a “good” question?</vt:lpstr>
      <vt:lpstr>Inquiry in  Language &amp; Literature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Inquiry</dc:title>
  <dc:creator>Lerro, Jenna M</dc:creator>
  <cp:lastModifiedBy>Jenna</cp:lastModifiedBy>
  <cp:revision>32</cp:revision>
  <dcterms:created xsi:type="dcterms:W3CDTF">2016-03-07T00:08:18Z</dcterms:created>
  <dcterms:modified xsi:type="dcterms:W3CDTF">2016-03-04T20:33:25Z</dcterms:modified>
</cp:coreProperties>
</file>