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17" r:id="rId1"/>
  </p:sldMasterIdLst>
  <p:notesMasterIdLst>
    <p:notesMasterId r:id="rId11"/>
  </p:notesMasterIdLst>
  <p:sldIdLst>
    <p:sldId id="256" r:id="rId2"/>
    <p:sldId id="257" r:id="rId3"/>
    <p:sldId id="263" r:id="rId4"/>
    <p:sldId id="258" r:id="rId5"/>
    <p:sldId id="259" r:id="rId6"/>
    <p:sldId id="260" r:id="rId7"/>
    <p:sldId id="261" r:id="rId8"/>
    <p:sldId id="262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67016" autoAdjust="0"/>
  </p:normalViewPr>
  <p:slideViewPr>
    <p:cSldViewPr snapToGrid="0" snapToObjects="1">
      <p:cViewPr varScale="1">
        <p:scale>
          <a:sx n="49" d="100"/>
          <a:sy n="49" d="100"/>
        </p:scale>
        <p:origin x="-11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A8E405D-2F21-FC42-9C70-06777793350C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77E3C84-0311-014D-BAF7-C73D5E50F20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10443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7E3C84-0311-014D-BAF7-C73D5E50F200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7E3C84-0311-014D-BAF7-C73D5E50F200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7E3C84-0311-014D-BAF7-C73D5E50F200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baseline="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7E3C84-0311-014D-BAF7-C73D5E50F200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7E3C84-0311-014D-BAF7-C73D5E50F200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7E3C84-0311-014D-BAF7-C73D5E50F200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157319"/>
            <a:ext cx="8915400" cy="877824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3034553"/>
            <a:ext cx="8001000" cy="3823447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037252-72F3-474F-8582-32D765D3064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487987" y="2048256"/>
            <a:ext cx="3427413" cy="4206240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2039112"/>
            <a:ext cx="457200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4928616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6601968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7543800" y="1129553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8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7543800" y="2629169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87553" y="1129554"/>
            <a:ext cx="914400" cy="5533278"/>
          </a:xfrm>
        </p:spPr>
        <p:txBody>
          <a:bodyPr vert="eaVert" lIns="274320" tIns="685800" bIns="68580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17600" y="1734671"/>
            <a:ext cx="6426200" cy="454230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5025435"/>
            <a:ext cx="8915400" cy="914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943600"/>
            <a:ext cx="8001000" cy="91440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91440" rIns="274320" bIns="91440" rtlCol="0" anchor="t" anchorCtr="0"/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38862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3200399"/>
            <a:ext cx="8915400" cy="2286000"/>
          </a:xfrm>
          <a:solidFill>
            <a:schemeClr val="tx2"/>
          </a:solidFill>
        </p:spPr>
        <p:txBody>
          <a:bodyPr vert="horz" lIns="1188720" tIns="45720" rIns="274320" bIns="45720" rtlCol="0" anchor="b" anchorCtr="0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5484607"/>
            <a:ext cx="8001000" cy="77724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ctr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 eaLnBrk="1" latinLnBrk="0" hangingPunct="1"/>
            <a:fld id="{09CEB3EB-F4F2-46F4-8867-D3C68411A9A0}" type="slidenum">
              <a:rPr kumimoji="0" lang="en-US" smtClean="0"/>
              <a:pPr algn="l" eaLnBrk="1" latinLnBrk="0" hangingPunct="1"/>
              <a:t>‹#›</a:t>
            </a:fld>
            <a:endParaRPr kumimoji="0" lang="en-US" sz="120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17600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7534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588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588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47534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47534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120588" y="188259"/>
            <a:ext cx="2895600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47534" y="2590800"/>
            <a:ext cx="3566160" cy="3686175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0952" y="2039111"/>
            <a:ext cx="356616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1123856"/>
            <a:ext cx="8913813" cy="914400"/>
          </a:xfrm>
          <a:prstGeom prst="rect">
            <a:avLst/>
          </a:prstGeo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4424" y="2595562"/>
            <a:ext cx="7610476" cy="36707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80094" y="18825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3187532C-AC0A-FD49-A750-7C79ED1F03A0}" type="datetimeFigureOut">
              <a:rPr lang="en-US" smtClean="0"/>
              <a:pPr/>
              <a:t>2/6/2014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20588" y="188259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89894" y="6569075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567A2F06-B17C-C84A-957B-130D48FFEE5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914400" y="0"/>
            <a:ext cx="7999413" cy="182880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914400" y="6675120"/>
            <a:ext cx="7999413" cy="18288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18" r:id="rId1"/>
    <p:sldLayoutId id="2147483819" r:id="rId2"/>
    <p:sldLayoutId id="2147483820" r:id="rId3"/>
    <p:sldLayoutId id="2147483821" r:id="rId4"/>
    <p:sldLayoutId id="2147483822" r:id="rId5"/>
    <p:sldLayoutId id="2147483823" r:id="rId6"/>
    <p:sldLayoutId id="2147483824" r:id="rId7"/>
    <p:sldLayoutId id="2147483825" r:id="rId8"/>
    <p:sldLayoutId id="2147483826" r:id="rId9"/>
    <p:sldLayoutId id="2147483827" r:id="rId10"/>
    <p:sldLayoutId id="2147483828" r:id="rId11"/>
    <p:sldLayoutId id="2147483829" r:id="rId12"/>
    <p:sldLayoutId id="2147483830" r:id="rId13"/>
    <p:sldLayoutId id="2147483831" r:id="rId14"/>
    <p:sldLayoutId id="2147483832" r:id="rId15"/>
  </p:sldLayoutIdLst>
  <p:txStyles>
    <p:titleStyle>
      <a:lvl1pPr marL="0" indent="0" algn="l" defTabSz="914400" rtl="0" eaLnBrk="1" latinLnBrk="0" hangingPunct="1">
        <a:spcBef>
          <a:spcPct val="0"/>
        </a:spcBef>
        <a:buNone/>
        <a:defRPr sz="36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2000"/>
        </a:spcBef>
        <a:buClr>
          <a:schemeClr val="accent1"/>
        </a:buClr>
        <a:buFont typeface="Wingdings 2" pitchFamily="18" charset="2"/>
        <a:buChar char="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0350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3716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7208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-Lnk1Q87fr0" TargetMode="External"/><Relationship Id="rId2" Type="http://schemas.openxmlformats.org/officeDocument/2006/relationships/hyperlink" Target="http://www.youtube.com/watch?v=r3W87ktHV8k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mailto:mhbuck@aacps.org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Librarians in the IB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Networking Session</a:t>
            </a:r>
          </a:p>
          <a:p>
            <a:r>
              <a:rPr lang="en-US" dirty="0" smtClean="0"/>
              <a:t>Thomas Jefferson Middle School</a:t>
            </a:r>
          </a:p>
          <a:p>
            <a:r>
              <a:rPr lang="en-US" dirty="0" smtClean="0"/>
              <a:t>January 31, 2014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IB Mission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indent="0">
              <a:buNone/>
            </a:pPr>
            <a:r>
              <a:rPr lang="en-US" dirty="0" smtClean="0"/>
              <a:t>The International Baccalaureate aims to develop inquiring, knowledgeable and caring young people who help to create a better and more peaceful world through intercultural understanding and respect.</a:t>
            </a:r>
          </a:p>
          <a:p>
            <a:pPr indent="0">
              <a:buNone/>
            </a:pPr>
            <a:r>
              <a:rPr lang="en-US" dirty="0" smtClean="0"/>
              <a:t>To this end the organization works with schools, governments and international organizations to develop challenging </a:t>
            </a:r>
            <a:r>
              <a:rPr lang="en-US" dirty="0" err="1" smtClean="0"/>
              <a:t>programmes</a:t>
            </a:r>
            <a:r>
              <a:rPr lang="en-US" dirty="0" smtClean="0"/>
              <a:t> of international education and rigorous assessment.</a:t>
            </a:r>
          </a:p>
          <a:p>
            <a:pPr indent="0">
              <a:buNone/>
            </a:pPr>
            <a:r>
              <a:rPr lang="en-US" dirty="0" smtClean="0"/>
              <a:t>These </a:t>
            </a:r>
            <a:r>
              <a:rPr lang="en-US" dirty="0" err="1" smtClean="0"/>
              <a:t>programmes</a:t>
            </a:r>
            <a:r>
              <a:rPr lang="en-US" dirty="0" smtClean="0"/>
              <a:t> encourage students across the world to become active, compassionate and lifelong learners who understand that other people, with their differences, can also be right.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Learning Commons</a:t>
            </a:r>
            <a:endParaRPr lang="en-US" dirty="0" smtClean="0"/>
          </a:p>
          <a:p>
            <a:r>
              <a:rPr lang="en-US" dirty="0" smtClean="0">
                <a:hlinkClick r:id="rId3"/>
              </a:rPr>
              <a:t>Maker Space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IB School Library Program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is an IB school library program different?</a:t>
            </a:r>
          </a:p>
          <a:p>
            <a:pPr lvl="1"/>
            <a:r>
              <a:rPr lang="en-US" dirty="0" smtClean="0"/>
              <a:t>What does the librarian do?</a:t>
            </a:r>
          </a:p>
          <a:p>
            <a:pPr lvl="1"/>
            <a:r>
              <a:rPr lang="en-US" dirty="0" smtClean="0"/>
              <a:t>What do teachers do?</a:t>
            </a:r>
          </a:p>
          <a:p>
            <a:pPr lvl="1"/>
            <a:r>
              <a:rPr lang="en-US" dirty="0" smtClean="0"/>
              <a:t>What do students do?</a:t>
            </a:r>
          </a:p>
          <a:p>
            <a:pPr lvl="1"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Planning for Instruction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does the unit planner shape the way teachers approach instruction?</a:t>
            </a:r>
          </a:p>
          <a:p>
            <a:r>
              <a:rPr lang="en-US" dirty="0" smtClean="0"/>
              <a:t>What strategies work well for you in finding opportunities to collaborate?</a:t>
            </a:r>
          </a:p>
          <a:p>
            <a:r>
              <a:rPr lang="en-US" dirty="0" smtClean="0"/>
              <a:t>What specific supports or strategies have helped your students with extended research projects?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Academic Honesty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should your students know about academic honesty? (Carroll p.4-5)</a:t>
            </a:r>
          </a:p>
          <a:p>
            <a:r>
              <a:rPr lang="en-US" dirty="0" smtClean="0"/>
              <a:t>How can you ensure knowledge of and adherence to your school’s academic honesty policy?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Key Elements of an IB Academic Honesty Policy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Accessible</a:t>
            </a:r>
          </a:p>
          <a:p>
            <a:r>
              <a:rPr lang="en-US" dirty="0" smtClean="0"/>
              <a:t>Succinct</a:t>
            </a:r>
          </a:p>
          <a:p>
            <a:r>
              <a:rPr lang="en-US" dirty="0" smtClean="0"/>
              <a:t>Comprehensible</a:t>
            </a:r>
          </a:p>
          <a:p>
            <a:r>
              <a:rPr lang="en-US" dirty="0" smtClean="0"/>
              <a:t>Comprehensive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Collection Development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does an IB library collection look like?</a:t>
            </a:r>
          </a:p>
          <a:p>
            <a:pPr lvl="1"/>
            <a:r>
              <a:rPr lang="en-US" dirty="0" smtClean="0"/>
              <a:t>How is it different?</a:t>
            </a:r>
          </a:p>
          <a:p>
            <a:pPr lvl="1"/>
            <a:r>
              <a:rPr lang="en-US" dirty="0" smtClean="0"/>
              <a:t>What kinds of resources does it provide?</a:t>
            </a:r>
          </a:p>
          <a:p>
            <a:pPr lvl="1"/>
            <a:r>
              <a:rPr lang="en-US" dirty="0" smtClean="0"/>
              <a:t>How is it accessed and used?</a:t>
            </a:r>
          </a:p>
          <a:p>
            <a:r>
              <a:rPr lang="en-US" dirty="0" smtClean="0"/>
              <a:t>How does it support the IB approaches to teaching and learning?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0"/>
              </a:spcBef>
              <a:buNone/>
            </a:pPr>
            <a:r>
              <a:rPr lang="en-US" dirty="0" smtClean="0"/>
              <a:t>Margaret Buck</a:t>
            </a:r>
          </a:p>
          <a:p>
            <a:pPr>
              <a:spcBef>
                <a:spcPts val="0"/>
              </a:spcBef>
              <a:buNone/>
            </a:pPr>
            <a:r>
              <a:rPr lang="en-US" dirty="0" smtClean="0"/>
              <a:t>Librarian </a:t>
            </a:r>
          </a:p>
          <a:p>
            <a:pPr>
              <a:spcBef>
                <a:spcPts val="0"/>
              </a:spcBef>
              <a:buNone/>
            </a:pPr>
            <a:r>
              <a:rPr lang="en-US" dirty="0" smtClean="0"/>
              <a:t>Annapolis Middle School</a:t>
            </a:r>
          </a:p>
          <a:p>
            <a:pPr>
              <a:spcBef>
                <a:spcPts val="0"/>
              </a:spcBef>
              <a:buNone/>
            </a:pPr>
            <a:r>
              <a:rPr lang="en-US" dirty="0" smtClean="0"/>
              <a:t>Annapolis, MD</a:t>
            </a:r>
          </a:p>
          <a:p>
            <a:pPr>
              <a:spcBef>
                <a:spcPts val="0"/>
              </a:spcBef>
              <a:buNone/>
            </a:pPr>
            <a:r>
              <a:rPr lang="en-US" dirty="0" smtClean="0">
                <a:hlinkClick r:id="rId2"/>
              </a:rPr>
              <a:t>mhbuck@aacps.org</a:t>
            </a:r>
            <a:r>
              <a:rPr lang="en-US" dirty="0" smtClean="0"/>
              <a:t> 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erspective">
  <a:themeElements>
    <a:clrScheme name="Revolution">
      <a:dk1>
        <a:sysClr val="windowText" lastClr="000000"/>
      </a:dk1>
      <a:lt1>
        <a:sysClr val="window" lastClr="FFFFFF"/>
      </a:lt1>
      <a:dk2>
        <a:srgbClr val="1B3861"/>
      </a:dk2>
      <a:lt2>
        <a:srgbClr val="38ABED"/>
      </a:lt2>
      <a:accent1>
        <a:srgbClr val="0C5986"/>
      </a:accent1>
      <a:accent2>
        <a:srgbClr val="DDF53D"/>
      </a:accent2>
      <a:accent3>
        <a:srgbClr val="508709"/>
      </a:accent3>
      <a:accent4>
        <a:srgbClr val="BF5E00"/>
      </a:accent4>
      <a:accent5>
        <a:srgbClr val="9C0001"/>
      </a:accent5>
      <a:accent6>
        <a:srgbClr val="660075"/>
      </a:accent6>
      <a:hlink>
        <a:srgbClr val="ABF24D"/>
      </a:hlink>
      <a:folHlink>
        <a:srgbClr val="A0E7FB"/>
      </a:folHlink>
    </a:clrScheme>
    <a:fontScheme name="Perspective">
      <a:majorFont>
        <a:latin typeface="Century Gothic"/>
        <a:ea typeface=""/>
        <a:cs typeface=""/>
        <a:font script="Jpan" typeface="メイリオ"/>
      </a:majorFont>
      <a:minorFont>
        <a:latin typeface="Century Gothic"/>
        <a:ea typeface=""/>
        <a:cs typeface=""/>
        <a:font script="Jpan" typeface="メイリオ"/>
      </a:minorFont>
    </a:fontScheme>
    <a:fmtScheme name="Perspective">
      <a:fillStyleLst>
        <a:solidFill>
          <a:schemeClr val="phClr"/>
        </a:solidFill>
        <a:solidFill>
          <a:schemeClr val="phClr">
            <a:shade val="90000"/>
          </a:schemeClr>
        </a:solidFill>
        <a:solidFill>
          <a:schemeClr val="phClr">
            <a:shade val="80000"/>
          </a:schemeClr>
        </a:solidFill>
      </a:fillStyleLst>
      <a:lnStyleLst>
        <a:ln w="12700" cap="flat" cmpd="sng" algn="ctr">
          <a:solidFill>
            <a:schemeClr val="phClr"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>
              <a:alpha val="8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bliqueTopRight"/>
            <a:lightRig rig="threePt" dir="tl"/>
          </a:scene3d>
          <a:sp3d>
            <a:bevelT w="25400" h="25400"/>
          </a:sp3d>
        </a:effectStyle>
        <a:effectStyle>
          <a:effectLst/>
          <a:scene3d>
            <a:camera prst="perspectiveFront" fov="4200000"/>
            <a:lightRig rig="balanced" dir="tl">
              <a:rot lat="0" lon="0" rev="18600000"/>
            </a:lightRig>
          </a:scene3d>
          <a:sp3d prstMaterial="metal">
            <a:bevelT w="63500" h="50800" prst="angle"/>
          </a:sp3d>
        </a:effectStyle>
      </a:effectStyleLst>
      <a:bgFillStyleLst>
        <a:solidFill>
          <a:schemeClr val="phClr">
            <a:tint val="90000"/>
          </a:schemeClr>
        </a:solidFill>
        <a:solidFill>
          <a:schemeClr val="phClr">
            <a:tint val="50000"/>
          </a:schemeClr>
        </a:solidFill>
        <a:solidFill>
          <a:schemeClr val="phClr">
            <a:shade val="60000"/>
          </a:schemeClr>
        </a:soli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Perspective.thmx</Template>
  <TotalTime>92</TotalTime>
  <Words>275</Words>
  <Application>Microsoft Office PowerPoint</Application>
  <PresentationFormat>On-screen Show (4:3)</PresentationFormat>
  <Paragraphs>44</Paragraphs>
  <Slides>9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Perspective</vt:lpstr>
      <vt:lpstr>Librarians in the IB</vt:lpstr>
      <vt:lpstr>IB Mission </vt:lpstr>
      <vt:lpstr>PowerPoint Presentation</vt:lpstr>
      <vt:lpstr>The IB School Library Program</vt:lpstr>
      <vt:lpstr>Planning for Instruction</vt:lpstr>
      <vt:lpstr>Academic Honesty</vt:lpstr>
      <vt:lpstr>Key Elements of an IB Academic Honesty Policy</vt:lpstr>
      <vt:lpstr>Collection Development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Librarians in the IB</dc:title>
  <dc:creator>Margaret Buck</dc:creator>
  <cp:lastModifiedBy>Buck, Margaret H</cp:lastModifiedBy>
  <cp:revision>4</cp:revision>
  <dcterms:created xsi:type="dcterms:W3CDTF">2014-01-31T10:51:38Z</dcterms:created>
  <dcterms:modified xsi:type="dcterms:W3CDTF">2014-02-06T19:53:15Z</dcterms:modified>
</cp:coreProperties>
</file>

<file path=docProps/thumbnail.jpeg>
</file>