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Amatic SC" panose="020B0604020202020204" charset="-79"/>
      <p:regular r:id="rId27"/>
      <p:bold r:id="rId28"/>
    </p:embeddedFont>
    <p:embeddedFont>
      <p:font typeface="Questrial" panose="020B0604020202020204" charset="0"/>
      <p:regular r:id="rId29"/>
    </p:embeddedFont>
    <p:embeddedFont>
      <p:font typeface="Source Code Pro" panose="020B0509030403020204" pitchFamily="49"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varScale="1">
        <p:scale>
          <a:sx n="88" d="100"/>
          <a:sy n="88" d="100"/>
        </p:scale>
        <p:origin x="174"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edutopia.org/article/making-learning-targets-clear-students"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edutopia.org/article/8-ways-reduce-student-cheating"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b3567826e7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b3567826e7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are you keeping your entire school community (parents, students, and faculty) aware of your school policies and how it relates to the day-to-day practice at the school?</a:t>
            </a:r>
            <a:endParaRPr/>
          </a:p>
          <a:p>
            <a:pPr marL="0" lvl="0" indent="0" algn="l" rtl="0">
              <a:spcBef>
                <a:spcPts val="0"/>
              </a:spcBef>
              <a:spcAft>
                <a:spcPts val="0"/>
              </a:spcAft>
              <a:buNone/>
            </a:pPr>
            <a:endParaRPr/>
          </a:p>
          <a:p>
            <a:pPr marL="0" lvl="0" indent="0" algn="l" rtl="0">
              <a:spcBef>
                <a:spcPts val="0"/>
              </a:spcBef>
              <a:spcAft>
                <a:spcPts val="0"/>
              </a:spcAft>
              <a:buNone/>
            </a:pPr>
            <a:r>
              <a:rPr lang="en"/>
              <a:t>Who will be responsible in ensuring that new teachers, students, support staff, and parents are aware of the policies and its implication for the </a:t>
            </a:r>
            <a:endParaRPr/>
          </a:p>
          <a:p>
            <a:pPr marL="0" lvl="0" indent="0" algn="l" rtl="0">
              <a:spcBef>
                <a:spcPts val="0"/>
              </a:spcBef>
              <a:spcAft>
                <a:spcPts val="0"/>
              </a:spcAft>
              <a:buNone/>
            </a:pPr>
            <a:r>
              <a:rPr lang="en"/>
              <a:t>school context?</a:t>
            </a:r>
            <a:endParaRPr/>
          </a:p>
          <a:p>
            <a:pPr marL="0" lvl="0" indent="0" algn="l" rtl="0">
              <a:spcBef>
                <a:spcPts val="0"/>
              </a:spcBef>
              <a:spcAft>
                <a:spcPts val="0"/>
              </a:spcAft>
              <a:buNone/>
            </a:pPr>
            <a:endParaRPr/>
          </a:p>
          <a:p>
            <a:pPr marL="0" lvl="0" indent="0" algn="l" rtl="0">
              <a:spcBef>
                <a:spcPts val="0"/>
              </a:spcBef>
              <a:spcAft>
                <a:spcPts val="0"/>
              </a:spcAft>
              <a:buNone/>
            </a:pPr>
            <a:r>
              <a:rPr lang="en"/>
              <a:t>Are your policies translated to different languages (Spanish, and Arabic)?</a:t>
            </a:r>
            <a:endParaRPr/>
          </a:p>
          <a:p>
            <a:pPr marL="0" lvl="0" indent="0" algn="l" rtl="0">
              <a:spcBef>
                <a:spcPts val="0"/>
              </a:spcBef>
              <a:spcAft>
                <a:spcPts val="0"/>
              </a:spcAft>
              <a:buNone/>
            </a:pPr>
            <a:r>
              <a:rPr lang="en"/>
              <a:t>How are you communicating your policies in your remote and blended learning. Remember listening is part of communication.</a:t>
            </a:r>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b780df97c1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b780df97c1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Schools should use multiple assessment and non-assessment data from multiple stakeholders to assess effectiveness of policies</a:t>
            </a:r>
            <a:endParaRPr/>
          </a:p>
          <a:p>
            <a:pPr marL="0" lvl="0" indent="0" algn="l" rtl="0">
              <a:spcBef>
                <a:spcPts val="0"/>
              </a:spcBef>
              <a:spcAft>
                <a:spcPts val="0"/>
              </a:spcAft>
              <a:buNone/>
            </a:pPr>
            <a:r>
              <a:rPr lang="en"/>
              <a:t>Schools should determine the best method for collecting data by being able to answer this question: What do I want to know and what data will help answer the question.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b780df97c1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b780df97c1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Page 35 MYP From Principles into practice</a:t>
            </a:r>
            <a:endParaRPr/>
          </a:p>
          <a:p>
            <a:pPr marL="0" lvl="0" indent="0" algn="l" rtl="0">
              <a:spcBef>
                <a:spcPts val="0"/>
              </a:spcBef>
              <a:spcAft>
                <a:spcPts val="0"/>
              </a:spcAft>
              <a:buNone/>
            </a:pPr>
            <a:endParaRPr/>
          </a:p>
          <a:p>
            <a:pPr marL="0" lvl="0" indent="0" algn="l" rtl="0">
              <a:spcBef>
                <a:spcPts val="0"/>
              </a:spcBef>
              <a:spcAft>
                <a:spcPts val="0"/>
              </a:spcAft>
              <a:buNone/>
            </a:pPr>
            <a:r>
              <a:rPr lang="en"/>
              <a:t>Take a moment to read the portion on language policy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b3567826e7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b3567826e7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See page 26 of MYP From Principles to Practice</a:t>
            </a:r>
            <a:endParaRPr/>
          </a:p>
          <a:p>
            <a:pPr marL="0" lvl="0" indent="0" algn="l" rtl="0">
              <a:spcBef>
                <a:spcPts val="0"/>
              </a:spcBef>
              <a:spcAft>
                <a:spcPts val="0"/>
              </a:spcAft>
              <a:buNone/>
            </a:pPr>
            <a:r>
              <a:rPr lang="en"/>
              <a:t>Language and learning in IB program (2011)</a:t>
            </a:r>
            <a:endParaRPr/>
          </a:p>
          <a:p>
            <a:pPr marL="0" lvl="0" indent="0" algn="l" rtl="0">
              <a:spcBef>
                <a:spcPts val="0"/>
              </a:spcBef>
              <a:spcAft>
                <a:spcPts val="0"/>
              </a:spcAft>
              <a:buNone/>
            </a:pPr>
            <a:endParaRPr/>
          </a:p>
          <a:p>
            <a:pPr marL="0" lvl="0" indent="0" algn="l" rtl="0">
              <a:spcBef>
                <a:spcPts val="0"/>
              </a:spcBef>
              <a:spcAft>
                <a:spcPts val="0"/>
              </a:spcAft>
              <a:buNone/>
            </a:pPr>
            <a:r>
              <a:rPr lang="en"/>
              <a:t>How often is the policy reviewed determine how it is contributing to the language development of all students?</a:t>
            </a:r>
            <a:endParaRPr/>
          </a:p>
          <a:p>
            <a:pPr marL="0" lvl="0" indent="0" algn="l" rtl="0">
              <a:spcBef>
                <a:spcPts val="0"/>
              </a:spcBef>
              <a:spcAft>
                <a:spcPts val="0"/>
              </a:spcAft>
              <a:buNone/>
            </a:pPr>
            <a:r>
              <a:rPr lang="en"/>
              <a:t>Are all teachers aware that they are language teachers?  What does that mean?</a:t>
            </a:r>
            <a:endParaRPr/>
          </a:p>
          <a:p>
            <a:pPr marL="0" lvl="0" indent="0" algn="l" rtl="0">
              <a:spcBef>
                <a:spcPts val="0"/>
              </a:spcBef>
              <a:spcAft>
                <a:spcPts val="0"/>
              </a:spcAft>
              <a:buNone/>
            </a:pPr>
            <a:r>
              <a:rPr lang="en"/>
              <a:t>Are there ongoing professional development opportunities for all teachers to understand their role in supporting the language development for all students?</a:t>
            </a: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b780df97c1_0_1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b780df97c1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b="1">
                <a:solidFill>
                  <a:srgbClr val="666666"/>
                </a:solidFill>
                <a:latin typeface="Questrial"/>
                <a:ea typeface="Questrial"/>
                <a:cs typeface="Questrial"/>
                <a:sym typeface="Questrial"/>
              </a:rPr>
              <a:t>MYP From Principles to practice (page 27).</a:t>
            </a:r>
            <a:endParaRPr sz="1200" b="1">
              <a:solidFill>
                <a:srgbClr val="666666"/>
              </a:solidFill>
              <a:latin typeface="Questrial"/>
              <a:ea typeface="Questrial"/>
              <a:cs typeface="Questrial"/>
              <a:sym typeface="Questrial"/>
            </a:endParaRPr>
          </a:p>
          <a:p>
            <a:pPr marL="0" lvl="0" indent="0" algn="l" rtl="0">
              <a:lnSpc>
                <a:spcPct val="115000"/>
              </a:lnSpc>
              <a:spcBef>
                <a:spcPts val="1600"/>
              </a:spcBef>
              <a:spcAft>
                <a:spcPts val="0"/>
              </a:spcAft>
              <a:buNone/>
            </a:pPr>
            <a:r>
              <a:rPr lang="en" sz="1200" b="1">
                <a:solidFill>
                  <a:srgbClr val="666666"/>
                </a:solidFill>
                <a:latin typeface="Questrial"/>
                <a:ea typeface="Questrial"/>
                <a:cs typeface="Questrial"/>
                <a:sym typeface="Questrial"/>
              </a:rPr>
              <a:t>MYP is intended to be an inclusive program that can cater to the needs of all students.</a:t>
            </a:r>
            <a:endParaRPr sz="1200" b="1">
              <a:solidFill>
                <a:srgbClr val="666666"/>
              </a:solidFill>
              <a:latin typeface="Questrial"/>
              <a:ea typeface="Questrial"/>
              <a:cs typeface="Questrial"/>
              <a:sym typeface="Questrial"/>
            </a:endParaRPr>
          </a:p>
          <a:p>
            <a:pPr marL="0" lvl="0" indent="0" algn="l" rtl="0">
              <a:lnSpc>
                <a:spcPct val="115000"/>
              </a:lnSpc>
              <a:spcBef>
                <a:spcPts val="1600"/>
              </a:spcBef>
              <a:spcAft>
                <a:spcPts val="0"/>
              </a:spcAft>
              <a:buNone/>
            </a:pPr>
            <a:r>
              <a:rPr lang="en" sz="1200" b="1">
                <a:solidFill>
                  <a:srgbClr val="666666"/>
                </a:solidFill>
                <a:latin typeface="Questrial"/>
                <a:ea typeface="Questrial"/>
                <a:cs typeface="Questrial"/>
                <a:sym typeface="Questrial"/>
              </a:rPr>
              <a:t>Schools must explain situation when the program is not available to all students.  Increase participation is  an important place to start.</a:t>
            </a:r>
            <a:endParaRPr sz="1200" b="1">
              <a:solidFill>
                <a:srgbClr val="666666"/>
              </a:solidFill>
              <a:latin typeface="Questrial"/>
              <a:ea typeface="Questrial"/>
              <a:cs typeface="Questrial"/>
              <a:sym typeface="Questrial"/>
            </a:endParaRPr>
          </a:p>
          <a:p>
            <a:pPr marL="0" lvl="0" indent="0" algn="l" rtl="0">
              <a:lnSpc>
                <a:spcPct val="115000"/>
              </a:lnSpc>
              <a:spcBef>
                <a:spcPts val="1600"/>
              </a:spcBef>
              <a:spcAft>
                <a:spcPts val="0"/>
              </a:spcAft>
              <a:buNone/>
            </a:pPr>
            <a:r>
              <a:rPr lang="en" sz="1200" b="1">
                <a:solidFill>
                  <a:srgbClr val="666666"/>
                </a:solidFill>
                <a:latin typeface="Questrial"/>
                <a:ea typeface="Questrial"/>
                <a:cs typeface="Questrial"/>
                <a:sym typeface="Questrial"/>
              </a:rPr>
              <a:t>Inclusion succeeds when a school-wide culture of collaboration encourages and support inquiry and problem-solving.</a:t>
            </a:r>
            <a:endParaRPr sz="1200" b="1">
              <a:solidFill>
                <a:srgbClr val="666666"/>
              </a:solidFill>
              <a:latin typeface="Questrial"/>
              <a:ea typeface="Questrial"/>
              <a:cs typeface="Questrial"/>
              <a:sym typeface="Questrial"/>
            </a:endParaRPr>
          </a:p>
          <a:p>
            <a:pPr marL="0" lvl="0" indent="0" algn="l" rtl="0">
              <a:lnSpc>
                <a:spcPct val="115000"/>
              </a:lnSpc>
              <a:spcBef>
                <a:spcPts val="1600"/>
              </a:spcBef>
              <a:spcAft>
                <a:spcPts val="0"/>
              </a:spcAft>
              <a:buNone/>
            </a:pPr>
            <a:endParaRPr sz="1200" b="1">
              <a:solidFill>
                <a:srgbClr val="666666"/>
              </a:solidFill>
              <a:latin typeface="Questrial"/>
              <a:ea typeface="Questrial"/>
              <a:cs typeface="Questrial"/>
              <a:sym typeface="Questrial"/>
            </a:endParaRPr>
          </a:p>
          <a:p>
            <a:pPr marL="0" lvl="0" indent="0" algn="l" rtl="0">
              <a:lnSpc>
                <a:spcPct val="115000"/>
              </a:lnSpc>
              <a:spcBef>
                <a:spcPts val="1600"/>
              </a:spcBef>
              <a:spcAft>
                <a:spcPts val="0"/>
              </a:spcAft>
              <a:buNone/>
            </a:pPr>
            <a:endParaRPr sz="1200" b="1">
              <a:solidFill>
                <a:srgbClr val="666666"/>
              </a:solidFill>
              <a:latin typeface="Questrial"/>
              <a:ea typeface="Questrial"/>
              <a:cs typeface="Questrial"/>
              <a:sym typeface="Questrial"/>
            </a:endParaRPr>
          </a:p>
          <a:p>
            <a:pPr marL="0" lvl="0" indent="0" algn="l" rtl="0">
              <a:spcBef>
                <a:spcPts val="160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b3567826e7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b3567826e7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does this it mean to have policy linked to local, national, and IB requirement?</a:t>
            </a:r>
            <a:endParaRPr/>
          </a:p>
          <a:p>
            <a:pPr marL="0" lvl="0" indent="0" algn="l" rtl="0">
              <a:spcBef>
                <a:spcPts val="0"/>
              </a:spcBef>
              <a:spcAft>
                <a:spcPts val="0"/>
              </a:spcAft>
              <a:buNone/>
            </a:pPr>
            <a:r>
              <a:rPr lang="en"/>
              <a:t>There has to be a shift from specialist teachers being solely responsible for students with learning differences to a collaborative planning by all teachers who are part of a student’s education.</a:t>
            </a:r>
            <a:endParaRPr/>
          </a:p>
          <a:p>
            <a:pPr marL="0" lvl="0" indent="0" algn="l" rtl="0">
              <a:spcBef>
                <a:spcPts val="0"/>
              </a:spcBef>
              <a:spcAft>
                <a:spcPts val="0"/>
              </a:spcAft>
              <a:buNone/>
            </a:pPr>
            <a:r>
              <a:rPr lang="en"/>
              <a:t>To make the policy a living document, schools need to make sure that the policy is made public and readily available to teachers, parents, and students. </a:t>
            </a:r>
            <a:endParaRPr/>
          </a:p>
          <a:p>
            <a:pPr marL="0" lvl="0" indent="0" algn="l" rtl="0">
              <a:spcBef>
                <a:spcPts val="0"/>
              </a:spcBef>
              <a:spcAft>
                <a:spcPts val="0"/>
              </a:spcAft>
              <a:buNone/>
            </a:pPr>
            <a:r>
              <a:rPr lang="en"/>
              <a:t>Schools must also ensure that the policy is reviewed at least once a year and that there is ongoing PD opportunities for teachers to continue to explore ways to improve the support for all students (have teachers share differentiation and scaffolds) used to support students.</a:t>
            </a:r>
            <a:endParaRPr/>
          </a:p>
          <a:p>
            <a:pPr marL="0" lvl="0" indent="0" algn="l" rtl="0">
              <a:spcBef>
                <a:spcPts val="0"/>
              </a:spcBef>
              <a:spcAft>
                <a:spcPts val="0"/>
              </a:spcAft>
              <a:buNone/>
            </a:pPr>
            <a:r>
              <a:rPr lang="en"/>
              <a:t>How are teachers teaching ATL skills explicitly as a way to ensure that students have the skills necessary to support learning.</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b780df97c1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b780df97c1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principles to practice (page 38).Academic honesty in the IB is a principle informed by the attributes of the IB learner profile.</a:t>
            </a:r>
            <a:endParaRPr/>
          </a:p>
          <a:p>
            <a:pPr marL="0" lvl="0" indent="0" algn="l" rtl="0">
              <a:spcBef>
                <a:spcPts val="0"/>
              </a:spcBef>
              <a:spcAft>
                <a:spcPts val="0"/>
              </a:spcAft>
              <a:buClr>
                <a:schemeClr val="dk1"/>
              </a:buClr>
              <a:buSzPts val="1100"/>
              <a:buFont typeface="Arial"/>
              <a:buNone/>
            </a:pPr>
            <a:r>
              <a:rPr lang="en"/>
              <a:t>In teaching, learning and assessment, academic honesty serves to promote personal integrity and causes students to respect their effort and that of others.</a:t>
            </a:r>
            <a:endParaRPr/>
          </a:p>
          <a:p>
            <a:pPr marL="0" lvl="0" indent="0" algn="l" rtl="0">
              <a:spcBef>
                <a:spcPts val="0"/>
              </a:spcBef>
              <a:spcAft>
                <a:spcPts val="0"/>
              </a:spcAft>
              <a:buNone/>
            </a:pPr>
            <a:r>
              <a:rPr lang="en"/>
              <a:t>Upholding academic honesty also helps to ensure that all students</a:t>
            </a:r>
            <a:endParaRPr/>
          </a:p>
          <a:p>
            <a:pPr marL="0" lvl="0" indent="0" algn="l" rtl="0">
              <a:spcBef>
                <a:spcPts val="0"/>
              </a:spcBef>
              <a:spcAft>
                <a:spcPts val="0"/>
              </a:spcAft>
              <a:buNone/>
            </a:pPr>
            <a:r>
              <a:rPr lang="en"/>
              <a:t>have an equal opportunity to demonstrate the knowledge and skills they acquire during instruction.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b3567826e7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b3567826e7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It is the responsibility of all teachers to be involved in developing, teaching and reviewing academic honesty in a school. (From principles to practice page 77).</a:t>
            </a:r>
            <a:endParaRPr/>
          </a:p>
          <a:p>
            <a:pPr marL="0" lvl="0" indent="0" algn="l" rtl="0">
              <a:spcBef>
                <a:spcPts val="0"/>
              </a:spcBef>
              <a:spcAft>
                <a:spcPts val="0"/>
              </a:spcAft>
              <a:buNone/>
            </a:pPr>
            <a:r>
              <a:rPr lang="en"/>
              <a:t>Academic honesty must be developed across the curriculum as part of a school’s approaches to learning. </a:t>
            </a:r>
            <a:endParaRPr/>
          </a:p>
          <a:p>
            <a:pPr marL="0" lvl="0" indent="0" algn="l" rtl="0">
              <a:spcBef>
                <a:spcPts val="0"/>
              </a:spcBef>
              <a:spcAft>
                <a:spcPts val="0"/>
              </a:spcAft>
              <a:buNone/>
            </a:pPr>
            <a:r>
              <a:rPr lang="en"/>
              <a:t>All students must be taught and given the opportunity to practice to understand the concept of intellectual property and authenticity in all subject.</a:t>
            </a:r>
            <a:endParaRPr/>
          </a:p>
          <a:p>
            <a:pPr marL="0" lvl="0" indent="0" algn="l" rtl="0">
              <a:spcBef>
                <a:spcPts val="0"/>
              </a:spcBef>
              <a:spcAft>
                <a:spcPts val="0"/>
              </a:spcAft>
              <a:buNone/>
            </a:pPr>
            <a:r>
              <a:rPr lang="en"/>
              <a:t>Ensure that parents, teachers, librarian(s) and counselors understand the content of the policy and how to promote it</a:t>
            </a:r>
            <a:endParaRPr/>
          </a:p>
          <a:p>
            <a:pPr marL="0" lvl="0" indent="0" algn="l" rtl="0">
              <a:spcBef>
                <a:spcPts val="0"/>
              </a:spcBef>
              <a:spcAft>
                <a:spcPts val="0"/>
              </a:spcAft>
              <a:buNone/>
            </a:pPr>
            <a:r>
              <a:rPr lang="en"/>
              <a:t>Give students age appropriate copy of the policy and make sure to teach and give students opportunity to learn and practice the skills as part of their ATL skills development.</a:t>
            </a:r>
            <a:endParaRPr/>
          </a:p>
          <a:p>
            <a:pPr marL="0" lvl="0" indent="0" algn="l" rtl="0">
              <a:spcBef>
                <a:spcPts val="0"/>
              </a:spcBef>
              <a:spcAft>
                <a:spcPts val="0"/>
              </a:spcAft>
              <a:buNone/>
            </a:pPr>
            <a:r>
              <a:rPr lang="en"/>
              <a:t>ATL SKILL: Research (ATL Skill Cluster: Information literacy)</a:t>
            </a:r>
            <a:endParaRPr/>
          </a:p>
          <a:p>
            <a:pPr marL="0" lvl="0" indent="0" algn="l" rtl="0">
              <a:spcBef>
                <a:spcPts val="0"/>
              </a:spcBef>
              <a:spcAft>
                <a:spcPts val="0"/>
              </a:spcAft>
              <a:buNone/>
            </a:pPr>
            <a:r>
              <a:rPr lang="en"/>
              <a:t>Students must receive guidance on when and how to acknowledge other people’s work.  They have to be taught and given opportunities to practice citing and making references</a:t>
            </a:r>
            <a:endParaRPr/>
          </a:p>
          <a:p>
            <a:pPr marL="0" lvl="0" indent="0" algn="l" rtl="0">
              <a:spcBef>
                <a:spcPts val="0"/>
              </a:spcBef>
              <a:spcAft>
                <a:spcPts val="0"/>
              </a:spcAft>
              <a:buNone/>
            </a:pPr>
            <a:endParaRPr/>
          </a:p>
          <a:p>
            <a:pPr marL="0" lvl="0" indent="0" algn="l" rtl="0">
              <a:spcBef>
                <a:spcPts val="0"/>
              </a:spcBef>
              <a:spcAft>
                <a:spcPts val="0"/>
              </a:spcAft>
              <a:buNone/>
            </a:pPr>
            <a:r>
              <a:rPr lang="en"/>
              <a:t>E.g. Understand and implement intellectual property rights • Create references and citations, use footnotes/endnotes and construct a bibliography according to recognized conventions</a:t>
            </a:r>
            <a:endParaRPr/>
          </a:p>
          <a:p>
            <a:pPr marL="0" lvl="0" indent="0" algn="l" rtl="0">
              <a:spcBef>
                <a:spcPts val="0"/>
              </a:spcBef>
              <a:spcAft>
                <a:spcPts val="0"/>
              </a:spcAft>
              <a:buNone/>
            </a:pPr>
            <a:r>
              <a:rPr lang="en"/>
              <a:t>Do students and teachers understand the consequences of academic misconduct? What is academic misconduct in IB? (Page 95).</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b780df97c1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b780df97c1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principles to practice page 36.</a:t>
            </a:r>
            <a:endParaRPr/>
          </a:p>
          <a:p>
            <a:pPr marL="0" lvl="0" indent="0" algn="l" rtl="0">
              <a:spcBef>
                <a:spcPts val="0"/>
              </a:spcBef>
              <a:spcAft>
                <a:spcPts val="0"/>
              </a:spcAft>
              <a:buClr>
                <a:schemeClr val="dk1"/>
              </a:buClr>
              <a:buSzPts val="1100"/>
              <a:buFont typeface="Arial"/>
              <a:buNone/>
            </a:pPr>
            <a:r>
              <a:rPr lang="en"/>
              <a:t>Schools must develop an assessment policy that represents a statement of intent and action describing principles and practices for achieving</a:t>
            </a:r>
            <a:endParaRPr/>
          </a:p>
          <a:p>
            <a:pPr marL="0" lvl="0" indent="0" algn="l" rtl="0">
              <a:spcBef>
                <a:spcPts val="0"/>
              </a:spcBef>
              <a:spcAft>
                <a:spcPts val="0"/>
              </a:spcAft>
              <a:buNone/>
            </a:pPr>
            <a:r>
              <a:rPr lang="en" b="1"/>
              <a:t>educational goals</a:t>
            </a:r>
            <a:r>
              <a:rPr lang="en"/>
              <a:t> relating to all aspects of assessment.</a:t>
            </a:r>
            <a:endParaRPr/>
          </a:p>
          <a:p>
            <a:pPr marL="0" lvl="0" indent="0" algn="l" rtl="0">
              <a:spcBef>
                <a:spcPts val="0"/>
              </a:spcBef>
              <a:spcAft>
                <a:spcPts val="0"/>
              </a:spcAft>
              <a:buNone/>
            </a:pPr>
            <a:r>
              <a:rPr lang="en"/>
              <a:t>Effective assessment policy must also consider assessment timelines and the demands they place on students</a:t>
            </a:r>
            <a:endParaRPr/>
          </a:p>
          <a:p>
            <a:pPr marL="0" lvl="0" indent="0" algn="l" rtl="0">
              <a:spcBef>
                <a:spcPts val="0"/>
              </a:spcBef>
              <a:spcAft>
                <a:spcPts val="0"/>
              </a:spcAft>
              <a:buNone/>
            </a:pPr>
            <a:r>
              <a:rPr lang="en"/>
              <a:t>and teachers, including workloads and personal well-being</a:t>
            </a:r>
            <a:endParaRPr/>
          </a:p>
          <a:p>
            <a:pPr marL="0" lvl="0" indent="0" algn="l" rtl="0">
              <a:spcBef>
                <a:spcPts val="0"/>
              </a:spcBef>
              <a:spcAft>
                <a:spcPts val="0"/>
              </a:spcAft>
              <a:buNone/>
            </a:pPr>
            <a:r>
              <a:rPr lang="en"/>
              <a:t>The policy must also include plans for sharing information about MYP assessment with school staff and the broader school community, a process for gathering feedback, and a system to review the policy on a regular basis.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b3acbc5db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b3acbc5db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Is your school’s assessment policy aligned with your local and state requirement?</a:t>
            </a:r>
            <a:endParaRPr/>
          </a:p>
          <a:p>
            <a:pPr marL="0" lvl="0" indent="0" algn="l" rtl="0">
              <a:spcBef>
                <a:spcPts val="0"/>
              </a:spcBef>
              <a:spcAft>
                <a:spcPts val="0"/>
              </a:spcAft>
              <a:buNone/>
            </a:pPr>
            <a:r>
              <a:rPr lang="en"/>
              <a:t>Do students and all teachers have a clear understanding of the assessment criteria in all subject?</a:t>
            </a:r>
            <a:endParaRPr/>
          </a:p>
          <a:p>
            <a:pPr marL="0" lvl="0" indent="0" algn="l" rtl="0">
              <a:spcBef>
                <a:spcPts val="0"/>
              </a:spcBef>
              <a:spcAft>
                <a:spcPts val="0"/>
              </a:spcAft>
              <a:buNone/>
            </a:pPr>
            <a:r>
              <a:rPr lang="en" u="sng">
                <a:solidFill>
                  <a:schemeClr val="hlink"/>
                </a:solidFill>
                <a:hlinkClick r:id="rId3"/>
              </a:rPr>
              <a:t>https://www.edutopia.org/article/making-learning-targets-clear-students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u="sng">
                <a:solidFill>
                  <a:schemeClr val="hlink"/>
                </a:solidFill>
                <a:hlinkClick r:id="rId4"/>
              </a:rPr>
              <a:t>https://www.edutopia.org/article/8-ways-reduce-student-cheating</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Is the policy published and accessible to your school community?</a:t>
            </a:r>
            <a:endParaRPr/>
          </a:p>
          <a:p>
            <a:pPr marL="0" lvl="0" indent="0" algn="l" rtl="0">
              <a:spcBef>
                <a:spcPts val="0"/>
              </a:spcBef>
              <a:spcAft>
                <a:spcPts val="0"/>
              </a:spcAft>
              <a:buNone/>
            </a:pPr>
            <a:r>
              <a:rPr lang="en"/>
              <a:t>Is the policy used and referenced by administrators, teachers, and students?</a:t>
            </a:r>
            <a:endParaRPr/>
          </a:p>
          <a:p>
            <a:pPr marL="0" lvl="0" indent="0" algn="l" rtl="0">
              <a:spcBef>
                <a:spcPts val="0"/>
              </a:spcBef>
              <a:spcAft>
                <a:spcPts val="0"/>
              </a:spcAft>
              <a:buNone/>
            </a:pPr>
            <a:endParaRPr/>
          </a:p>
          <a:p>
            <a:pPr marL="0" lvl="0" indent="0" algn="l" rtl="0">
              <a:spcBef>
                <a:spcPts val="0"/>
              </a:spcBef>
              <a:spcAft>
                <a:spcPts val="0"/>
              </a:spcAft>
              <a:buNone/>
            </a:pPr>
            <a:r>
              <a:rPr lang="en"/>
              <a:t>Are students and parents aware of the frequency of formative and summative assessment at the school?</a:t>
            </a:r>
            <a:endParaRPr/>
          </a:p>
          <a:p>
            <a:pPr marL="0" lvl="0" indent="0" algn="l" rtl="0">
              <a:spcBef>
                <a:spcPts val="0"/>
              </a:spcBef>
              <a:spcAft>
                <a:spcPts val="0"/>
              </a:spcAft>
              <a:buNone/>
            </a:pPr>
            <a:r>
              <a:rPr lang="en"/>
              <a:t>Are students and parents aware of the processes for recording and reporting student progress?</a:t>
            </a:r>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Students with learning support requirements may require reasonable adjustments to access the MYP</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curriculum framework, including internal and external assessments. </a:t>
            </a:r>
            <a:r>
              <a:rPr lang="en" b="1">
                <a:solidFill>
                  <a:schemeClr val="dk1"/>
                </a:solidFill>
              </a:rPr>
              <a:t>IB’S DEFINITION OF A</a:t>
            </a:r>
            <a:r>
              <a:rPr lang="en">
                <a:solidFill>
                  <a:schemeClr val="dk1"/>
                </a:solidFill>
              </a:rPr>
              <a:t> reasonable adjustment is an action</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taken to remove or decrease a disadvantage faced by students with learning support requirements. (Page 85)</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Task specific clarification (page 89)</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
              <a:t>Is there a systematic process for standardization of students’ work?</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b3567826e7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b3567826e7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b780df97c1_0_1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b780df97c1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Break out into groups.  Please join your group to attempt to answer the questions based on what you now know.</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ae128566f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ae128566f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b89f70d98f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b89f70d98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MYP Coordinator</a:t>
            </a:r>
            <a:r>
              <a:rPr lang="en"/>
              <a:t>: reviewing the curriculum and curriculum documentation and development in the school</a:t>
            </a:r>
            <a:endParaRPr/>
          </a:p>
          <a:p>
            <a:pPr marL="0" lvl="0" indent="0" algn="l" rtl="0">
              <a:spcBef>
                <a:spcPts val="0"/>
              </a:spcBef>
              <a:spcAft>
                <a:spcPts val="0"/>
              </a:spcAft>
              <a:buNone/>
            </a:pPr>
            <a:r>
              <a:rPr lang="en" b="1"/>
              <a:t>Librarians</a:t>
            </a:r>
            <a:r>
              <a:rPr lang="en"/>
              <a:t>:ensure that the books in the library reflect the inclusive nature of the school.  Librarians can also play a role in</a:t>
            </a:r>
            <a:endParaRPr/>
          </a:p>
          <a:p>
            <a:pPr marL="0" lvl="0" indent="0" algn="l" rtl="0">
              <a:spcBef>
                <a:spcPts val="0"/>
              </a:spcBef>
              <a:spcAft>
                <a:spcPts val="0"/>
              </a:spcAft>
              <a:buNone/>
            </a:pPr>
            <a:r>
              <a:rPr lang="en"/>
              <a:t>promoting academic honesty, particularly with technical skills such as citing or referencing. Librarians’ expertise in research makes them a vital asset in planning for the integration of ATL skills into the curriculum.  the library resources support the languages offered by the school.</a:t>
            </a:r>
            <a:endParaRPr/>
          </a:p>
          <a:p>
            <a:pPr marL="0" lvl="0" indent="0" algn="l" rtl="0">
              <a:spcBef>
                <a:spcPts val="0"/>
              </a:spcBef>
              <a:spcAft>
                <a:spcPts val="0"/>
              </a:spcAft>
              <a:buNone/>
            </a:pPr>
            <a:r>
              <a:rPr lang="en" b="1"/>
              <a:t>Counsellors</a:t>
            </a:r>
            <a:r>
              <a:rPr lang="en"/>
              <a:t>: serve as a link between school families, teachers, and  play an integral role in supporting students through</a:t>
            </a:r>
            <a:endParaRPr/>
          </a:p>
          <a:p>
            <a:pPr marL="0" lvl="0" indent="0" algn="l" rtl="0">
              <a:spcBef>
                <a:spcPts val="0"/>
              </a:spcBef>
              <a:spcAft>
                <a:spcPts val="0"/>
              </a:spcAft>
              <a:buNone/>
            </a:pPr>
            <a:r>
              <a:rPr lang="en"/>
              <a:t>their social and emotional learning, as well as with the demands of IB programmes (including assessment). Can also help to integrate ATL skills into lessons while working with students and support students with MYP projects.</a:t>
            </a:r>
            <a:endParaRPr/>
          </a:p>
          <a:p>
            <a:pPr marL="0" lvl="0" indent="0" algn="l" rtl="0">
              <a:spcBef>
                <a:spcPts val="0"/>
              </a:spcBef>
              <a:spcAft>
                <a:spcPts val="0"/>
              </a:spcAft>
              <a:buNone/>
            </a:pPr>
            <a:endParaRPr/>
          </a:p>
          <a:p>
            <a:pPr marL="0" lvl="0" indent="0" algn="l" rtl="0">
              <a:spcBef>
                <a:spcPts val="0"/>
              </a:spcBef>
              <a:spcAft>
                <a:spcPts val="0"/>
              </a:spcAft>
              <a:buNone/>
            </a:pPr>
            <a:r>
              <a:rPr lang="en" b="1"/>
              <a:t>Administrators: </a:t>
            </a:r>
            <a:r>
              <a:rPr lang="en"/>
              <a:t>Create procedures for implementing policies with input from coordinator and staff.  Provides opportunities for professional development. </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b89f70d98f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b89f70d98f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ae128566f9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ae128566f9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b780df97c1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b780df97c1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Are your school policies aligned with your school’s mission and vision?</a:t>
            </a:r>
            <a:endParaRPr/>
          </a:p>
          <a:p>
            <a:pPr marL="0" lvl="0" indent="0" algn="l" rtl="0">
              <a:spcBef>
                <a:spcPts val="0"/>
              </a:spcBef>
              <a:spcAft>
                <a:spcPts val="0"/>
              </a:spcAft>
              <a:buNone/>
            </a:pPr>
            <a:r>
              <a:rPr lang="en"/>
              <a:t>Talk about how your often your school reviews your policies.</a:t>
            </a:r>
            <a:endParaRPr/>
          </a:p>
          <a:p>
            <a:pPr marL="0" lvl="0" indent="0" algn="l" rtl="0">
              <a:spcBef>
                <a:spcPts val="0"/>
              </a:spcBef>
              <a:spcAft>
                <a:spcPts val="0"/>
              </a:spcAft>
              <a:buNone/>
            </a:pPr>
            <a:r>
              <a:rPr lang="en"/>
              <a:t>Study your school’s policies line by line to determine if your policies mask racial bias.</a:t>
            </a:r>
            <a:endParaRPr/>
          </a:p>
          <a:p>
            <a:pPr marL="0" lvl="0" indent="0" algn="l" rtl="0">
              <a:spcBef>
                <a:spcPts val="0"/>
              </a:spcBef>
              <a:spcAft>
                <a:spcPts val="0"/>
              </a:spcAft>
              <a:buNone/>
            </a:pPr>
            <a:r>
              <a:rPr lang="en"/>
              <a:t>Use the equity lens to look at your policies to determine how your policies impact students of color, diverse learners, and ELL students.</a:t>
            </a:r>
            <a:endParaRPr/>
          </a:p>
          <a:p>
            <a:pPr marL="0" lvl="0" indent="0" algn="l" rtl="0">
              <a:spcBef>
                <a:spcPts val="0"/>
              </a:spcBef>
              <a:spcAft>
                <a:spcPts val="0"/>
              </a:spcAft>
              <a:buNone/>
            </a:pPr>
            <a:r>
              <a:rPr lang="en"/>
              <a:t>Can you determine how your policy improves conditions for all student and your school’s mission and vision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b780df97c1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b780df97c1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Share out!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b780df97c1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b780df97c1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The aim of developing all these policies is to ensure that the policies have an influence on teaching and learning and meets all students needs.</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b780df97c1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b780df97c1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 sz="1300" b="1">
                <a:solidFill>
                  <a:srgbClr val="666666"/>
                </a:solidFill>
                <a:latin typeface="Questrial"/>
                <a:ea typeface="Questrial"/>
                <a:cs typeface="Questrial"/>
                <a:sym typeface="Questrial"/>
              </a:rPr>
              <a:t>All stakeholders should have input in developing policies</a:t>
            </a:r>
            <a:endParaRPr sz="1300" b="1">
              <a:solidFill>
                <a:srgbClr val="666666"/>
              </a:solidFill>
              <a:latin typeface="Questrial"/>
              <a:ea typeface="Questrial"/>
              <a:cs typeface="Questrial"/>
              <a:sym typeface="Questrial"/>
            </a:endParaRPr>
          </a:p>
          <a:p>
            <a:pPr marL="0" lvl="0" indent="0" algn="l" rtl="0">
              <a:lnSpc>
                <a:spcPct val="115000"/>
              </a:lnSpc>
              <a:spcBef>
                <a:spcPts val="1200"/>
              </a:spcBef>
              <a:spcAft>
                <a:spcPts val="0"/>
              </a:spcAft>
              <a:buNone/>
            </a:pPr>
            <a:r>
              <a:rPr lang="en" sz="1200" b="1">
                <a:solidFill>
                  <a:srgbClr val="666666"/>
                </a:solidFill>
                <a:latin typeface="Questrial"/>
                <a:ea typeface="Questrial"/>
                <a:cs typeface="Questrial"/>
                <a:sym typeface="Questrial"/>
              </a:rPr>
              <a:t> It is important to get community ownership and buy-in at the front end of developing policies. </a:t>
            </a:r>
            <a:endParaRPr sz="1200" b="1">
              <a:solidFill>
                <a:srgbClr val="666666"/>
              </a:solidFill>
              <a:latin typeface="Questrial"/>
              <a:ea typeface="Questrial"/>
              <a:cs typeface="Questrial"/>
              <a:sym typeface="Questrial"/>
            </a:endParaRPr>
          </a:p>
          <a:p>
            <a:pPr marL="0" lvl="0" indent="0" algn="l" rtl="0">
              <a:lnSpc>
                <a:spcPct val="115000"/>
              </a:lnSpc>
              <a:spcBef>
                <a:spcPts val="1200"/>
              </a:spcBef>
              <a:spcAft>
                <a:spcPts val="0"/>
              </a:spcAft>
              <a:buNone/>
            </a:pPr>
            <a:r>
              <a:rPr lang="en" sz="1200" b="1">
                <a:solidFill>
                  <a:srgbClr val="666666"/>
                </a:solidFill>
                <a:latin typeface="Questrial"/>
                <a:ea typeface="Questrial"/>
                <a:cs typeface="Questrial"/>
                <a:sym typeface="Questrial"/>
              </a:rPr>
              <a:t>By including all stakeholders in developing policies from the start, schools benefit from their support in implementing and in reviewing the policies.</a:t>
            </a:r>
            <a:endParaRPr sz="500" b="1">
              <a:solidFill>
                <a:srgbClr val="666666"/>
              </a:solidFill>
              <a:latin typeface="Questrial"/>
              <a:ea typeface="Questrial"/>
              <a:cs typeface="Questrial"/>
              <a:sym typeface="Questrial"/>
            </a:endParaRPr>
          </a:p>
          <a:p>
            <a:pPr marL="0" lvl="0" indent="0" algn="l" rtl="0">
              <a:lnSpc>
                <a:spcPct val="115000"/>
              </a:lnSpc>
              <a:spcBef>
                <a:spcPts val="1200"/>
              </a:spcBef>
              <a:spcAft>
                <a:spcPts val="1200"/>
              </a:spcAft>
              <a:buClr>
                <a:schemeClr val="dk1"/>
              </a:buClr>
              <a:buSzPts val="1100"/>
              <a:buFont typeface="Arial"/>
              <a:buNone/>
            </a:pPr>
            <a:endParaRPr sz="1200" b="1">
              <a:solidFill>
                <a:srgbClr val="666666"/>
              </a:solidFill>
              <a:latin typeface="Questrial"/>
              <a:ea typeface="Questrial"/>
              <a:cs typeface="Questrial"/>
              <a:sym typeface="Quest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b780df97c1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b780df97c1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Involving all stakeholders and making sure that everyone involved contributes to the development and understand their responsibility in making sure that the policies are embedded into the day-to-day practices in the school.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b3567826e7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b3567826e7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Just like your review the effectiveness of your school’s vision and mission.</a:t>
            </a:r>
            <a:endParaRPr/>
          </a:p>
          <a:p>
            <a:pPr marL="0" lvl="0" indent="0" algn="l" rtl="0">
              <a:spcBef>
                <a:spcPts val="0"/>
              </a:spcBef>
              <a:spcAft>
                <a:spcPts val="0"/>
              </a:spcAft>
              <a:buNone/>
            </a:pPr>
            <a:endParaRPr/>
          </a:p>
          <a:p>
            <a:pPr marL="0" lvl="0" indent="0" algn="l" rtl="0">
              <a:spcBef>
                <a:spcPts val="0"/>
              </a:spcBef>
              <a:spcAft>
                <a:spcPts val="0"/>
              </a:spcAft>
              <a:buNone/>
            </a:pPr>
            <a:r>
              <a:rPr lang="en"/>
              <a:t>Stipulate the timing and individuals at your school who will be responsible for reviewing your policies.</a:t>
            </a:r>
            <a:endParaRPr/>
          </a:p>
          <a:p>
            <a:pPr marL="0" lvl="0" indent="0" algn="l" rtl="0">
              <a:spcBef>
                <a:spcPts val="0"/>
              </a:spcBef>
              <a:spcAft>
                <a:spcPts val="0"/>
              </a:spcAft>
              <a:buNone/>
            </a:pPr>
            <a:r>
              <a:rPr lang="en"/>
              <a:t>Include roles and responsibilities of all stakeholders for the evaluation and effectiveness of the policies as a working document.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b3567826e7_0_6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b3567826e7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are you ensuring that your policies are available to the school community?  Share out.</a:t>
            </a:r>
            <a:endParaRPr/>
          </a:p>
          <a:p>
            <a:pPr marL="0" lvl="0" indent="0" algn="l" rtl="0">
              <a:spcBef>
                <a:spcPts val="0"/>
              </a:spcBef>
              <a:spcAft>
                <a:spcPts val="0"/>
              </a:spcAft>
              <a:buNone/>
            </a:pPr>
            <a:r>
              <a:rPr lang="en"/>
              <a:t>What school documents have you linked your policies to?</a:t>
            </a:r>
            <a:endParaRPr/>
          </a:p>
          <a:p>
            <a:pPr marL="0" lvl="0" indent="0" algn="l" rtl="0">
              <a:spcBef>
                <a:spcPts val="0"/>
              </a:spcBef>
              <a:spcAft>
                <a:spcPts val="0"/>
              </a:spcAft>
              <a:buNone/>
            </a:pPr>
            <a:r>
              <a:rPr lang="en"/>
              <a:t>Are your policies published on your school’s website and referred to or used in faculty meetings or parent meetings?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311700" y="392150"/>
            <a:ext cx="8520600" cy="2690400"/>
          </a:xfrm>
          <a:prstGeom prst="rect">
            <a:avLst/>
          </a:prstGeom>
        </p:spPr>
        <p:txBody>
          <a:bodyPr spcFirstLastPara="1" wrap="square" lIns="91425" tIns="91425" rIns="91425" bIns="91425" anchor="ctr" anchorCtr="0">
            <a:noAutofit/>
          </a:bodyPr>
          <a:lstStyle>
            <a:lvl1pPr lvl="0" algn="ctr">
              <a:spcBef>
                <a:spcPts val="0"/>
              </a:spcBef>
              <a:spcAft>
                <a:spcPts val="0"/>
              </a:spcAft>
              <a:buSzPts val="8000"/>
              <a:buNone/>
              <a:defRPr sz="8000"/>
            </a:lvl1pPr>
            <a:lvl2pPr lvl="1" algn="ctr">
              <a:spcBef>
                <a:spcPts val="0"/>
              </a:spcBef>
              <a:spcAft>
                <a:spcPts val="0"/>
              </a:spcAft>
              <a:buSzPts val="8000"/>
              <a:buNone/>
              <a:defRPr sz="8000"/>
            </a:lvl2pPr>
            <a:lvl3pPr lvl="2" algn="ctr">
              <a:spcBef>
                <a:spcPts val="0"/>
              </a:spcBef>
              <a:spcAft>
                <a:spcPts val="0"/>
              </a:spcAft>
              <a:buSzPts val="8000"/>
              <a:buNone/>
              <a:defRPr sz="8000"/>
            </a:lvl3pPr>
            <a:lvl4pPr lvl="3" algn="ctr">
              <a:spcBef>
                <a:spcPts val="0"/>
              </a:spcBef>
              <a:spcAft>
                <a:spcPts val="0"/>
              </a:spcAft>
              <a:buSzPts val="8000"/>
              <a:buNone/>
              <a:defRPr sz="8000"/>
            </a:lvl4pPr>
            <a:lvl5pPr lvl="4" algn="ctr">
              <a:spcBef>
                <a:spcPts val="0"/>
              </a:spcBef>
              <a:spcAft>
                <a:spcPts val="0"/>
              </a:spcAft>
              <a:buSzPts val="8000"/>
              <a:buNone/>
              <a:defRPr sz="8000"/>
            </a:lvl5pPr>
            <a:lvl6pPr lvl="5" algn="ctr">
              <a:spcBef>
                <a:spcPts val="0"/>
              </a:spcBef>
              <a:spcAft>
                <a:spcPts val="0"/>
              </a:spcAft>
              <a:buSzPts val="8000"/>
              <a:buNone/>
              <a:defRPr sz="8000"/>
            </a:lvl6pPr>
            <a:lvl7pPr lvl="6" algn="ctr">
              <a:spcBef>
                <a:spcPts val="0"/>
              </a:spcBef>
              <a:spcAft>
                <a:spcPts val="0"/>
              </a:spcAft>
              <a:buSzPts val="8000"/>
              <a:buNone/>
              <a:defRPr sz="8000"/>
            </a:lvl7pPr>
            <a:lvl8pPr lvl="7" algn="ctr">
              <a:spcBef>
                <a:spcPts val="0"/>
              </a:spcBef>
              <a:spcAft>
                <a:spcPts val="0"/>
              </a:spcAft>
              <a:buSzPts val="8000"/>
              <a:buNone/>
              <a:defRPr sz="8000"/>
            </a:lvl8pPr>
            <a:lvl9pPr lvl="8" algn="ctr">
              <a:spcBef>
                <a:spcPts val="0"/>
              </a:spcBef>
              <a:spcAft>
                <a:spcPts val="0"/>
              </a:spcAft>
              <a:buSzPts val="8000"/>
              <a:buNone/>
              <a:defRPr sz="8000"/>
            </a:lvl9pPr>
          </a:lstStyle>
          <a:p>
            <a:endParaRPr/>
          </a:p>
        </p:txBody>
      </p:sp>
      <p:sp>
        <p:nvSpPr>
          <p:cNvPr id="12" name="Google Shape;12;p2"/>
          <p:cNvSpPr txBox="1">
            <a:spLocks noGrp="1"/>
          </p:cNvSpPr>
          <p:nvPr>
            <p:ph type="subTitle" idx="1"/>
          </p:nvPr>
        </p:nvSpPr>
        <p:spPr>
          <a:xfrm>
            <a:off x="311700" y="3890400"/>
            <a:ext cx="8520600" cy="706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1"/>
              </a:buClr>
              <a:buSzPts val="2100"/>
              <a:buNone/>
              <a:defRPr sz="2100" b="1">
                <a:solidFill>
                  <a:schemeClr val="accent1"/>
                </a:solidFill>
              </a:defRPr>
            </a:lvl1pPr>
            <a:lvl2pPr lvl="1" algn="ctr">
              <a:lnSpc>
                <a:spcPct val="100000"/>
              </a:lnSpc>
              <a:spcBef>
                <a:spcPts val="0"/>
              </a:spcBef>
              <a:spcAft>
                <a:spcPts val="0"/>
              </a:spcAft>
              <a:buClr>
                <a:schemeClr val="accent1"/>
              </a:buClr>
              <a:buSzPts val="2100"/>
              <a:buNone/>
              <a:defRPr sz="2100" b="1">
                <a:solidFill>
                  <a:schemeClr val="accent1"/>
                </a:solidFill>
              </a:defRPr>
            </a:lvl2pPr>
            <a:lvl3pPr lvl="2" algn="ctr">
              <a:lnSpc>
                <a:spcPct val="100000"/>
              </a:lnSpc>
              <a:spcBef>
                <a:spcPts val="0"/>
              </a:spcBef>
              <a:spcAft>
                <a:spcPts val="0"/>
              </a:spcAft>
              <a:buClr>
                <a:schemeClr val="accent1"/>
              </a:buClr>
              <a:buSzPts val="2100"/>
              <a:buNone/>
              <a:defRPr sz="2100" b="1">
                <a:solidFill>
                  <a:schemeClr val="accent1"/>
                </a:solidFill>
              </a:defRPr>
            </a:lvl3pPr>
            <a:lvl4pPr lvl="3" algn="ctr">
              <a:lnSpc>
                <a:spcPct val="100000"/>
              </a:lnSpc>
              <a:spcBef>
                <a:spcPts val="0"/>
              </a:spcBef>
              <a:spcAft>
                <a:spcPts val="0"/>
              </a:spcAft>
              <a:buClr>
                <a:schemeClr val="accent1"/>
              </a:buClr>
              <a:buSzPts val="2100"/>
              <a:buNone/>
              <a:defRPr sz="2100" b="1">
                <a:solidFill>
                  <a:schemeClr val="accent1"/>
                </a:solidFill>
              </a:defRPr>
            </a:lvl4pPr>
            <a:lvl5pPr lvl="4" algn="ctr">
              <a:lnSpc>
                <a:spcPct val="100000"/>
              </a:lnSpc>
              <a:spcBef>
                <a:spcPts val="0"/>
              </a:spcBef>
              <a:spcAft>
                <a:spcPts val="0"/>
              </a:spcAft>
              <a:buClr>
                <a:schemeClr val="accent1"/>
              </a:buClr>
              <a:buSzPts val="2100"/>
              <a:buNone/>
              <a:defRPr sz="2100" b="1">
                <a:solidFill>
                  <a:schemeClr val="accent1"/>
                </a:solidFill>
              </a:defRPr>
            </a:lvl5pPr>
            <a:lvl6pPr lvl="5" algn="ctr">
              <a:lnSpc>
                <a:spcPct val="100000"/>
              </a:lnSpc>
              <a:spcBef>
                <a:spcPts val="0"/>
              </a:spcBef>
              <a:spcAft>
                <a:spcPts val="0"/>
              </a:spcAft>
              <a:buClr>
                <a:schemeClr val="accent1"/>
              </a:buClr>
              <a:buSzPts val="2100"/>
              <a:buNone/>
              <a:defRPr sz="2100" b="1">
                <a:solidFill>
                  <a:schemeClr val="accent1"/>
                </a:solidFill>
              </a:defRPr>
            </a:lvl6pPr>
            <a:lvl7pPr lvl="6" algn="ctr">
              <a:lnSpc>
                <a:spcPct val="100000"/>
              </a:lnSpc>
              <a:spcBef>
                <a:spcPts val="0"/>
              </a:spcBef>
              <a:spcAft>
                <a:spcPts val="0"/>
              </a:spcAft>
              <a:buClr>
                <a:schemeClr val="accent1"/>
              </a:buClr>
              <a:buSzPts val="2100"/>
              <a:buNone/>
              <a:defRPr sz="2100" b="1">
                <a:solidFill>
                  <a:schemeClr val="accent1"/>
                </a:solidFill>
              </a:defRPr>
            </a:lvl7pPr>
            <a:lvl8pPr lvl="7" algn="ctr">
              <a:lnSpc>
                <a:spcPct val="100000"/>
              </a:lnSpc>
              <a:spcBef>
                <a:spcPts val="0"/>
              </a:spcBef>
              <a:spcAft>
                <a:spcPts val="0"/>
              </a:spcAft>
              <a:buClr>
                <a:schemeClr val="accent1"/>
              </a:buClr>
              <a:buSzPts val="2100"/>
              <a:buNone/>
              <a:defRPr sz="2100" b="1">
                <a:solidFill>
                  <a:schemeClr val="accent1"/>
                </a:solidFill>
              </a:defRPr>
            </a:lvl8pPr>
            <a:lvl9pPr lvl="8" algn="ctr">
              <a:lnSpc>
                <a:spcPct val="100000"/>
              </a:lnSpc>
              <a:spcBef>
                <a:spcPts val="0"/>
              </a:spcBef>
              <a:spcAft>
                <a:spcPts val="0"/>
              </a:spcAft>
              <a:buClr>
                <a:schemeClr val="accent1"/>
              </a:buClr>
              <a:buSzPts val="2100"/>
              <a:buNone/>
              <a:defRPr sz="2100" b="1">
                <a:solidFill>
                  <a:schemeClr val="accen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240275"/>
            <a:ext cx="8520600" cy="19818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12000"/>
              <a:buNone/>
              <a:defRPr sz="12000">
                <a:solidFill>
                  <a:schemeClr val="lt1"/>
                </a:solidFill>
                <a:highlight>
                  <a:schemeClr val="accent1"/>
                </a:highlight>
              </a:defRPr>
            </a:lvl1pPr>
            <a:lvl2pPr lvl="1" algn="ctr">
              <a:spcBef>
                <a:spcPts val="0"/>
              </a:spcBef>
              <a:spcAft>
                <a:spcPts val="0"/>
              </a:spcAft>
              <a:buClr>
                <a:schemeClr val="lt1"/>
              </a:buClr>
              <a:buSzPts val="12000"/>
              <a:buNone/>
              <a:defRPr sz="12000">
                <a:solidFill>
                  <a:schemeClr val="lt1"/>
                </a:solidFill>
                <a:highlight>
                  <a:schemeClr val="accent1"/>
                </a:highlight>
              </a:defRPr>
            </a:lvl2pPr>
            <a:lvl3pPr lvl="2" algn="ctr">
              <a:spcBef>
                <a:spcPts val="0"/>
              </a:spcBef>
              <a:spcAft>
                <a:spcPts val="0"/>
              </a:spcAft>
              <a:buClr>
                <a:schemeClr val="lt1"/>
              </a:buClr>
              <a:buSzPts val="12000"/>
              <a:buNone/>
              <a:defRPr sz="12000">
                <a:solidFill>
                  <a:schemeClr val="lt1"/>
                </a:solidFill>
                <a:highlight>
                  <a:schemeClr val="accent1"/>
                </a:highlight>
              </a:defRPr>
            </a:lvl3pPr>
            <a:lvl4pPr lvl="3" algn="ctr">
              <a:spcBef>
                <a:spcPts val="0"/>
              </a:spcBef>
              <a:spcAft>
                <a:spcPts val="0"/>
              </a:spcAft>
              <a:buClr>
                <a:schemeClr val="lt1"/>
              </a:buClr>
              <a:buSzPts val="12000"/>
              <a:buNone/>
              <a:defRPr sz="12000">
                <a:solidFill>
                  <a:schemeClr val="lt1"/>
                </a:solidFill>
                <a:highlight>
                  <a:schemeClr val="accent1"/>
                </a:highlight>
              </a:defRPr>
            </a:lvl4pPr>
            <a:lvl5pPr lvl="4" algn="ctr">
              <a:spcBef>
                <a:spcPts val="0"/>
              </a:spcBef>
              <a:spcAft>
                <a:spcPts val="0"/>
              </a:spcAft>
              <a:buClr>
                <a:schemeClr val="lt1"/>
              </a:buClr>
              <a:buSzPts val="12000"/>
              <a:buNone/>
              <a:defRPr sz="12000">
                <a:solidFill>
                  <a:schemeClr val="lt1"/>
                </a:solidFill>
                <a:highlight>
                  <a:schemeClr val="accent1"/>
                </a:highlight>
              </a:defRPr>
            </a:lvl5pPr>
            <a:lvl6pPr lvl="5" algn="ctr">
              <a:spcBef>
                <a:spcPts val="0"/>
              </a:spcBef>
              <a:spcAft>
                <a:spcPts val="0"/>
              </a:spcAft>
              <a:buClr>
                <a:schemeClr val="lt1"/>
              </a:buClr>
              <a:buSzPts val="12000"/>
              <a:buNone/>
              <a:defRPr sz="12000">
                <a:solidFill>
                  <a:schemeClr val="lt1"/>
                </a:solidFill>
                <a:highlight>
                  <a:schemeClr val="accent1"/>
                </a:highlight>
              </a:defRPr>
            </a:lvl6pPr>
            <a:lvl7pPr lvl="6" algn="ctr">
              <a:spcBef>
                <a:spcPts val="0"/>
              </a:spcBef>
              <a:spcAft>
                <a:spcPts val="0"/>
              </a:spcAft>
              <a:buClr>
                <a:schemeClr val="lt1"/>
              </a:buClr>
              <a:buSzPts val="12000"/>
              <a:buNone/>
              <a:defRPr sz="12000">
                <a:solidFill>
                  <a:schemeClr val="lt1"/>
                </a:solidFill>
                <a:highlight>
                  <a:schemeClr val="accent1"/>
                </a:highlight>
              </a:defRPr>
            </a:lvl7pPr>
            <a:lvl8pPr lvl="7" algn="ctr">
              <a:spcBef>
                <a:spcPts val="0"/>
              </a:spcBef>
              <a:spcAft>
                <a:spcPts val="0"/>
              </a:spcAft>
              <a:buClr>
                <a:schemeClr val="lt1"/>
              </a:buClr>
              <a:buSzPts val="12000"/>
              <a:buNone/>
              <a:defRPr sz="12000">
                <a:solidFill>
                  <a:schemeClr val="lt1"/>
                </a:solidFill>
                <a:highlight>
                  <a:schemeClr val="accent1"/>
                </a:highlight>
              </a:defRPr>
            </a:lvl8pPr>
            <a:lvl9pPr lvl="8" algn="ctr">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p11"/>
          <p:cNvSpPr txBox="1">
            <a:spLocks noGrp="1"/>
          </p:cNvSpPr>
          <p:nvPr>
            <p:ph type="body" idx="1"/>
          </p:nvPr>
        </p:nvSpPr>
        <p:spPr>
          <a:xfrm>
            <a:off x="311700" y="33046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highlight>
                  <a:schemeClr val="dk1"/>
                </a:highlight>
              </a:defRPr>
            </a:lvl1pPr>
            <a:lvl2pPr marL="914400" lvl="1" indent="-317500" algn="ctr">
              <a:spcBef>
                <a:spcPts val="1600"/>
              </a:spcBef>
              <a:spcAft>
                <a:spcPts val="0"/>
              </a:spcAft>
              <a:buClr>
                <a:schemeClr val="accent1"/>
              </a:buClr>
              <a:buSzPts val="1400"/>
              <a:buChar char="○"/>
              <a:defRPr>
                <a:solidFill>
                  <a:schemeClr val="accent1"/>
                </a:solidFill>
                <a:highlight>
                  <a:schemeClr val="dk1"/>
                </a:highlight>
              </a:defRPr>
            </a:lvl2pPr>
            <a:lvl3pPr marL="1371600" lvl="2" indent="-317500" algn="ctr">
              <a:spcBef>
                <a:spcPts val="1600"/>
              </a:spcBef>
              <a:spcAft>
                <a:spcPts val="0"/>
              </a:spcAft>
              <a:buClr>
                <a:schemeClr val="accent1"/>
              </a:buClr>
              <a:buSzPts val="1400"/>
              <a:buChar char="■"/>
              <a:defRPr>
                <a:solidFill>
                  <a:schemeClr val="accent1"/>
                </a:solidFill>
                <a:highlight>
                  <a:schemeClr val="dk1"/>
                </a:highlight>
              </a:defRPr>
            </a:lvl3pPr>
            <a:lvl4pPr marL="1828800" lvl="3" indent="-317500" algn="ctr">
              <a:spcBef>
                <a:spcPts val="1600"/>
              </a:spcBef>
              <a:spcAft>
                <a:spcPts val="0"/>
              </a:spcAft>
              <a:buClr>
                <a:schemeClr val="accent1"/>
              </a:buClr>
              <a:buSzPts val="1400"/>
              <a:buChar char="●"/>
              <a:defRPr>
                <a:solidFill>
                  <a:schemeClr val="accent1"/>
                </a:solidFill>
                <a:highlight>
                  <a:schemeClr val="dk1"/>
                </a:highlight>
              </a:defRPr>
            </a:lvl4pPr>
            <a:lvl5pPr marL="2286000" lvl="4" indent="-317500" algn="ctr">
              <a:spcBef>
                <a:spcPts val="1600"/>
              </a:spcBef>
              <a:spcAft>
                <a:spcPts val="0"/>
              </a:spcAft>
              <a:buClr>
                <a:schemeClr val="accent1"/>
              </a:buClr>
              <a:buSzPts val="1400"/>
              <a:buChar char="○"/>
              <a:defRPr>
                <a:solidFill>
                  <a:schemeClr val="accent1"/>
                </a:solidFill>
                <a:highlight>
                  <a:schemeClr val="dk1"/>
                </a:highlight>
              </a:defRPr>
            </a:lvl5pPr>
            <a:lvl6pPr marL="2743200" lvl="5" indent="-317500" algn="ctr">
              <a:spcBef>
                <a:spcPts val="1600"/>
              </a:spcBef>
              <a:spcAft>
                <a:spcPts val="0"/>
              </a:spcAft>
              <a:buClr>
                <a:schemeClr val="accent1"/>
              </a:buClr>
              <a:buSzPts val="1400"/>
              <a:buChar char="■"/>
              <a:defRPr>
                <a:solidFill>
                  <a:schemeClr val="accent1"/>
                </a:solidFill>
                <a:highlight>
                  <a:schemeClr val="dk1"/>
                </a:highlight>
              </a:defRPr>
            </a:lvl6pPr>
            <a:lvl7pPr marL="3200400" lvl="6" indent="-317500" algn="ctr">
              <a:spcBef>
                <a:spcPts val="1600"/>
              </a:spcBef>
              <a:spcAft>
                <a:spcPts val="0"/>
              </a:spcAft>
              <a:buClr>
                <a:schemeClr val="accent1"/>
              </a:buClr>
              <a:buSzPts val="1400"/>
              <a:buChar char="●"/>
              <a:defRPr>
                <a:solidFill>
                  <a:schemeClr val="accent1"/>
                </a:solidFill>
                <a:highlight>
                  <a:schemeClr val="dk1"/>
                </a:highlight>
              </a:defRPr>
            </a:lvl7pPr>
            <a:lvl8pPr marL="3657600" lvl="7" indent="-317500" algn="ctr">
              <a:spcBef>
                <a:spcPts val="1600"/>
              </a:spcBef>
              <a:spcAft>
                <a:spcPts val="0"/>
              </a:spcAft>
              <a:buClr>
                <a:schemeClr val="accent1"/>
              </a:buClr>
              <a:buSzPts val="1400"/>
              <a:buChar char="○"/>
              <a:defRPr>
                <a:solidFill>
                  <a:schemeClr val="accent1"/>
                </a:solidFill>
                <a:highlight>
                  <a:schemeClr val="dk1"/>
                </a:highlight>
              </a:defRPr>
            </a:lvl8pPr>
            <a:lvl9pPr marL="4114800" lvl="8" indent="-317500" algn="ctr">
              <a:spcBef>
                <a:spcPts val="1600"/>
              </a:spcBef>
              <a:spcAft>
                <a:spcPts val="1600"/>
              </a:spcAft>
              <a:buClr>
                <a:schemeClr val="accent1"/>
              </a:buClr>
              <a:buSzPts val="1400"/>
              <a:buChar char="■"/>
              <a:defRPr>
                <a:solidFill>
                  <a:schemeClr val="accent1"/>
                </a:solidFill>
                <a:highlight>
                  <a:schemeClr val="dk1"/>
                </a:highlight>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2802750" y="802500"/>
            <a:ext cx="3538500" cy="3538500"/>
          </a:xfrm>
          <a:prstGeom prst="rect">
            <a:avLst/>
          </a:prstGeom>
          <a:solidFill>
            <a:srgbClr val="FFFFFF"/>
          </a:solidFill>
        </p:spPr>
        <p:txBody>
          <a:bodyPr spcFirstLastPara="1" wrap="square" lIns="91425" tIns="91425" rIns="91425" bIns="91425" anchor="ctr"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19" name="Google Shape;19;p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5"/>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04800" y="309350"/>
            <a:ext cx="8537700" cy="748200"/>
          </a:xfrm>
          <a:prstGeom prst="rect">
            <a:avLst/>
          </a:prstGeom>
        </p:spPr>
        <p:txBody>
          <a:bodyPr spcFirstLastPara="1" wrap="square" lIns="91425" tIns="91425" rIns="91425" bIns="91425" anchor="t" anchorCtr="0">
            <a:no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highlight>
                  <a:schemeClr val="dk1"/>
                </a:highlight>
              </a:defRPr>
            </a:lvl1pPr>
            <a:lvl2pPr lvl="1">
              <a:spcBef>
                <a:spcPts val="0"/>
              </a:spcBef>
              <a:spcAft>
                <a:spcPts val="0"/>
              </a:spcAft>
              <a:buSzPts val="3000"/>
              <a:buNone/>
              <a:defRPr sz="3000">
                <a:highlight>
                  <a:schemeClr val="dk1"/>
                </a:highlight>
              </a:defRPr>
            </a:lvl2pPr>
            <a:lvl3pPr lvl="2">
              <a:spcBef>
                <a:spcPts val="0"/>
              </a:spcBef>
              <a:spcAft>
                <a:spcPts val="0"/>
              </a:spcAft>
              <a:buSzPts val="3000"/>
              <a:buNone/>
              <a:defRPr sz="3000">
                <a:highlight>
                  <a:schemeClr val="dk1"/>
                </a:highlight>
              </a:defRPr>
            </a:lvl3pPr>
            <a:lvl4pPr lvl="3">
              <a:spcBef>
                <a:spcPts val="0"/>
              </a:spcBef>
              <a:spcAft>
                <a:spcPts val="0"/>
              </a:spcAft>
              <a:buSzPts val="3000"/>
              <a:buNone/>
              <a:defRPr sz="3000">
                <a:highlight>
                  <a:schemeClr val="dk1"/>
                </a:highlight>
              </a:defRPr>
            </a:lvl4pPr>
            <a:lvl5pPr lvl="4">
              <a:spcBef>
                <a:spcPts val="0"/>
              </a:spcBef>
              <a:spcAft>
                <a:spcPts val="0"/>
              </a:spcAft>
              <a:buSzPts val="3000"/>
              <a:buNone/>
              <a:defRPr sz="3000">
                <a:highlight>
                  <a:schemeClr val="dk1"/>
                </a:highlight>
              </a:defRPr>
            </a:lvl5pPr>
            <a:lvl6pPr lvl="5">
              <a:spcBef>
                <a:spcPts val="0"/>
              </a:spcBef>
              <a:spcAft>
                <a:spcPts val="0"/>
              </a:spcAft>
              <a:buSzPts val="3000"/>
              <a:buNone/>
              <a:defRPr sz="3000">
                <a:highlight>
                  <a:schemeClr val="dk1"/>
                </a:highlight>
              </a:defRPr>
            </a:lvl6pPr>
            <a:lvl7pPr lvl="6">
              <a:spcBef>
                <a:spcPts val="0"/>
              </a:spcBef>
              <a:spcAft>
                <a:spcPts val="0"/>
              </a:spcAft>
              <a:buSzPts val="3000"/>
              <a:buNone/>
              <a:defRPr sz="3000">
                <a:highlight>
                  <a:schemeClr val="dk1"/>
                </a:highlight>
              </a:defRPr>
            </a:lvl7pPr>
            <a:lvl8pPr lvl="7">
              <a:spcBef>
                <a:spcPts val="0"/>
              </a:spcBef>
              <a:spcAft>
                <a:spcPts val="0"/>
              </a:spcAft>
              <a:buSzPts val="3000"/>
              <a:buNone/>
              <a:defRPr sz="3000">
                <a:highlight>
                  <a:schemeClr val="dk1"/>
                </a:highlight>
              </a:defRPr>
            </a:lvl8pPr>
            <a:lvl9pPr lvl="8">
              <a:spcBef>
                <a:spcPts val="0"/>
              </a:spcBef>
              <a:spcAft>
                <a:spcPts val="0"/>
              </a:spcAft>
              <a:buSzPts val="3000"/>
              <a:buNone/>
              <a:defRPr sz="3000">
                <a:highlight>
                  <a:schemeClr val="dk1"/>
                </a:highlight>
              </a:defRPr>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6000"/>
              <a:buNone/>
              <a:defRPr sz="6000">
                <a:solidFill>
                  <a:schemeClr val="lt1"/>
                </a:solidFill>
              </a:defRPr>
            </a:lvl1pPr>
            <a:lvl2pPr lvl="1">
              <a:spcBef>
                <a:spcPts val="0"/>
              </a:spcBef>
              <a:spcAft>
                <a:spcPts val="0"/>
              </a:spcAft>
              <a:buClr>
                <a:schemeClr val="lt1"/>
              </a:buClr>
              <a:buSzPts val="6000"/>
              <a:buNone/>
              <a:defRPr sz="6000">
                <a:solidFill>
                  <a:schemeClr val="lt1"/>
                </a:solidFill>
              </a:defRPr>
            </a:lvl2pPr>
            <a:lvl3pPr lvl="2">
              <a:spcBef>
                <a:spcPts val="0"/>
              </a:spcBef>
              <a:spcAft>
                <a:spcPts val="0"/>
              </a:spcAft>
              <a:buClr>
                <a:schemeClr val="lt1"/>
              </a:buClr>
              <a:buSzPts val="6000"/>
              <a:buNone/>
              <a:defRPr sz="6000">
                <a:solidFill>
                  <a:schemeClr val="lt1"/>
                </a:solidFill>
              </a:defRPr>
            </a:lvl3pPr>
            <a:lvl4pPr lvl="3">
              <a:spcBef>
                <a:spcPts val="0"/>
              </a:spcBef>
              <a:spcAft>
                <a:spcPts val="0"/>
              </a:spcAft>
              <a:buClr>
                <a:schemeClr val="lt1"/>
              </a:buClr>
              <a:buSzPts val="6000"/>
              <a:buNone/>
              <a:defRPr sz="6000">
                <a:solidFill>
                  <a:schemeClr val="lt1"/>
                </a:solidFill>
              </a:defRPr>
            </a:lvl4pPr>
            <a:lvl5pPr lvl="4">
              <a:spcBef>
                <a:spcPts val="0"/>
              </a:spcBef>
              <a:spcAft>
                <a:spcPts val="0"/>
              </a:spcAft>
              <a:buClr>
                <a:schemeClr val="lt1"/>
              </a:buClr>
              <a:buSzPts val="6000"/>
              <a:buNone/>
              <a:defRPr sz="6000">
                <a:solidFill>
                  <a:schemeClr val="lt1"/>
                </a:solidFill>
              </a:defRPr>
            </a:lvl5pPr>
            <a:lvl6pPr lvl="5">
              <a:spcBef>
                <a:spcPts val="0"/>
              </a:spcBef>
              <a:spcAft>
                <a:spcPts val="0"/>
              </a:spcAft>
              <a:buClr>
                <a:schemeClr val="lt1"/>
              </a:buClr>
              <a:buSzPts val="6000"/>
              <a:buNone/>
              <a:defRPr sz="6000">
                <a:solidFill>
                  <a:schemeClr val="lt1"/>
                </a:solidFill>
              </a:defRPr>
            </a:lvl6pPr>
            <a:lvl7pPr lvl="6">
              <a:spcBef>
                <a:spcPts val="0"/>
              </a:spcBef>
              <a:spcAft>
                <a:spcPts val="0"/>
              </a:spcAft>
              <a:buClr>
                <a:schemeClr val="lt1"/>
              </a:buClr>
              <a:buSzPts val="6000"/>
              <a:buNone/>
              <a:defRPr sz="6000">
                <a:solidFill>
                  <a:schemeClr val="lt1"/>
                </a:solidFill>
              </a:defRPr>
            </a:lvl7pPr>
            <a:lvl8pPr lvl="7">
              <a:spcBef>
                <a:spcPts val="0"/>
              </a:spcBef>
              <a:spcAft>
                <a:spcPts val="0"/>
              </a:spcAft>
              <a:buClr>
                <a:schemeClr val="lt1"/>
              </a:buClr>
              <a:buSzPts val="6000"/>
              <a:buNone/>
              <a:defRPr sz="6000">
                <a:solidFill>
                  <a:schemeClr val="lt1"/>
                </a:solidFill>
              </a:defRPr>
            </a:lvl8pPr>
            <a:lvl9pPr lvl="8">
              <a:spcBef>
                <a:spcPts val="0"/>
              </a:spcBef>
              <a:spcAft>
                <a:spcPts val="0"/>
              </a:spcAft>
              <a:buClr>
                <a:schemeClr val="lt1"/>
              </a:buClr>
              <a:buSzPts val="6000"/>
              <a:buNone/>
              <a:defRPr sz="6000">
                <a:solidFill>
                  <a:schemeClr val="lt1"/>
                </a:solidFill>
              </a:defRPr>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9"/>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39" name="Google Shape;39;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40" name="Google Shape;40;p9"/>
          <p:cNvSpPr txBox="1">
            <a:spLocks noGrp="1"/>
          </p:cNvSpPr>
          <p:nvPr>
            <p:ph type="subTitle" idx="1"/>
          </p:nvPr>
        </p:nvSpPr>
        <p:spPr>
          <a:xfrm>
            <a:off x="265500" y="2845223"/>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Google Shape;41;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accent1"/>
              </a:buClr>
              <a:buSzPts val="1800"/>
              <a:buChar char="●"/>
              <a:defRPr>
                <a:solidFill>
                  <a:schemeClr val="accent1"/>
                </a:solidFill>
                <a:highlight>
                  <a:schemeClr val="lt1"/>
                </a:highlight>
              </a:defRPr>
            </a:lvl1pPr>
            <a:lvl2pPr marL="914400" lvl="1" indent="-317500">
              <a:spcBef>
                <a:spcPts val="1600"/>
              </a:spcBef>
              <a:spcAft>
                <a:spcPts val="0"/>
              </a:spcAft>
              <a:buClr>
                <a:schemeClr val="accent1"/>
              </a:buClr>
              <a:buSzPts val="1400"/>
              <a:buChar char="○"/>
              <a:defRPr>
                <a:solidFill>
                  <a:schemeClr val="accent1"/>
                </a:solidFill>
                <a:highlight>
                  <a:schemeClr val="lt1"/>
                </a:highlight>
              </a:defRPr>
            </a:lvl2pPr>
            <a:lvl3pPr marL="1371600" lvl="2" indent="-317500">
              <a:spcBef>
                <a:spcPts val="1600"/>
              </a:spcBef>
              <a:spcAft>
                <a:spcPts val="0"/>
              </a:spcAft>
              <a:buClr>
                <a:schemeClr val="accent1"/>
              </a:buClr>
              <a:buSzPts val="1400"/>
              <a:buChar char="■"/>
              <a:defRPr>
                <a:solidFill>
                  <a:schemeClr val="accent1"/>
                </a:solidFill>
                <a:highlight>
                  <a:schemeClr val="lt1"/>
                </a:highlight>
              </a:defRPr>
            </a:lvl3pPr>
            <a:lvl4pPr marL="1828800" lvl="3" indent="-317500">
              <a:spcBef>
                <a:spcPts val="1600"/>
              </a:spcBef>
              <a:spcAft>
                <a:spcPts val="0"/>
              </a:spcAft>
              <a:buClr>
                <a:schemeClr val="accent1"/>
              </a:buClr>
              <a:buSzPts val="1400"/>
              <a:buChar char="●"/>
              <a:defRPr>
                <a:solidFill>
                  <a:schemeClr val="accent1"/>
                </a:solidFill>
                <a:highlight>
                  <a:schemeClr val="lt1"/>
                </a:highlight>
              </a:defRPr>
            </a:lvl4pPr>
            <a:lvl5pPr marL="2286000" lvl="4" indent="-317500">
              <a:spcBef>
                <a:spcPts val="1600"/>
              </a:spcBef>
              <a:spcAft>
                <a:spcPts val="0"/>
              </a:spcAft>
              <a:buClr>
                <a:schemeClr val="accent1"/>
              </a:buClr>
              <a:buSzPts val="1400"/>
              <a:buChar char="○"/>
              <a:defRPr>
                <a:solidFill>
                  <a:schemeClr val="accent1"/>
                </a:solidFill>
                <a:highlight>
                  <a:schemeClr val="lt1"/>
                </a:highlight>
              </a:defRPr>
            </a:lvl5pPr>
            <a:lvl6pPr marL="2743200" lvl="5" indent="-317500">
              <a:spcBef>
                <a:spcPts val="1600"/>
              </a:spcBef>
              <a:spcAft>
                <a:spcPts val="0"/>
              </a:spcAft>
              <a:buClr>
                <a:schemeClr val="accent1"/>
              </a:buClr>
              <a:buSzPts val="1400"/>
              <a:buChar char="■"/>
              <a:defRPr>
                <a:solidFill>
                  <a:schemeClr val="accent1"/>
                </a:solidFill>
                <a:highlight>
                  <a:schemeClr val="lt1"/>
                </a:highlight>
              </a:defRPr>
            </a:lvl6pPr>
            <a:lvl7pPr marL="3200400" lvl="6" indent="-317500">
              <a:spcBef>
                <a:spcPts val="1600"/>
              </a:spcBef>
              <a:spcAft>
                <a:spcPts val="0"/>
              </a:spcAft>
              <a:buClr>
                <a:schemeClr val="accent1"/>
              </a:buClr>
              <a:buSzPts val="1400"/>
              <a:buChar char="●"/>
              <a:defRPr>
                <a:solidFill>
                  <a:schemeClr val="accent1"/>
                </a:solidFill>
                <a:highlight>
                  <a:schemeClr val="lt1"/>
                </a:highlight>
              </a:defRPr>
            </a:lvl7pPr>
            <a:lvl8pPr marL="3657600" lvl="7" indent="-317500">
              <a:spcBef>
                <a:spcPts val="1600"/>
              </a:spcBef>
              <a:spcAft>
                <a:spcPts val="0"/>
              </a:spcAft>
              <a:buClr>
                <a:schemeClr val="accent1"/>
              </a:buClr>
              <a:buSzPts val="1400"/>
              <a:buChar char="○"/>
              <a:defRPr>
                <a:solidFill>
                  <a:schemeClr val="accent1"/>
                </a:solidFill>
                <a:highlight>
                  <a:schemeClr val="lt1"/>
                </a:highlight>
              </a:defRPr>
            </a:lvl8pPr>
            <a:lvl9pPr marL="4114800" lvl="8" indent="-317500">
              <a:spcBef>
                <a:spcPts val="1600"/>
              </a:spcBef>
              <a:spcAft>
                <a:spcPts val="1600"/>
              </a:spcAft>
              <a:buClr>
                <a:schemeClr val="accent1"/>
              </a:buClr>
              <a:buSzPts val="1400"/>
              <a:buChar char="■"/>
              <a:defRPr>
                <a:solidFill>
                  <a:schemeClr val="accent1"/>
                </a:solidFill>
                <a:highlight>
                  <a:schemeClr val="lt1"/>
                </a:highlight>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accent1"/>
              </a:buClr>
              <a:buSzPts val="2400"/>
              <a:buFont typeface="Amatic SC"/>
              <a:buNone/>
              <a:defRPr sz="2400" b="1">
                <a:solidFill>
                  <a:schemeClr val="accent1"/>
                </a:solidFill>
                <a:latin typeface="Amatic SC"/>
                <a:ea typeface="Amatic SC"/>
                <a:cs typeface="Amatic SC"/>
                <a:sym typeface="Amatic SC"/>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beach-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1pPr>
            <a:lvl2pPr lvl="1">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2pPr>
            <a:lvl3pPr lvl="2">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3pPr>
            <a:lvl4pPr lvl="3">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4pPr>
            <a:lvl5pPr lvl="4">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5pPr>
            <a:lvl6pPr lvl="5">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6pPr>
            <a:lvl7pPr lvl="6">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7pPr>
            <a:lvl8pPr lvl="7">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8pPr>
            <a:lvl9pPr lvl="8">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Source Code Pro"/>
                <a:ea typeface="Source Code Pro"/>
                <a:cs typeface="Source Code Pro"/>
                <a:sym typeface="Source Code Pro"/>
              </a:defRPr>
            </a:lvl1pPr>
            <a:lvl2pPr lvl="1" algn="r">
              <a:buNone/>
              <a:defRPr sz="1000">
                <a:solidFill>
                  <a:schemeClr val="accent1"/>
                </a:solidFill>
                <a:latin typeface="Source Code Pro"/>
                <a:ea typeface="Source Code Pro"/>
                <a:cs typeface="Source Code Pro"/>
                <a:sym typeface="Source Code Pro"/>
              </a:defRPr>
            </a:lvl2pPr>
            <a:lvl3pPr lvl="2" algn="r">
              <a:buNone/>
              <a:defRPr sz="1000">
                <a:solidFill>
                  <a:schemeClr val="accent1"/>
                </a:solidFill>
                <a:latin typeface="Source Code Pro"/>
                <a:ea typeface="Source Code Pro"/>
                <a:cs typeface="Source Code Pro"/>
                <a:sym typeface="Source Code Pro"/>
              </a:defRPr>
            </a:lvl3pPr>
            <a:lvl4pPr lvl="3" algn="r">
              <a:buNone/>
              <a:defRPr sz="1000">
                <a:solidFill>
                  <a:schemeClr val="accent1"/>
                </a:solidFill>
                <a:latin typeface="Source Code Pro"/>
                <a:ea typeface="Source Code Pro"/>
                <a:cs typeface="Source Code Pro"/>
                <a:sym typeface="Source Code Pro"/>
              </a:defRPr>
            </a:lvl4pPr>
            <a:lvl5pPr lvl="4" algn="r">
              <a:buNone/>
              <a:defRPr sz="1000">
                <a:solidFill>
                  <a:schemeClr val="accent1"/>
                </a:solidFill>
                <a:latin typeface="Source Code Pro"/>
                <a:ea typeface="Source Code Pro"/>
                <a:cs typeface="Source Code Pro"/>
                <a:sym typeface="Source Code Pro"/>
              </a:defRPr>
            </a:lvl5pPr>
            <a:lvl6pPr lvl="5" algn="r">
              <a:buNone/>
              <a:defRPr sz="1000">
                <a:solidFill>
                  <a:schemeClr val="accent1"/>
                </a:solidFill>
                <a:latin typeface="Source Code Pro"/>
                <a:ea typeface="Source Code Pro"/>
                <a:cs typeface="Source Code Pro"/>
                <a:sym typeface="Source Code Pro"/>
              </a:defRPr>
            </a:lvl6pPr>
            <a:lvl7pPr lvl="6" algn="r">
              <a:buNone/>
              <a:defRPr sz="1000">
                <a:solidFill>
                  <a:schemeClr val="accent1"/>
                </a:solidFill>
                <a:latin typeface="Source Code Pro"/>
                <a:ea typeface="Source Code Pro"/>
                <a:cs typeface="Source Code Pro"/>
                <a:sym typeface="Source Code Pro"/>
              </a:defRPr>
            </a:lvl7pPr>
            <a:lvl8pPr lvl="7" algn="r">
              <a:buNone/>
              <a:defRPr sz="1000">
                <a:solidFill>
                  <a:schemeClr val="accent1"/>
                </a:solidFill>
                <a:latin typeface="Source Code Pro"/>
                <a:ea typeface="Source Code Pro"/>
                <a:cs typeface="Source Code Pro"/>
                <a:sym typeface="Source Code Pro"/>
              </a:defRPr>
            </a:lvl8pPr>
            <a:lvl9pPr lvl="8" algn="r">
              <a:buNone/>
              <a:defRPr sz="1000">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311700" y="392150"/>
            <a:ext cx="8520600" cy="269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800">
                <a:latin typeface="Questrial"/>
                <a:ea typeface="Questrial"/>
                <a:cs typeface="Questrial"/>
                <a:sym typeface="Questrial"/>
              </a:rPr>
              <a:t>Making Your School’s Policies Come to Life</a:t>
            </a:r>
            <a:endParaRPr sz="6800">
              <a:latin typeface="Questrial"/>
              <a:ea typeface="Questrial"/>
              <a:cs typeface="Questrial"/>
              <a:sym typeface="Questrial"/>
            </a:endParaRPr>
          </a:p>
        </p:txBody>
      </p:sp>
      <p:sp>
        <p:nvSpPr>
          <p:cNvPr id="57" name="Google Shape;57;p13"/>
          <p:cNvSpPr txBox="1">
            <a:spLocks noGrp="1"/>
          </p:cNvSpPr>
          <p:nvPr>
            <p:ph type="subTitle" idx="1"/>
          </p:nvPr>
        </p:nvSpPr>
        <p:spPr>
          <a:xfrm>
            <a:off x="311700" y="3890400"/>
            <a:ext cx="8520600" cy="90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300">
                <a:latin typeface="Questrial"/>
                <a:ea typeface="Questrial"/>
                <a:cs typeface="Questrial"/>
                <a:sym typeface="Questrial"/>
              </a:rPr>
              <a:t>Nonye Oladimeji, Ph.D. Global and comparative education</a:t>
            </a:r>
            <a:endParaRPr sz="2300">
              <a:latin typeface="Questrial"/>
              <a:ea typeface="Questrial"/>
              <a:cs typeface="Questrial"/>
              <a:sym typeface="Questrial"/>
            </a:endParaRPr>
          </a:p>
          <a:p>
            <a:pPr marL="0" lvl="0" indent="0" algn="ctr" rtl="0">
              <a:spcBef>
                <a:spcPts val="0"/>
              </a:spcBef>
              <a:spcAft>
                <a:spcPts val="0"/>
              </a:spcAft>
              <a:buNone/>
            </a:pPr>
            <a:r>
              <a:rPr lang="en" sz="2300">
                <a:latin typeface="Questrial"/>
                <a:ea typeface="Questrial"/>
                <a:cs typeface="Questrial"/>
                <a:sym typeface="Questrial"/>
              </a:rPr>
              <a:t>Glasgow Middle School</a:t>
            </a:r>
            <a:endParaRPr sz="2300">
              <a:latin typeface="Questrial"/>
              <a:ea typeface="Questrial"/>
              <a:cs typeface="Questrial"/>
              <a:sym typeface="Quest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2"/>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Strategies contd.</a:t>
            </a:r>
            <a:endParaRPr>
              <a:latin typeface="Questrial"/>
              <a:ea typeface="Questrial"/>
              <a:cs typeface="Questrial"/>
              <a:sym typeface="Questrial"/>
            </a:endParaRPr>
          </a:p>
        </p:txBody>
      </p:sp>
      <p:sp>
        <p:nvSpPr>
          <p:cNvPr id="120" name="Google Shape;120;p22"/>
          <p:cNvSpPr txBox="1">
            <a:spLocks noGrp="1"/>
          </p:cNvSpPr>
          <p:nvPr>
            <p:ph type="body" idx="1"/>
          </p:nvPr>
        </p:nvSpPr>
        <p:spPr>
          <a:xfrm>
            <a:off x="311700" y="1228675"/>
            <a:ext cx="8520600" cy="365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1">
                <a:latin typeface="Questrial"/>
                <a:ea typeface="Questrial"/>
                <a:cs typeface="Questrial"/>
                <a:sym typeface="Questrial"/>
              </a:rPr>
              <a:t>Communicate the policies to all stakeholders</a:t>
            </a:r>
            <a:endParaRPr sz="2400" b="1">
              <a:latin typeface="Questrial"/>
              <a:ea typeface="Questrial"/>
              <a:cs typeface="Questrial"/>
              <a:sym typeface="Questrial"/>
            </a:endParaRPr>
          </a:p>
          <a:p>
            <a:pPr marL="0" lvl="0" indent="0" algn="l" rtl="0">
              <a:spcBef>
                <a:spcPts val="1600"/>
              </a:spcBef>
              <a:spcAft>
                <a:spcPts val="1600"/>
              </a:spcAft>
              <a:buNone/>
            </a:pPr>
            <a:endParaRPr sz="2000">
              <a:latin typeface="Questrial"/>
              <a:ea typeface="Questrial"/>
              <a:cs typeface="Questrial"/>
              <a:sym typeface="Questrial"/>
            </a:endParaRPr>
          </a:p>
        </p:txBody>
      </p:sp>
      <p:pic>
        <p:nvPicPr>
          <p:cNvPr id="121" name="Google Shape;121;p22"/>
          <p:cNvPicPr preferRelativeResize="0"/>
          <p:nvPr/>
        </p:nvPicPr>
        <p:blipFill>
          <a:blip r:embed="rId3">
            <a:alphaModFix/>
          </a:blip>
          <a:stretch>
            <a:fillRect/>
          </a:stretch>
        </p:blipFill>
        <p:spPr>
          <a:xfrm>
            <a:off x="932450" y="1864900"/>
            <a:ext cx="6858000" cy="30228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Questrial"/>
                <a:ea typeface="Questrial"/>
                <a:cs typeface="Questrial"/>
                <a:sym typeface="Questrial"/>
              </a:rPr>
              <a:t>Use Data to Measure Effectiveness of Policies</a:t>
            </a:r>
            <a:endParaRPr sz="3000">
              <a:latin typeface="Questrial"/>
              <a:ea typeface="Questrial"/>
              <a:cs typeface="Questrial"/>
              <a:sym typeface="Questrial"/>
            </a:endParaRPr>
          </a:p>
        </p:txBody>
      </p:sp>
      <p:sp>
        <p:nvSpPr>
          <p:cNvPr id="127" name="Google Shape;127;p23"/>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Clr>
                <a:srgbClr val="000000"/>
              </a:buClr>
              <a:buSzPts val="2000"/>
              <a:buFont typeface="Questrial"/>
              <a:buChar char="●"/>
            </a:pPr>
            <a:r>
              <a:rPr lang="en" sz="2000">
                <a:solidFill>
                  <a:srgbClr val="000000"/>
                </a:solidFill>
                <a:latin typeface="Questrial"/>
                <a:ea typeface="Questrial"/>
                <a:cs typeface="Questrial"/>
                <a:sym typeface="Questrial"/>
              </a:rPr>
              <a:t>surveys and questionnaires (of teachers, students, parents, related staff,, etc.);</a:t>
            </a:r>
            <a:endParaRPr sz="2000">
              <a:solidFill>
                <a:srgbClr val="000000"/>
              </a:solidFill>
              <a:latin typeface="Questrial"/>
              <a:ea typeface="Questrial"/>
              <a:cs typeface="Questrial"/>
              <a:sym typeface="Questrial"/>
            </a:endParaRPr>
          </a:p>
          <a:p>
            <a:pPr marL="457200" lvl="0" indent="-355600" algn="l" rtl="0">
              <a:spcBef>
                <a:spcPts val="0"/>
              </a:spcBef>
              <a:spcAft>
                <a:spcPts val="0"/>
              </a:spcAft>
              <a:buClr>
                <a:srgbClr val="000000"/>
              </a:buClr>
              <a:buSzPts val="2000"/>
              <a:buFont typeface="Questrial"/>
              <a:buChar char="●"/>
            </a:pPr>
            <a:r>
              <a:rPr lang="en" sz="2000">
                <a:solidFill>
                  <a:srgbClr val="000000"/>
                </a:solidFill>
                <a:latin typeface="Questrial"/>
                <a:ea typeface="Questrial"/>
                <a:cs typeface="Questrial"/>
                <a:sym typeface="Questrial"/>
              </a:rPr>
              <a:t>interviews or focus groups (with the same groups mentioned above);</a:t>
            </a:r>
            <a:endParaRPr sz="2000">
              <a:solidFill>
                <a:srgbClr val="000000"/>
              </a:solidFill>
              <a:latin typeface="Questrial"/>
              <a:ea typeface="Questrial"/>
              <a:cs typeface="Questrial"/>
              <a:sym typeface="Questrial"/>
            </a:endParaRPr>
          </a:p>
          <a:p>
            <a:pPr marL="457200" lvl="0" indent="-355600" algn="l" rtl="0">
              <a:spcBef>
                <a:spcPts val="0"/>
              </a:spcBef>
              <a:spcAft>
                <a:spcPts val="0"/>
              </a:spcAft>
              <a:buClr>
                <a:srgbClr val="000000"/>
              </a:buClr>
              <a:buSzPts val="2000"/>
              <a:buFont typeface="Questrial"/>
              <a:buChar char="●"/>
            </a:pPr>
            <a:r>
              <a:rPr lang="en" sz="2000">
                <a:solidFill>
                  <a:srgbClr val="000000"/>
                </a:solidFill>
                <a:latin typeface="Questrial"/>
                <a:ea typeface="Questrial"/>
                <a:cs typeface="Questrial"/>
                <a:sym typeface="Questrial"/>
              </a:rPr>
              <a:t>Teacher logs or notes if available;</a:t>
            </a:r>
            <a:endParaRPr sz="2000">
              <a:solidFill>
                <a:srgbClr val="000000"/>
              </a:solidFill>
              <a:latin typeface="Questrial"/>
              <a:ea typeface="Questrial"/>
              <a:cs typeface="Questrial"/>
              <a:sym typeface="Questrial"/>
            </a:endParaRPr>
          </a:p>
          <a:p>
            <a:pPr marL="457200" lvl="0" indent="-355600" algn="l" rtl="0">
              <a:spcBef>
                <a:spcPts val="0"/>
              </a:spcBef>
              <a:spcAft>
                <a:spcPts val="0"/>
              </a:spcAft>
              <a:buClr>
                <a:srgbClr val="000000"/>
              </a:buClr>
              <a:buSzPts val="2000"/>
              <a:buFont typeface="Questrial"/>
              <a:buChar char="●"/>
            </a:pPr>
            <a:r>
              <a:rPr lang="en" sz="2000">
                <a:solidFill>
                  <a:srgbClr val="000000"/>
                </a:solidFill>
                <a:latin typeface="Questrial"/>
                <a:ea typeface="Questrial"/>
                <a:cs typeface="Questrial"/>
                <a:sym typeface="Questrial"/>
              </a:rPr>
              <a:t>Walk throughs or classroom observations of instructional practices and students responses;</a:t>
            </a:r>
            <a:endParaRPr sz="2000">
              <a:solidFill>
                <a:srgbClr val="000000"/>
              </a:solidFill>
              <a:latin typeface="Questrial"/>
              <a:ea typeface="Questrial"/>
              <a:cs typeface="Questrial"/>
              <a:sym typeface="Questrial"/>
            </a:endParaRPr>
          </a:p>
          <a:p>
            <a:pPr marL="457200" lvl="0" indent="-355600" algn="l" rtl="0">
              <a:spcBef>
                <a:spcPts val="0"/>
              </a:spcBef>
              <a:spcAft>
                <a:spcPts val="0"/>
              </a:spcAft>
              <a:buClr>
                <a:srgbClr val="000000"/>
              </a:buClr>
              <a:buSzPts val="2000"/>
              <a:buFont typeface="Questrial"/>
              <a:buChar char="●"/>
            </a:pPr>
            <a:r>
              <a:rPr lang="en" sz="2000">
                <a:solidFill>
                  <a:srgbClr val="000000"/>
                </a:solidFill>
                <a:latin typeface="Questrial"/>
                <a:ea typeface="Questrial"/>
                <a:cs typeface="Questrial"/>
                <a:sym typeface="Questrial"/>
              </a:rPr>
              <a:t>Work samples, presentations, community and personal project reflections</a:t>
            </a:r>
            <a:endParaRPr sz="2000">
              <a:solidFill>
                <a:srgbClr val="000000"/>
              </a:solidFill>
              <a:latin typeface="Questrial"/>
              <a:ea typeface="Questrial"/>
              <a:cs typeface="Questrial"/>
              <a:sym typeface="Questrial"/>
            </a:endParaRPr>
          </a:p>
        </p:txBody>
      </p:sp>
      <p:pic>
        <p:nvPicPr>
          <p:cNvPr id="128" name="Google Shape;128;p23"/>
          <p:cNvPicPr preferRelativeResize="0"/>
          <p:nvPr/>
        </p:nvPicPr>
        <p:blipFill>
          <a:blip r:embed="rId3">
            <a:alphaModFix/>
          </a:blip>
          <a:stretch>
            <a:fillRect/>
          </a:stretch>
        </p:blipFill>
        <p:spPr>
          <a:xfrm>
            <a:off x="5278850" y="3729800"/>
            <a:ext cx="3729800" cy="1308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Language Policy</a:t>
            </a:r>
            <a:endParaRPr>
              <a:latin typeface="Questrial"/>
              <a:ea typeface="Questrial"/>
              <a:cs typeface="Questrial"/>
              <a:sym typeface="Questrial"/>
            </a:endParaRPr>
          </a:p>
        </p:txBody>
      </p:sp>
      <p:sp>
        <p:nvSpPr>
          <p:cNvPr id="134" name="Google Shape;134;p2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35" name="Google Shape;135;p24"/>
          <p:cNvPicPr preferRelativeResize="0"/>
          <p:nvPr/>
        </p:nvPicPr>
        <p:blipFill>
          <a:blip r:embed="rId3">
            <a:alphaModFix/>
          </a:blip>
          <a:stretch>
            <a:fillRect/>
          </a:stretch>
        </p:blipFill>
        <p:spPr>
          <a:xfrm>
            <a:off x="311700" y="1228675"/>
            <a:ext cx="4034700" cy="3268125"/>
          </a:xfrm>
          <a:prstGeom prst="rect">
            <a:avLst/>
          </a:prstGeom>
          <a:noFill/>
          <a:ln>
            <a:noFill/>
          </a:ln>
        </p:spPr>
      </p:pic>
      <p:pic>
        <p:nvPicPr>
          <p:cNvPr id="136" name="Google Shape;136;p24"/>
          <p:cNvPicPr preferRelativeResize="0"/>
          <p:nvPr/>
        </p:nvPicPr>
        <p:blipFill>
          <a:blip r:embed="rId4">
            <a:alphaModFix/>
          </a:blip>
          <a:stretch>
            <a:fillRect/>
          </a:stretch>
        </p:blipFill>
        <p:spPr>
          <a:xfrm>
            <a:off x="4346400" y="1228675"/>
            <a:ext cx="4406575" cy="3268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Questrial"/>
                <a:ea typeface="Questrial"/>
                <a:cs typeface="Questrial"/>
                <a:sym typeface="Questrial"/>
              </a:rPr>
              <a:t>Practices in School Aligned with the Language Policy</a:t>
            </a:r>
            <a:endParaRPr sz="2800">
              <a:latin typeface="Questrial"/>
              <a:ea typeface="Questrial"/>
              <a:cs typeface="Questrial"/>
              <a:sym typeface="Questrial"/>
            </a:endParaRPr>
          </a:p>
        </p:txBody>
      </p:sp>
      <p:sp>
        <p:nvSpPr>
          <p:cNvPr id="142" name="Google Shape;142;p25"/>
          <p:cNvSpPr txBox="1">
            <a:spLocks noGrp="1"/>
          </p:cNvSpPr>
          <p:nvPr>
            <p:ph type="body" idx="1"/>
          </p:nvPr>
        </p:nvSpPr>
        <p:spPr>
          <a:xfrm>
            <a:off x="311700" y="1228675"/>
            <a:ext cx="8520600" cy="3914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1600"/>
              </a:spcAft>
              <a:buNone/>
            </a:pPr>
            <a:endParaRPr/>
          </a:p>
        </p:txBody>
      </p:sp>
      <p:pic>
        <p:nvPicPr>
          <p:cNvPr id="143" name="Google Shape;143;p25"/>
          <p:cNvPicPr preferRelativeResize="0"/>
          <p:nvPr/>
        </p:nvPicPr>
        <p:blipFill>
          <a:blip r:embed="rId3">
            <a:alphaModFix/>
          </a:blip>
          <a:stretch>
            <a:fillRect/>
          </a:stretch>
        </p:blipFill>
        <p:spPr>
          <a:xfrm>
            <a:off x="225600" y="1228675"/>
            <a:ext cx="3678650" cy="3448600"/>
          </a:xfrm>
          <a:prstGeom prst="rect">
            <a:avLst/>
          </a:prstGeom>
          <a:noFill/>
          <a:ln>
            <a:noFill/>
          </a:ln>
        </p:spPr>
      </p:pic>
      <p:pic>
        <p:nvPicPr>
          <p:cNvPr id="144" name="Google Shape;144;p25"/>
          <p:cNvPicPr preferRelativeResize="0"/>
          <p:nvPr/>
        </p:nvPicPr>
        <p:blipFill>
          <a:blip r:embed="rId4">
            <a:alphaModFix/>
          </a:blip>
          <a:stretch>
            <a:fillRect/>
          </a:stretch>
        </p:blipFill>
        <p:spPr>
          <a:xfrm>
            <a:off x="4406575" y="1308425"/>
            <a:ext cx="3940325" cy="33688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Inclusion in the MYP</a:t>
            </a:r>
            <a:endParaRPr>
              <a:latin typeface="Questrial"/>
              <a:ea typeface="Questrial"/>
              <a:cs typeface="Questrial"/>
              <a:sym typeface="Questrial"/>
            </a:endParaRPr>
          </a:p>
        </p:txBody>
      </p:sp>
      <p:sp>
        <p:nvSpPr>
          <p:cNvPr id="150" name="Google Shape;150;p26"/>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b="1">
              <a:latin typeface="Questrial"/>
              <a:ea typeface="Questrial"/>
              <a:cs typeface="Questrial"/>
              <a:sym typeface="Questrial"/>
            </a:endParaRPr>
          </a:p>
        </p:txBody>
      </p:sp>
      <p:pic>
        <p:nvPicPr>
          <p:cNvPr id="151" name="Google Shape;151;p26"/>
          <p:cNvPicPr preferRelativeResize="0"/>
          <p:nvPr/>
        </p:nvPicPr>
        <p:blipFill>
          <a:blip r:embed="rId3">
            <a:alphaModFix/>
          </a:blip>
          <a:stretch>
            <a:fillRect/>
          </a:stretch>
        </p:blipFill>
        <p:spPr>
          <a:xfrm>
            <a:off x="311700" y="1228675"/>
            <a:ext cx="8520600" cy="3340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Questrial"/>
                <a:ea typeface="Questrial"/>
                <a:cs typeface="Questrial"/>
                <a:sym typeface="Questrial"/>
              </a:rPr>
              <a:t>Practices in School Aligned with the Inclusion Policy</a:t>
            </a:r>
            <a:endParaRPr sz="2800">
              <a:latin typeface="Questrial"/>
              <a:ea typeface="Questrial"/>
              <a:cs typeface="Questrial"/>
              <a:sym typeface="Questrial"/>
            </a:endParaRPr>
          </a:p>
        </p:txBody>
      </p:sp>
      <p:sp>
        <p:nvSpPr>
          <p:cNvPr id="157" name="Google Shape;157;p27"/>
          <p:cNvSpPr txBox="1">
            <a:spLocks noGrp="1"/>
          </p:cNvSpPr>
          <p:nvPr>
            <p:ph type="body" idx="1"/>
          </p:nvPr>
        </p:nvSpPr>
        <p:spPr>
          <a:xfrm>
            <a:off x="311700" y="992600"/>
            <a:ext cx="8520600" cy="39525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sz="2200">
              <a:latin typeface="Questrial"/>
              <a:ea typeface="Questrial"/>
              <a:cs typeface="Questrial"/>
              <a:sym typeface="Questrial"/>
            </a:endParaRPr>
          </a:p>
        </p:txBody>
      </p:sp>
      <p:pic>
        <p:nvPicPr>
          <p:cNvPr id="158" name="Google Shape;158;p27"/>
          <p:cNvPicPr preferRelativeResize="0"/>
          <p:nvPr/>
        </p:nvPicPr>
        <p:blipFill>
          <a:blip r:embed="rId3">
            <a:alphaModFix/>
          </a:blip>
          <a:stretch>
            <a:fillRect/>
          </a:stretch>
        </p:blipFill>
        <p:spPr>
          <a:xfrm>
            <a:off x="598850" y="1831575"/>
            <a:ext cx="3747550" cy="2650200"/>
          </a:xfrm>
          <a:prstGeom prst="rect">
            <a:avLst/>
          </a:prstGeom>
          <a:noFill/>
          <a:ln>
            <a:noFill/>
          </a:ln>
        </p:spPr>
      </p:pic>
      <p:pic>
        <p:nvPicPr>
          <p:cNvPr id="159" name="Google Shape;159;p27"/>
          <p:cNvPicPr preferRelativeResize="0"/>
          <p:nvPr/>
        </p:nvPicPr>
        <p:blipFill>
          <a:blip r:embed="rId4">
            <a:alphaModFix/>
          </a:blip>
          <a:stretch>
            <a:fillRect/>
          </a:stretch>
        </p:blipFill>
        <p:spPr>
          <a:xfrm>
            <a:off x="4543200" y="1684425"/>
            <a:ext cx="4119525" cy="27973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8"/>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Academic Honesty Policy</a:t>
            </a:r>
            <a:endParaRPr>
              <a:latin typeface="Questrial"/>
              <a:ea typeface="Questrial"/>
              <a:cs typeface="Questrial"/>
              <a:sym typeface="Questrial"/>
            </a:endParaRPr>
          </a:p>
        </p:txBody>
      </p:sp>
      <p:sp>
        <p:nvSpPr>
          <p:cNvPr id="165" name="Google Shape;165;p28"/>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66" name="Google Shape;166;p28"/>
          <p:cNvPicPr preferRelativeResize="0"/>
          <p:nvPr/>
        </p:nvPicPr>
        <p:blipFill>
          <a:blip r:embed="rId3">
            <a:alphaModFix/>
          </a:blip>
          <a:stretch>
            <a:fillRect/>
          </a:stretch>
        </p:blipFill>
        <p:spPr>
          <a:xfrm>
            <a:off x="198525" y="1093850"/>
            <a:ext cx="4529875" cy="3475025"/>
          </a:xfrm>
          <a:prstGeom prst="rect">
            <a:avLst/>
          </a:prstGeom>
          <a:noFill/>
          <a:ln>
            <a:noFill/>
          </a:ln>
        </p:spPr>
      </p:pic>
      <p:pic>
        <p:nvPicPr>
          <p:cNvPr id="167" name="Google Shape;167;p28"/>
          <p:cNvPicPr preferRelativeResize="0"/>
          <p:nvPr/>
        </p:nvPicPr>
        <p:blipFill>
          <a:blip r:embed="rId4">
            <a:alphaModFix/>
          </a:blip>
          <a:stretch>
            <a:fillRect/>
          </a:stretch>
        </p:blipFill>
        <p:spPr>
          <a:xfrm>
            <a:off x="4728400" y="1228675"/>
            <a:ext cx="4103900" cy="32470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9"/>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500">
                <a:latin typeface="Questrial"/>
                <a:ea typeface="Questrial"/>
                <a:cs typeface="Questrial"/>
                <a:sym typeface="Questrial"/>
              </a:rPr>
              <a:t>Practices in school aligned with Academic Honesty Policy</a:t>
            </a:r>
            <a:endParaRPr sz="2500">
              <a:latin typeface="Questrial"/>
              <a:ea typeface="Questrial"/>
              <a:cs typeface="Questrial"/>
              <a:sym typeface="Questrial"/>
            </a:endParaRPr>
          </a:p>
        </p:txBody>
      </p:sp>
      <p:sp>
        <p:nvSpPr>
          <p:cNvPr id="173" name="Google Shape;173;p29"/>
          <p:cNvSpPr txBox="1">
            <a:spLocks noGrp="1"/>
          </p:cNvSpPr>
          <p:nvPr>
            <p:ph type="body" idx="1"/>
          </p:nvPr>
        </p:nvSpPr>
        <p:spPr>
          <a:xfrm>
            <a:off x="311700" y="1093850"/>
            <a:ext cx="8520600" cy="382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1600"/>
              </a:spcAft>
              <a:buNone/>
            </a:pPr>
            <a:endParaRPr/>
          </a:p>
        </p:txBody>
      </p:sp>
      <p:pic>
        <p:nvPicPr>
          <p:cNvPr id="174" name="Google Shape;174;p29"/>
          <p:cNvPicPr preferRelativeResize="0"/>
          <p:nvPr/>
        </p:nvPicPr>
        <p:blipFill>
          <a:blip r:embed="rId3">
            <a:alphaModFix/>
          </a:blip>
          <a:stretch>
            <a:fillRect/>
          </a:stretch>
        </p:blipFill>
        <p:spPr>
          <a:xfrm>
            <a:off x="311700" y="1260300"/>
            <a:ext cx="3884325" cy="3507225"/>
          </a:xfrm>
          <a:prstGeom prst="rect">
            <a:avLst/>
          </a:prstGeom>
          <a:noFill/>
          <a:ln>
            <a:noFill/>
          </a:ln>
        </p:spPr>
      </p:pic>
      <p:pic>
        <p:nvPicPr>
          <p:cNvPr id="175" name="Google Shape;175;p29"/>
          <p:cNvPicPr preferRelativeResize="0"/>
          <p:nvPr/>
        </p:nvPicPr>
        <p:blipFill>
          <a:blip r:embed="rId4">
            <a:alphaModFix/>
          </a:blip>
          <a:stretch>
            <a:fillRect/>
          </a:stretch>
        </p:blipFill>
        <p:spPr>
          <a:xfrm>
            <a:off x="4572000" y="1260300"/>
            <a:ext cx="4090725" cy="35072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0"/>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Assessment Policy in the MYP</a:t>
            </a:r>
            <a:endParaRPr>
              <a:latin typeface="Questrial"/>
              <a:ea typeface="Questrial"/>
              <a:cs typeface="Questrial"/>
              <a:sym typeface="Questrial"/>
            </a:endParaRPr>
          </a:p>
        </p:txBody>
      </p:sp>
      <p:sp>
        <p:nvSpPr>
          <p:cNvPr id="181" name="Google Shape;181;p30"/>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82" name="Google Shape;182;p30"/>
          <p:cNvPicPr preferRelativeResize="0"/>
          <p:nvPr/>
        </p:nvPicPr>
        <p:blipFill>
          <a:blip r:embed="rId3">
            <a:alphaModFix/>
          </a:blip>
          <a:stretch>
            <a:fillRect/>
          </a:stretch>
        </p:blipFill>
        <p:spPr>
          <a:xfrm>
            <a:off x="311700" y="1228675"/>
            <a:ext cx="8441275" cy="32651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1"/>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latin typeface="Questrial"/>
                <a:ea typeface="Questrial"/>
                <a:cs typeface="Questrial"/>
                <a:sym typeface="Questrial"/>
              </a:rPr>
              <a:t>Practices in School Aligned with The Assessment Policy</a:t>
            </a:r>
            <a:endParaRPr sz="2600">
              <a:latin typeface="Questrial"/>
              <a:ea typeface="Questrial"/>
              <a:cs typeface="Questrial"/>
              <a:sym typeface="Questrial"/>
            </a:endParaRPr>
          </a:p>
        </p:txBody>
      </p:sp>
      <p:sp>
        <p:nvSpPr>
          <p:cNvPr id="188" name="Google Shape;188;p31"/>
          <p:cNvSpPr txBox="1">
            <a:spLocks noGrp="1"/>
          </p:cNvSpPr>
          <p:nvPr>
            <p:ph type="body" idx="1"/>
          </p:nvPr>
        </p:nvSpPr>
        <p:spPr>
          <a:xfrm>
            <a:off x="311700" y="1228675"/>
            <a:ext cx="8520600" cy="359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1600"/>
              </a:spcAft>
              <a:buNone/>
            </a:pPr>
            <a:endParaRPr/>
          </a:p>
        </p:txBody>
      </p:sp>
      <p:pic>
        <p:nvPicPr>
          <p:cNvPr id="189" name="Google Shape;189;p31"/>
          <p:cNvPicPr preferRelativeResize="0"/>
          <p:nvPr/>
        </p:nvPicPr>
        <p:blipFill>
          <a:blip r:embed="rId3">
            <a:alphaModFix/>
          </a:blip>
          <a:stretch>
            <a:fillRect/>
          </a:stretch>
        </p:blipFill>
        <p:spPr>
          <a:xfrm>
            <a:off x="311700" y="1228675"/>
            <a:ext cx="3929425" cy="2681600"/>
          </a:xfrm>
          <a:prstGeom prst="rect">
            <a:avLst/>
          </a:prstGeom>
          <a:noFill/>
          <a:ln>
            <a:noFill/>
          </a:ln>
        </p:spPr>
      </p:pic>
      <p:pic>
        <p:nvPicPr>
          <p:cNvPr id="190" name="Google Shape;190;p31"/>
          <p:cNvPicPr preferRelativeResize="0"/>
          <p:nvPr/>
        </p:nvPicPr>
        <p:blipFill>
          <a:blip r:embed="rId4">
            <a:alphaModFix/>
          </a:blip>
          <a:stretch>
            <a:fillRect/>
          </a:stretch>
        </p:blipFill>
        <p:spPr>
          <a:xfrm>
            <a:off x="4361450" y="1228675"/>
            <a:ext cx="4391525" cy="3162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900">
                <a:latin typeface="Questrial"/>
                <a:ea typeface="Questrial"/>
                <a:cs typeface="Questrial"/>
                <a:sym typeface="Questrial"/>
              </a:rPr>
              <a:t>           Getting to Know You</a:t>
            </a:r>
            <a:endParaRPr sz="3900">
              <a:latin typeface="Questrial"/>
              <a:ea typeface="Questrial"/>
              <a:cs typeface="Questrial"/>
              <a:sym typeface="Questrial"/>
            </a:endParaRPr>
          </a:p>
        </p:txBody>
      </p:sp>
      <p:sp>
        <p:nvSpPr>
          <p:cNvPr id="63" name="Google Shape;63;p1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a:latin typeface="Questrial"/>
                <a:ea typeface="Questrial"/>
                <a:cs typeface="Questrial"/>
                <a:sym typeface="Questrial"/>
              </a:rPr>
              <a:t>Please tell us a little bit about yourself.</a:t>
            </a:r>
            <a:endParaRPr sz="2800">
              <a:latin typeface="Questrial"/>
              <a:ea typeface="Questrial"/>
              <a:cs typeface="Questrial"/>
              <a:sym typeface="Questrial"/>
            </a:endParaRPr>
          </a:p>
          <a:p>
            <a:pPr marL="0" lvl="0" indent="0" algn="l" rtl="0">
              <a:spcBef>
                <a:spcPts val="1600"/>
              </a:spcBef>
              <a:spcAft>
                <a:spcPts val="0"/>
              </a:spcAft>
              <a:buNone/>
            </a:pPr>
            <a:r>
              <a:rPr lang="en" sz="2800">
                <a:latin typeface="Questrial"/>
                <a:ea typeface="Questrial"/>
                <a:cs typeface="Questrial"/>
                <a:sym typeface="Questrial"/>
              </a:rPr>
              <a:t>Your Name, school, and your role(s) and responsibilities at the school.</a:t>
            </a:r>
            <a:endParaRPr sz="2800">
              <a:latin typeface="Questrial"/>
              <a:ea typeface="Questrial"/>
              <a:cs typeface="Questrial"/>
              <a:sym typeface="Questrial"/>
            </a:endParaRPr>
          </a:p>
          <a:p>
            <a:pPr marL="0" lvl="0" indent="0" algn="l" rtl="0">
              <a:spcBef>
                <a:spcPts val="1600"/>
              </a:spcBef>
              <a:spcAft>
                <a:spcPts val="1600"/>
              </a:spcAft>
              <a:buNone/>
            </a:pPr>
            <a:r>
              <a:rPr lang="en"/>
              <a:t> </a:t>
            </a:r>
            <a:endParaRPr/>
          </a:p>
        </p:txBody>
      </p:sp>
      <p:pic>
        <p:nvPicPr>
          <p:cNvPr id="64" name="Google Shape;64;p14"/>
          <p:cNvPicPr preferRelativeResize="0"/>
          <p:nvPr/>
        </p:nvPicPr>
        <p:blipFill>
          <a:blip r:embed="rId3">
            <a:alphaModFix/>
          </a:blip>
          <a:stretch>
            <a:fillRect/>
          </a:stretch>
        </p:blipFill>
        <p:spPr>
          <a:xfrm>
            <a:off x="5038225" y="2755000"/>
            <a:ext cx="3432275" cy="2042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2"/>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Breakout in small groups</a:t>
            </a:r>
            <a:endParaRPr>
              <a:latin typeface="Questrial"/>
              <a:ea typeface="Questrial"/>
              <a:cs typeface="Questrial"/>
              <a:sym typeface="Questrial"/>
            </a:endParaRPr>
          </a:p>
        </p:txBody>
      </p:sp>
      <p:sp>
        <p:nvSpPr>
          <p:cNvPr id="196" name="Google Shape;196;p32"/>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97" name="Google Shape;197;p32"/>
          <p:cNvPicPr preferRelativeResize="0"/>
          <p:nvPr/>
        </p:nvPicPr>
        <p:blipFill>
          <a:blip r:embed="rId3">
            <a:alphaModFix/>
          </a:blip>
          <a:stretch>
            <a:fillRect/>
          </a:stretch>
        </p:blipFill>
        <p:spPr>
          <a:xfrm>
            <a:off x="397050" y="1353550"/>
            <a:ext cx="8355925" cy="31402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3"/>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a:t>
            </a:r>
            <a:r>
              <a:rPr lang="en" sz="4000">
                <a:latin typeface="Questrial"/>
                <a:ea typeface="Questrial"/>
                <a:cs typeface="Questrial"/>
                <a:sym typeface="Questrial"/>
              </a:rPr>
              <a:t>Sharing Out Plans </a:t>
            </a:r>
            <a:endParaRPr>
              <a:latin typeface="Questrial"/>
              <a:ea typeface="Questrial"/>
              <a:cs typeface="Questrial"/>
              <a:sym typeface="Questrial"/>
            </a:endParaRPr>
          </a:p>
        </p:txBody>
      </p:sp>
      <p:sp>
        <p:nvSpPr>
          <p:cNvPr id="203" name="Google Shape;203;p33"/>
          <p:cNvSpPr txBox="1">
            <a:spLocks noGrp="1"/>
          </p:cNvSpPr>
          <p:nvPr>
            <p:ph type="body" idx="1"/>
          </p:nvPr>
        </p:nvSpPr>
        <p:spPr>
          <a:xfrm>
            <a:off x="311700" y="1228675"/>
            <a:ext cx="8520600" cy="3599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04" name="Google Shape;204;p33"/>
          <p:cNvPicPr preferRelativeResize="0"/>
          <p:nvPr/>
        </p:nvPicPr>
        <p:blipFill>
          <a:blip r:embed="rId3">
            <a:alphaModFix/>
          </a:blip>
          <a:stretch>
            <a:fillRect/>
          </a:stretch>
        </p:blipFill>
        <p:spPr>
          <a:xfrm>
            <a:off x="311700" y="1228675"/>
            <a:ext cx="2487650" cy="1640704"/>
          </a:xfrm>
          <a:prstGeom prst="rect">
            <a:avLst/>
          </a:prstGeom>
          <a:noFill/>
          <a:ln>
            <a:noFill/>
          </a:ln>
        </p:spPr>
      </p:pic>
      <p:pic>
        <p:nvPicPr>
          <p:cNvPr id="205" name="Google Shape;205;p33"/>
          <p:cNvPicPr preferRelativeResize="0"/>
          <p:nvPr/>
        </p:nvPicPr>
        <p:blipFill>
          <a:blip r:embed="rId4">
            <a:alphaModFix/>
          </a:blip>
          <a:stretch>
            <a:fillRect/>
          </a:stretch>
        </p:blipFill>
        <p:spPr>
          <a:xfrm>
            <a:off x="3474088" y="1440538"/>
            <a:ext cx="1990725" cy="942975"/>
          </a:xfrm>
          <a:prstGeom prst="rect">
            <a:avLst/>
          </a:prstGeom>
          <a:noFill/>
          <a:ln>
            <a:noFill/>
          </a:ln>
        </p:spPr>
      </p:pic>
      <p:pic>
        <p:nvPicPr>
          <p:cNvPr id="206" name="Google Shape;206;p33"/>
          <p:cNvPicPr preferRelativeResize="0"/>
          <p:nvPr/>
        </p:nvPicPr>
        <p:blipFill>
          <a:blip r:embed="rId5">
            <a:alphaModFix/>
          </a:blip>
          <a:stretch>
            <a:fillRect/>
          </a:stretch>
        </p:blipFill>
        <p:spPr>
          <a:xfrm>
            <a:off x="5726275" y="1440550"/>
            <a:ext cx="1393175" cy="2575000"/>
          </a:xfrm>
          <a:prstGeom prst="rect">
            <a:avLst/>
          </a:prstGeom>
          <a:noFill/>
          <a:ln>
            <a:noFill/>
          </a:ln>
        </p:spPr>
      </p:pic>
      <p:pic>
        <p:nvPicPr>
          <p:cNvPr id="207" name="Google Shape;207;p33"/>
          <p:cNvPicPr preferRelativeResize="0"/>
          <p:nvPr/>
        </p:nvPicPr>
        <p:blipFill>
          <a:blip r:embed="rId6">
            <a:alphaModFix/>
          </a:blip>
          <a:stretch>
            <a:fillRect/>
          </a:stretch>
        </p:blipFill>
        <p:spPr>
          <a:xfrm>
            <a:off x="828100" y="3051625"/>
            <a:ext cx="1990725" cy="1640700"/>
          </a:xfrm>
          <a:prstGeom prst="rect">
            <a:avLst/>
          </a:prstGeom>
          <a:noFill/>
          <a:ln>
            <a:noFill/>
          </a:ln>
        </p:spPr>
      </p:pic>
      <p:pic>
        <p:nvPicPr>
          <p:cNvPr id="208" name="Google Shape;208;p33"/>
          <p:cNvPicPr preferRelativeResize="0"/>
          <p:nvPr/>
        </p:nvPicPr>
        <p:blipFill>
          <a:blip r:embed="rId7">
            <a:alphaModFix/>
          </a:blip>
          <a:stretch>
            <a:fillRect/>
          </a:stretch>
        </p:blipFill>
        <p:spPr>
          <a:xfrm>
            <a:off x="3113175" y="2730225"/>
            <a:ext cx="2378250" cy="1771650"/>
          </a:xfrm>
          <a:prstGeom prst="rect">
            <a:avLst/>
          </a:prstGeom>
          <a:noFill/>
          <a:ln>
            <a:noFill/>
          </a:ln>
        </p:spPr>
      </p:pic>
      <p:pic>
        <p:nvPicPr>
          <p:cNvPr id="209" name="Google Shape;209;p33"/>
          <p:cNvPicPr preferRelativeResize="0"/>
          <p:nvPr/>
        </p:nvPicPr>
        <p:blipFill>
          <a:blip r:embed="rId8">
            <a:alphaModFix/>
          </a:blip>
          <a:stretch>
            <a:fillRect/>
          </a:stretch>
        </p:blipFill>
        <p:spPr>
          <a:xfrm>
            <a:off x="7354300" y="2496550"/>
            <a:ext cx="1229750" cy="2072325"/>
          </a:xfrm>
          <a:prstGeom prst="rect">
            <a:avLst/>
          </a:prstGeom>
          <a:noFill/>
          <a:ln>
            <a:noFill/>
          </a:ln>
        </p:spPr>
      </p:pic>
      <p:sp>
        <p:nvSpPr>
          <p:cNvPr id="210" name="Google Shape;210;p33"/>
          <p:cNvSpPr txBox="1"/>
          <p:nvPr/>
        </p:nvSpPr>
        <p:spPr>
          <a:xfrm>
            <a:off x="6331625" y="1955125"/>
            <a:ext cx="812400" cy="240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Code Pro"/>
                <a:ea typeface="Source Code Pro"/>
                <a:cs typeface="Source Code Pro"/>
                <a:sym typeface="Source Code Pro"/>
              </a:rPr>
              <a:t>By</a:t>
            </a:r>
            <a:endParaRPr>
              <a:latin typeface="Source Code Pro"/>
              <a:ea typeface="Source Code Pro"/>
              <a:cs typeface="Source Code Pro"/>
              <a:sym typeface="Source Code Pro"/>
            </a:endParaRPr>
          </a:p>
        </p:txBody>
      </p:sp>
      <p:sp>
        <p:nvSpPr>
          <p:cNvPr id="211" name="Google Shape;211;p33"/>
          <p:cNvSpPr txBox="1"/>
          <p:nvPr/>
        </p:nvSpPr>
        <p:spPr>
          <a:xfrm>
            <a:off x="6331625" y="3323725"/>
            <a:ext cx="405900" cy="36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Source Code Pro"/>
              <a:ea typeface="Source Code Pro"/>
              <a:cs typeface="Source Code Pro"/>
              <a:sym typeface="Source Code Pro"/>
            </a:endParaRPr>
          </a:p>
        </p:txBody>
      </p:sp>
      <p:sp>
        <p:nvSpPr>
          <p:cNvPr id="212" name="Google Shape;212;p33"/>
          <p:cNvSpPr txBox="1"/>
          <p:nvPr/>
        </p:nvSpPr>
        <p:spPr>
          <a:xfrm>
            <a:off x="5910450" y="3248550"/>
            <a:ext cx="752100" cy="36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Code Pro"/>
                <a:ea typeface="Source Code Pro"/>
                <a:cs typeface="Source Code Pro"/>
                <a:sym typeface="Source Code Pro"/>
              </a:rPr>
              <a:t>When?</a:t>
            </a:r>
            <a:endParaRPr>
              <a:latin typeface="Source Code Pro"/>
              <a:ea typeface="Source Code Pro"/>
              <a:cs typeface="Source Code Pro"/>
              <a:sym typeface="Source Code Pro"/>
            </a:endParaRPr>
          </a:p>
        </p:txBody>
      </p:sp>
      <p:sp>
        <p:nvSpPr>
          <p:cNvPr id="213" name="Google Shape;213;p33"/>
          <p:cNvSpPr txBox="1"/>
          <p:nvPr/>
        </p:nvSpPr>
        <p:spPr>
          <a:xfrm>
            <a:off x="7805650" y="2808575"/>
            <a:ext cx="405900" cy="94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Code Pro"/>
                <a:ea typeface="Source Code Pro"/>
                <a:cs typeface="Source Code Pro"/>
                <a:sym typeface="Source Code Pro"/>
              </a:rPr>
              <a:t>W</a:t>
            </a:r>
            <a:endParaRPr>
              <a:latin typeface="Source Code Pro"/>
              <a:ea typeface="Source Code Pro"/>
              <a:cs typeface="Source Code Pro"/>
              <a:sym typeface="Source Code Pro"/>
            </a:endParaRPr>
          </a:p>
          <a:p>
            <a:pPr marL="0" lvl="0" indent="0" algn="l" rtl="0">
              <a:spcBef>
                <a:spcPts val="0"/>
              </a:spcBef>
              <a:spcAft>
                <a:spcPts val="0"/>
              </a:spcAft>
              <a:buNone/>
            </a:pPr>
            <a:r>
              <a:rPr lang="en">
                <a:latin typeface="Source Code Pro"/>
                <a:ea typeface="Source Code Pro"/>
                <a:cs typeface="Source Code Pro"/>
                <a:sym typeface="Source Code Pro"/>
              </a:rPr>
              <a:t>H</a:t>
            </a:r>
            <a:endParaRPr>
              <a:latin typeface="Source Code Pro"/>
              <a:ea typeface="Source Code Pro"/>
              <a:cs typeface="Source Code Pro"/>
              <a:sym typeface="Source Code Pro"/>
            </a:endParaRPr>
          </a:p>
          <a:p>
            <a:pPr marL="0" lvl="0" indent="0" algn="l" rtl="0">
              <a:spcBef>
                <a:spcPts val="0"/>
              </a:spcBef>
              <a:spcAft>
                <a:spcPts val="0"/>
              </a:spcAft>
              <a:buNone/>
            </a:pPr>
            <a:r>
              <a:rPr lang="en">
                <a:latin typeface="Source Code Pro"/>
                <a:ea typeface="Source Code Pro"/>
                <a:cs typeface="Source Code Pro"/>
                <a:sym typeface="Source Code Pro"/>
              </a:rPr>
              <a:t>O</a:t>
            </a:r>
            <a:endParaRPr>
              <a:latin typeface="Source Code Pro"/>
              <a:ea typeface="Source Code Pro"/>
              <a:cs typeface="Source Code Pro"/>
              <a:sym typeface="Source Code Pro"/>
            </a:endParaRPr>
          </a:p>
          <a:p>
            <a:pPr marL="0" lvl="0" indent="0" algn="l" rtl="0">
              <a:spcBef>
                <a:spcPts val="0"/>
              </a:spcBef>
              <a:spcAft>
                <a:spcPts val="0"/>
              </a:spcAft>
              <a:buNone/>
            </a:pPr>
            <a:r>
              <a:rPr lang="en">
                <a:latin typeface="Source Code Pro"/>
                <a:ea typeface="Source Code Pro"/>
                <a:cs typeface="Source Code Pro"/>
                <a:sym typeface="Source Code Pro"/>
              </a:rPr>
              <a:t>?</a:t>
            </a:r>
            <a:endParaRPr>
              <a:latin typeface="Source Code Pro"/>
              <a:ea typeface="Source Code Pro"/>
              <a:cs typeface="Source Code Pro"/>
              <a:sym typeface="Source Code Pr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Roles and responsibilities </a:t>
            </a:r>
            <a:endParaRPr>
              <a:latin typeface="Questrial"/>
              <a:ea typeface="Questrial"/>
              <a:cs typeface="Questrial"/>
              <a:sym typeface="Questrial"/>
            </a:endParaRPr>
          </a:p>
        </p:txBody>
      </p:sp>
      <p:sp>
        <p:nvSpPr>
          <p:cNvPr id="219" name="Google Shape;219;p3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20" name="Google Shape;220;p34"/>
          <p:cNvPicPr preferRelativeResize="0"/>
          <p:nvPr/>
        </p:nvPicPr>
        <p:blipFill>
          <a:blip r:embed="rId3">
            <a:alphaModFix/>
          </a:blip>
          <a:stretch>
            <a:fillRect/>
          </a:stretch>
        </p:blipFill>
        <p:spPr>
          <a:xfrm>
            <a:off x="311700" y="1228675"/>
            <a:ext cx="8520600" cy="33402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5"/>
          <p:cNvSpPr txBox="1">
            <a:spLocks noGrp="1"/>
          </p:cNvSpPr>
          <p:nvPr>
            <p:ph type="title"/>
          </p:nvPr>
        </p:nvSpPr>
        <p:spPr>
          <a:xfrm>
            <a:off x="311700" y="292850"/>
            <a:ext cx="8520600" cy="8313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latin typeface="Questrial"/>
                <a:ea typeface="Questrial"/>
                <a:cs typeface="Questrial"/>
                <a:sym typeface="Questrial"/>
              </a:rPr>
              <a:t>                            Q &amp; A</a:t>
            </a:r>
            <a:endParaRPr>
              <a:latin typeface="Questrial"/>
              <a:ea typeface="Questrial"/>
              <a:cs typeface="Questrial"/>
              <a:sym typeface="Questrial"/>
            </a:endParaRPr>
          </a:p>
        </p:txBody>
      </p:sp>
      <p:sp>
        <p:nvSpPr>
          <p:cNvPr id="226" name="Google Shape;226;p35"/>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227" name="Google Shape;227;p35"/>
          <p:cNvPicPr preferRelativeResize="0"/>
          <p:nvPr/>
        </p:nvPicPr>
        <p:blipFill>
          <a:blip r:embed="rId3">
            <a:alphaModFix/>
          </a:blip>
          <a:stretch>
            <a:fillRect/>
          </a:stretch>
        </p:blipFill>
        <p:spPr>
          <a:xfrm>
            <a:off x="311700" y="1271725"/>
            <a:ext cx="8520600" cy="32250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3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latin typeface="Questrial"/>
                <a:ea typeface="Questrial"/>
                <a:cs typeface="Questrial"/>
                <a:sym typeface="Questrial"/>
              </a:rPr>
              <a:t>   References and suggested reading</a:t>
            </a:r>
            <a:r>
              <a:rPr lang="en">
                <a:latin typeface="Questrial"/>
                <a:ea typeface="Questrial"/>
                <a:cs typeface="Questrial"/>
                <a:sym typeface="Questrial"/>
              </a:rPr>
              <a:t> </a:t>
            </a:r>
            <a:endParaRPr>
              <a:latin typeface="Questrial"/>
              <a:ea typeface="Questrial"/>
              <a:cs typeface="Questrial"/>
              <a:sym typeface="Questrial"/>
            </a:endParaRPr>
          </a:p>
        </p:txBody>
      </p:sp>
      <p:sp>
        <p:nvSpPr>
          <p:cNvPr id="233" name="Google Shape;233;p36"/>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b="1">
                <a:latin typeface="Questrial"/>
                <a:ea typeface="Questrial"/>
                <a:cs typeface="Questrial"/>
                <a:sym typeface="Questrial"/>
              </a:rPr>
              <a:t>IB resources</a:t>
            </a:r>
            <a:endParaRPr sz="2200" b="1">
              <a:latin typeface="Questrial"/>
              <a:ea typeface="Questrial"/>
              <a:cs typeface="Questrial"/>
              <a:sym typeface="Questrial"/>
            </a:endParaRPr>
          </a:p>
          <a:p>
            <a:pPr marL="0" lvl="0" indent="0" algn="l" rtl="0">
              <a:spcBef>
                <a:spcPts val="1600"/>
              </a:spcBef>
              <a:spcAft>
                <a:spcPts val="0"/>
              </a:spcAft>
              <a:buNone/>
            </a:pPr>
            <a:r>
              <a:rPr lang="en" b="1">
                <a:latin typeface="Questrial"/>
                <a:ea typeface="Questrial"/>
                <a:cs typeface="Questrial"/>
                <a:sym typeface="Questrial"/>
              </a:rPr>
              <a:t>MYP: From principles into practice (2014)</a:t>
            </a:r>
            <a:endParaRPr b="1">
              <a:latin typeface="Questrial"/>
              <a:ea typeface="Questrial"/>
              <a:cs typeface="Questrial"/>
              <a:sym typeface="Questrial"/>
            </a:endParaRPr>
          </a:p>
          <a:p>
            <a:pPr marL="0" lvl="0" indent="0" algn="l" rtl="0">
              <a:spcBef>
                <a:spcPts val="1600"/>
              </a:spcBef>
              <a:spcAft>
                <a:spcPts val="0"/>
              </a:spcAft>
              <a:buNone/>
            </a:pPr>
            <a:r>
              <a:rPr lang="en" b="1">
                <a:latin typeface="Questrial"/>
                <a:ea typeface="Questrial"/>
                <a:cs typeface="Questrial"/>
                <a:sym typeface="Questrial"/>
              </a:rPr>
              <a:t>Language and learning in IB programmeS</a:t>
            </a:r>
            <a:endParaRPr b="1">
              <a:latin typeface="Questrial"/>
              <a:ea typeface="Questrial"/>
              <a:cs typeface="Questrial"/>
              <a:sym typeface="Questrial"/>
            </a:endParaRPr>
          </a:p>
          <a:p>
            <a:pPr marL="0" lvl="0" indent="0" algn="l" rtl="0">
              <a:spcBef>
                <a:spcPts val="1600"/>
              </a:spcBef>
              <a:spcAft>
                <a:spcPts val="0"/>
              </a:spcAft>
              <a:buNone/>
            </a:pPr>
            <a:r>
              <a:rPr lang="en" b="1">
                <a:latin typeface="Questrial"/>
                <a:ea typeface="Questrial"/>
                <a:cs typeface="Questrial"/>
                <a:sym typeface="Questrial"/>
              </a:rPr>
              <a:t>Principles of MYP Assessment</a:t>
            </a:r>
            <a:endParaRPr b="1">
              <a:latin typeface="Questrial"/>
              <a:ea typeface="Questrial"/>
              <a:cs typeface="Questrial"/>
              <a:sym typeface="Questrial"/>
            </a:endParaRPr>
          </a:p>
          <a:p>
            <a:pPr marL="0" lvl="0" indent="0" algn="l" rtl="0">
              <a:spcBef>
                <a:spcPts val="1600"/>
              </a:spcBef>
              <a:spcAft>
                <a:spcPts val="0"/>
              </a:spcAft>
              <a:buNone/>
            </a:pPr>
            <a:endParaRPr b="1">
              <a:latin typeface="Questrial"/>
              <a:ea typeface="Questrial"/>
              <a:cs typeface="Questrial"/>
              <a:sym typeface="Questrial"/>
            </a:endParaRPr>
          </a:p>
          <a:p>
            <a:pPr marL="0" lvl="0" indent="0" algn="l" rtl="0">
              <a:spcBef>
                <a:spcPts val="1600"/>
              </a:spcBef>
              <a:spcAft>
                <a:spcPts val="1600"/>
              </a:spcAft>
              <a:buNone/>
            </a:pPr>
            <a:endParaRPr b="1">
              <a:latin typeface="Questrial"/>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dirty="0">
                <a:latin typeface="Questrial"/>
                <a:ea typeface="Questrial"/>
                <a:cs typeface="Questrial"/>
                <a:sym typeface="Questrial"/>
              </a:rPr>
              <a:t>Polices and School’s Mission and Vision</a:t>
            </a:r>
            <a:endParaRPr sz="3600" dirty="0">
              <a:latin typeface="Questrial"/>
              <a:ea typeface="Questrial"/>
              <a:cs typeface="Questrial"/>
              <a:sym typeface="Questrial"/>
            </a:endParaRPr>
          </a:p>
        </p:txBody>
      </p:sp>
      <p:sp>
        <p:nvSpPr>
          <p:cNvPr id="70" name="Google Shape;70;p15"/>
          <p:cNvSpPr txBox="1">
            <a:spLocks noGrp="1"/>
          </p:cNvSpPr>
          <p:nvPr>
            <p:ph type="body" idx="1"/>
          </p:nvPr>
        </p:nvSpPr>
        <p:spPr>
          <a:xfrm>
            <a:off x="311700" y="1228675"/>
            <a:ext cx="8520600" cy="39147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 sz="2000" b="1">
                <a:latin typeface="Questrial"/>
                <a:ea typeface="Questrial"/>
                <a:cs typeface="Questrial"/>
                <a:sym typeface="Questrial"/>
              </a:rPr>
              <a:t>Develop a mission that is aligned with the IB’s mission to promote the academic success and well-being of all student.</a:t>
            </a:r>
            <a:endParaRPr sz="2000" b="1">
              <a:latin typeface="Questrial"/>
              <a:ea typeface="Questrial"/>
              <a:cs typeface="Questrial"/>
              <a:sym typeface="Questrial"/>
            </a:endParaRPr>
          </a:p>
          <a:p>
            <a:pPr marL="0" lvl="0" indent="0" algn="l" rtl="0">
              <a:spcBef>
                <a:spcPts val="1200"/>
              </a:spcBef>
              <a:spcAft>
                <a:spcPts val="0"/>
              </a:spcAft>
              <a:buNone/>
            </a:pPr>
            <a:r>
              <a:rPr lang="en" sz="2000" b="1">
                <a:latin typeface="Questrial"/>
                <a:ea typeface="Questrial"/>
                <a:cs typeface="Questrial"/>
                <a:sym typeface="Questrial"/>
              </a:rPr>
              <a:t>Develop and promote a vision for the school based on relevant data.</a:t>
            </a:r>
            <a:endParaRPr sz="2000" b="1">
              <a:latin typeface="Questrial"/>
              <a:ea typeface="Questrial"/>
              <a:cs typeface="Questrial"/>
              <a:sym typeface="Questrial"/>
            </a:endParaRPr>
          </a:p>
          <a:p>
            <a:pPr marL="0" lvl="0" indent="0" algn="l" rtl="0">
              <a:spcBef>
                <a:spcPts val="1200"/>
              </a:spcBef>
              <a:spcAft>
                <a:spcPts val="0"/>
              </a:spcAft>
              <a:buNone/>
            </a:pPr>
            <a:r>
              <a:rPr lang="en" sz="2000" b="1">
                <a:latin typeface="Questrial"/>
                <a:ea typeface="Questrial"/>
                <a:cs typeface="Questrial"/>
                <a:sym typeface="Questrial"/>
              </a:rPr>
              <a:t>Develop and implement policies and procedures to achieve the vision.</a:t>
            </a:r>
            <a:endParaRPr sz="2000" b="1">
              <a:latin typeface="Questrial"/>
              <a:ea typeface="Questrial"/>
              <a:cs typeface="Questrial"/>
              <a:sym typeface="Questrial"/>
            </a:endParaRPr>
          </a:p>
          <a:p>
            <a:pPr marL="0" lvl="0" indent="0" algn="l" rtl="0">
              <a:spcBef>
                <a:spcPts val="1200"/>
              </a:spcBef>
              <a:spcAft>
                <a:spcPts val="0"/>
              </a:spcAft>
              <a:buNone/>
            </a:pPr>
            <a:r>
              <a:rPr lang="en" sz="2000" b="1">
                <a:latin typeface="Questrial"/>
                <a:ea typeface="Questrial"/>
                <a:cs typeface="Questrial"/>
                <a:sym typeface="Questrial"/>
              </a:rPr>
              <a:t>Develop shared understanding of and commitment to the mission, vision, and core values identified in the polices. </a:t>
            </a:r>
            <a:endParaRPr sz="2000" b="1">
              <a:latin typeface="Questrial"/>
              <a:ea typeface="Questrial"/>
              <a:cs typeface="Questrial"/>
              <a:sym typeface="Questrial"/>
            </a:endParaRPr>
          </a:p>
          <a:p>
            <a:pPr marL="0" lvl="0" indent="0" algn="l" rtl="0">
              <a:spcBef>
                <a:spcPts val="1200"/>
              </a:spcBef>
              <a:spcAft>
                <a:spcPts val="0"/>
              </a:spcAft>
              <a:buNone/>
            </a:pPr>
            <a:r>
              <a:rPr lang="en" sz="2000" b="1">
                <a:latin typeface="Questrial"/>
                <a:ea typeface="Questrial"/>
                <a:cs typeface="Questrial"/>
                <a:sym typeface="Questrial"/>
              </a:rPr>
              <a:t>Model and pursue the school’s mission, vision, and core values spelt out in the policies s in the day-to day organizational practices and routines.</a:t>
            </a:r>
            <a:endParaRPr sz="2000" b="1">
              <a:latin typeface="Questrial"/>
              <a:ea typeface="Questrial"/>
              <a:cs typeface="Questrial"/>
              <a:sym typeface="Questrial"/>
            </a:endParaRPr>
          </a:p>
          <a:p>
            <a:pPr marL="0" lvl="0" indent="0" algn="l" rtl="0">
              <a:spcBef>
                <a:spcPts val="1200"/>
              </a:spcBef>
              <a:spcAft>
                <a:spcPts val="0"/>
              </a:spcAft>
              <a:buNone/>
            </a:pPr>
            <a:endParaRPr/>
          </a:p>
          <a:p>
            <a:pPr marL="0" lvl="0" indent="0" algn="l" rtl="0">
              <a:spcBef>
                <a:spcPts val="1600"/>
              </a:spcBef>
              <a:spcAft>
                <a:spcPts val="1600"/>
              </a:spcAft>
              <a:buNone/>
            </a:pPr>
            <a:r>
              <a:rPr lang="en"/>
              <a: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Why do we need school policies?</a:t>
            </a:r>
            <a:endParaRPr>
              <a:latin typeface="Questrial"/>
              <a:ea typeface="Questrial"/>
              <a:cs typeface="Questrial"/>
              <a:sym typeface="Questrial"/>
            </a:endParaRPr>
          </a:p>
        </p:txBody>
      </p:sp>
      <p:sp>
        <p:nvSpPr>
          <p:cNvPr id="76" name="Google Shape;76;p16"/>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77" name="Google Shape;77;p16"/>
          <p:cNvPicPr preferRelativeResize="0"/>
          <p:nvPr/>
        </p:nvPicPr>
        <p:blipFill>
          <a:blip r:embed="rId3">
            <a:alphaModFix/>
          </a:blip>
          <a:stretch>
            <a:fillRect/>
          </a:stretch>
        </p:blipFill>
        <p:spPr>
          <a:xfrm>
            <a:off x="311700" y="1228675"/>
            <a:ext cx="6801975" cy="3162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a:latin typeface="Questrial"/>
                <a:ea typeface="Questrial"/>
                <a:cs typeface="Questrial"/>
                <a:sym typeface="Questrial"/>
              </a:rPr>
              <a:t>What are the required MYP policies?</a:t>
            </a:r>
            <a:endParaRPr sz="4000">
              <a:latin typeface="Questrial"/>
              <a:ea typeface="Questrial"/>
              <a:cs typeface="Questrial"/>
              <a:sym typeface="Questrial"/>
            </a:endParaRPr>
          </a:p>
        </p:txBody>
      </p:sp>
      <p:sp>
        <p:nvSpPr>
          <p:cNvPr id="83" name="Google Shape;83;p17"/>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84" name="Google Shape;84;p17"/>
          <p:cNvPicPr preferRelativeResize="0"/>
          <p:nvPr/>
        </p:nvPicPr>
        <p:blipFill>
          <a:blip r:embed="rId3">
            <a:alphaModFix/>
          </a:blip>
          <a:stretch>
            <a:fillRect/>
          </a:stretch>
        </p:blipFill>
        <p:spPr>
          <a:xfrm>
            <a:off x="375975" y="1228675"/>
            <a:ext cx="5343750" cy="3192925"/>
          </a:xfrm>
          <a:prstGeom prst="rect">
            <a:avLst/>
          </a:prstGeom>
          <a:noFill/>
          <a:ln>
            <a:noFill/>
          </a:ln>
        </p:spPr>
      </p:pic>
      <p:sp>
        <p:nvSpPr>
          <p:cNvPr id="85" name="Google Shape;85;p17"/>
          <p:cNvSpPr txBox="1"/>
          <p:nvPr/>
        </p:nvSpPr>
        <p:spPr>
          <a:xfrm>
            <a:off x="5203650" y="1228675"/>
            <a:ext cx="3564300" cy="34485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Language policy</a:t>
            </a:r>
            <a:endParaRPr sz="2000" b="1">
              <a:latin typeface="Questrial"/>
              <a:ea typeface="Questrial"/>
              <a:cs typeface="Questrial"/>
              <a:sym typeface="Questrial"/>
            </a:endParaRPr>
          </a:p>
          <a:p>
            <a:pPr marL="457200" lvl="0" indent="0" algn="l" rtl="0">
              <a:spcBef>
                <a:spcPts val="0"/>
              </a:spcBef>
              <a:spcAft>
                <a:spcPts val="0"/>
              </a:spcAft>
              <a:buNone/>
            </a:pP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Assessment policy</a:t>
            </a:r>
            <a:endParaRPr sz="2000" b="1">
              <a:latin typeface="Questrial"/>
              <a:ea typeface="Questrial"/>
              <a:cs typeface="Questrial"/>
              <a:sym typeface="Questrial"/>
            </a:endParaRPr>
          </a:p>
          <a:p>
            <a:pPr marL="914400" lvl="0" indent="0" algn="l" rtl="0">
              <a:spcBef>
                <a:spcPts val="0"/>
              </a:spcBef>
              <a:spcAft>
                <a:spcPts val="0"/>
              </a:spcAft>
              <a:buNone/>
            </a:pP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Inclusion policy</a:t>
            </a:r>
            <a:endParaRPr sz="2000" b="1">
              <a:latin typeface="Questrial"/>
              <a:ea typeface="Questrial"/>
              <a:cs typeface="Questrial"/>
              <a:sym typeface="Questrial"/>
            </a:endParaRPr>
          </a:p>
          <a:p>
            <a:pPr marL="0" lvl="0" indent="0" algn="l" rtl="0">
              <a:spcBef>
                <a:spcPts val="0"/>
              </a:spcBef>
              <a:spcAft>
                <a:spcPts val="0"/>
              </a:spcAft>
              <a:buNone/>
            </a:pP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Academic honesty policy</a:t>
            </a:r>
            <a:endParaRPr sz="2000" b="1">
              <a:latin typeface="Questrial"/>
              <a:ea typeface="Questrial"/>
              <a:cs typeface="Questrial"/>
              <a:sym typeface="Questrial"/>
            </a:endParaRPr>
          </a:p>
          <a:p>
            <a:pPr marL="0" lvl="0" indent="0" algn="l" rtl="0">
              <a:spcBef>
                <a:spcPts val="0"/>
              </a:spcBef>
              <a:spcAft>
                <a:spcPts val="0"/>
              </a:spcAft>
              <a:buNone/>
            </a:pPr>
            <a:endParaRPr b="1">
              <a:latin typeface="Questrial"/>
              <a:ea typeface="Questrial"/>
              <a:cs typeface="Questrial"/>
              <a:sym typeface="Questrial"/>
            </a:endParaRPr>
          </a:p>
          <a:p>
            <a:pPr marL="0" lvl="0" indent="0" algn="l" rtl="0">
              <a:spcBef>
                <a:spcPts val="0"/>
              </a:spcBef>
              <a:spcAft>
                <a:spcPts val="0"/>
              </a:spcAft>
              <a:buNone/>
            </a:pPr>
            <a:endParaRPr b="1">
              <a:latin typeface="Questrial"/>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Who is Involved?</a:t>
            </a:r>
            <a:endParaRPr>
              <a:latin typeface="Questrial"/>
              <a:ea typeface="Questrial"/>
              <a:cs typeface="Questrial"/>
              <a:sym typeface="Questrial"/>
            </a:endParaRPr>
          </a:p>
        </p:txBody>
      </p:sp>
      <p:sp>
        <p:nvSpPr>
          <p:cNvPr id="91" name="Google Shape;91;p18"/>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b="1">
              <a:latin typeface="Questrial"/>
              <a:ea typeface="Questrial"/>
              <a:cs typeface="Questrial"/>
              <a:sym typeface="Questrial"/>
            </a:endParaRPr>
          </a:p>
        </p:txBody>
      </p:sp>
      <p:pic>
        <p:nvPicPr>
          <p:cNvPr id="92" name="Google Shape;92;p18"/>
          <p:cNvPicPr preferRelativeResize="0"/>
          <p:nvPr/>
        </p:nvPicPr>
        <p:blipFill>
          <a:blip r:embed="rId3">
            <a:alphaModFix/>
          </a:blip>
          <a:stretch>
            <a:fillRect/>
          </a:stretch>
        </p:blipFill>
        <p:spPr>
          <a:xfrm>
            <a:off x="311700" y="1319975"/>
            <a:ext cx="3929425" cy="3026425"/>
          </a:xfrm>
          <a:prstGeom prst="rect">
            <a:avLst/>
          </a:prstGeom>
          <a:noFill/>
          <a:ln>
            <a:noFill/>
          </a:ln>
        </p:spPr>
      </p:pic>
      <p:sp>
        <p:nvSpPr>
          <p:cNvPr id="93" name="Google Shape;93;p18"/>
          <p:cNvSpPr txBox="1"/>
          <p:nvPr/>
        </p:nvSpPr>
        <p:spPr>
          <a:xfrm>
            <a:off x="4466725" y="1228650"/>
            <a:ext cx="4045500" cy="3340200"/>
          </a:xfrm>
          <a:prstGeom prst="rect">
            <a:avLst/>
          </a:prstGeom>
          <a:noFill/>
          <a:ln>
            <a:noFill/>
          </a:ln>
        </p:spPr>
        <p:txBody>
          <a:bodyPr spcFirstLastPara="1" wrap="square" lIns="91425" tIns="91425" rIns="91425" bIns="91425" anchor="t" anchorCtr="0">
            <a:noAutofit/>
          </a:bodyPr>
          <a:lstStyle/>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ALL staff (teachers, counselors, librarian, administrators, and support staff)</a:t>
            </a: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Students</a:t>
            </a: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Families</a:t>
            </a:r>
            <a:endParaRPr sz="2000" b="1">
              <a:latin typeface="Questrial"/>
              <a:ea typeface="Questrial"/>
              <a:cs typeface="Questrial"/>
              <a:sym typeface="Questrial"/>
            </a:endParaRPr>
          </a:p>
          <a:p>
            <a:pPr marL="457200" lvl="0" indent="-355600" algn="l" rtl="0">
              <a:spcBef>
                <a:spcPts val="0"/>
              </a:spcBef>
              <a:spcAft>
                <a:spcPts val="0"/>
              </a:spcAft>
              <a:buSzPts val="2000"/>
              <a:buFont typeface="Questrial"/>
              <a:buChar char="●"/>
            </a:pPr>
            <a:r>
              <a:rPr lang="en" sz="2000" b="1">
                <a:latin typeface="Questrial"/>
                <a:ea typeface="Questrial"/>
                <a:cs typeface="Questrial"/>
                <a:sym typeface="Questrial"/>
              </a:rPr>
              <a:t>Community (In some cases school board members or district personnel)</a:t>
            </a:r>
            <a:endParaRPr sz="2000" b="1">
              <a:latin typeface="Questrial"/>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   Procedures for Enacting Policies</a:t>
            </a:r>
            <a:endParaRPr>
              <a:latin typeface="Questrial"/>
              <a:ea typeface="Questrial"/>
              <a:cs typeface="Questrial"/>
              <a:sym typeface="Questrial"/>
            </a:endParaRPr>
          </a:p>
        </p:txBody>
      </p:sp>
      <p:sp>
        <p:nvSpPr>
          <p:cNvPr id="99" name="Google Shape;99;p19"/>
          <p:cNvSpPr txBox="1">
            <a:spLocks noGrp="1"/>
          </p:cNvSpPr>
          <p:nvPr>
            <p:ph type="body" idx="1"/>
          </p:nvPr>
        </p:nvSpPr>
        <p:spPr>
          <a:xfrm>
            <a:off x="932450" y="1228675"/>
            <a:ext cx="7038600" cy="36141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b="1">
                <a:latin typeface="Questrial"/>
                <a:ea typeface="Questrial"/>
                <a:cs typeface="Questrial"/>
                <a:sym typeface="Questrial"/>
              </a:rPr>
              <a:t> </a:t>
            </a:r>
            <a:endParaRPr b="1">
              <a:latin typeface="Questrial"/>
              <a:ea typeface="Questrial"/>
              <a:cs typeface="Questrial"/>
              <a:sym typeface="Questrial"/>
            </a:endParaRPr>
          </a:p>
        </p:txBody>
      </p:sp>
      <p:pic>
        <p:nvPicPr>
          <p:cNvPr id="100" name="Google Shape;100;p19"/>
          <p:cNvPicPr preferRelativeResize="0"/>
          <p:nvPr/>
        </p:nvPicPr>
        <p:blipFill>
          <a:blip r:embed="rId3">
            <a:alphaModFix/>
          </a:blip>
          <a:stretch>
            <a:fillRect/>
          </a:stretch>
        </p:blipFill>
        <p:spPr>
          <a:xfrm>
            <a:off x="1955125" y="1093850"/>
            <a:ext cx="5564600" cy="3748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a:latin typeface="Questrial"/>
                <a:ea typeface="Questrial"/>
                <a:cs typeface="Questrial"/>
                <a:sym typeface="Questrial"/>
              </a:rPr>
              <a:t>Strategies for Making Your School’s Policies a Working Document</a:t>
            </a:r>
            <a:endParaRPr sz="2600">
              <a:latin typeface="Questrial"/>
              <a:ea typeface="Questrial"/>
              <a:cs typeface="Questrial"/>
              <a:sym typeface="Questrial"/>
            </a:endParaRPr>
          </a:p>
        </p:txBody>
      </p:sp>
      <p:sp>
        <p:nvSpPr>
          <p:cNvPr id="106" name="Google Shape;106;p20"/>
          <p:cNvSpPr txBox="1">
            <a:spLocks noGrp="1"/>
          </p:cNvSpPr>
          <p:nvPr>
            <p:ph type="body" idx="1"/>
          </p:nvPr>
        </p:nvSpPr>
        <p:spPr>
          <a:xfrm>
            <a:off x="311700" y="1228675"/>
            <a:ext cx="7884900" cy="371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b="1">
                <a:latin typeface="Questrial"/>
                <a:ea typeface="Questrial"/>
                <a:cs typeface="Questrial"/>
                <a:sym typeface="Questrial"/>
              </a:rPr>
              <a:t>Establish a review process</a:t>
            </a:r>
            <a:endParaRPr sz="2200" b="1">
              <a:latin typeface="Questrial"/>
              <a:ea typeface="Questrial"/>
              <a:cs typeface="Questrial"/>
              <a:sym typeface="Questrial"/>
            </a:endParaRPr>
          </a:p>
          <a:p>
            <a:pPr marL="0" lvl="0" indent="0" algn="l" rtl="0">
              <a:spcBef>
                <a:spcPts val="1600"/>
              </a:spcBef>
              <a:spcAft>
                <a:spcPts val="1600"/>
              </a:spcAft>
              <a:buNone/>
            </a:pPr>
            <a:endParaRPr sz="2100"/>
          </a:p>
        </p:txBody>
      </p:sp>
      <p:pic>
        <p:nvPicPr>
          <p:cNvPr id="107" name="Google Shape;107;p20"/>
          <p:cNvPicPr preferRelativeResize="0"/>
          <p:nvPr/>
        </p:nvPicPr>
        <p:blipFill>
          <a:blip r:embed="rId3">
            <a:alphaModFix/>
          </a:blip>
          <a:stretch>
            <a:fillRect/>
          </a:stretch>
        </p:blipFill>
        <p:spPr>
          <a:xfrm>
            <a:off x="311700" y="1744575"/>
            <a:ext cx="8005125" cy="320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1"/>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Questrial"/>
                <a:ea typeface="Questrial"/>
                <a:cs typeface="Questrial"/>
                <a:sym typeface="Questrial"/>
              </a:rPr>
              <a:t>Strategies Contd.</a:t>
            </a:r>
            <a:endParaRPr>
              <a:latin typeface="Questrial"/>
              <a:ea typeface="Questrial"/>
              <a:cs typeface="Questrial"/>
              <a:sym typeface="Questrial"/>
            </a:endParaRPr>
          </a:p>
        </p:txBody>
      </p:sp>
      <p:sp>
        <p:nvSpPr>
          <p:cNvPr id="113" name="Google Shape;113;p21"/>
          <p:cNvSpPr txBox="1">
            <a:spLocks noGrp="1"/>
          </p:cNvSpPr>
          <p:nvPr>
            <p:ph type="body" idx="1"/>
          </p:nvPr>
        </p:nvSpPr>
        <p:spPr>
          <a:xfrm>
            <a:off x="311700" y="1228675"/>
            <a:ext cx="8520600" cy="3809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100" b="1">
                <a:latin typeface="Questrial"/>
                <a:ea typeface="Questrial"/>
                <a:cs typeface="Questrial"/>
                <a:sym typeface="Questrial"/>
              </a:rPr>
              <a:t>Link the policies explicitly to other appropriate school documents</a:t>
            </a:r>
            <a:r>
              <a:rPr lang="en" sz="2100">
                <a:latin typeface="Questrial"/>
                <a:ea typeface="Questrial"/>
                <a:cs typeface="Questrial"/>
                <a:sym typeface="Questrial"/>
              </a:rPr>
              <a:t> </a:t>
            </a:r>
            <a:endParaRPr/>
          </a:p>
          <a:p>
            <a:pPr marL="0" lvl="0" indent="0" algn="l" rtl="0">
              <a:spcBef>
                <a:spcPts val="1600"/>
              </a:spcBef>
              <a:spcAft>
                <a:spcPts val="1600"/>
              </a:spcAft>
              <a:buNone/>
            </a:pPr>
            <a:r>
              <a:rPr lang="en"/>
              <a:t>  </a:t>
            </a:r>
            <a:endParaRPr/>
          </a:p>
        </p:txBody>
      </p:sp>
      <p:pic>
        <p:nvPicPr>
          <p:cNvPr id="114" name="Google Shape;114;p21"/>
          <p:cNvPicPr preferRelativeResize="0"/>
          <p:nvPr/>
        </p:nvPicPr>
        <p:blipFill>
          <a:blip r:embed="rId3">
            <a:alphaModFix/>
          </a:blip>
          <a:stretch>
            <a:fillRect/>
          </a:stretch>
        </p:blipFill>
        <p:spPr>
          <a:xfrm>
            <a:off x="556450" y="2120575"/>
            <a:ext cx="7128725" cy="2827400"/>
          </a:xfrm>
          <a:prstGeom prst="rect">
            <a:avLst/>
          </a:prstGeom>
          <a:noFill/>
          <a:ln>
            <a:noFill/>
          </a:ln>
        </p:spPr>
      </p:pic>
    </p:spTree>
  </p:cSld>
  <p:clrMapOvr>
    <a:masterClrMapping/>
  </p:clrMapOvr>
</p:sld>
</file>

<file path=ppt/theme/theme1.xml><?xml version="1.0" encoding="utf-8"?>
<a:theme xmlns:a="http://schemas.openxmlformats.org/drawingml/2006/main"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1911</Words>
  <Application>Microsoft Office PowerPoint</Application>
  <PresentationFormat>On-screen Show (16:9)</PresentationFormat>
  <Paragraphs>169</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Questrial</vt:lpstr>
      <vt:lpstr>Amatic SC</vt:lpstr>
      <vt:lpstr>Source Code Pro</vt:lpstr>
      <vt:lpstr>Arial</vt:lpstr>
      <vt:lpstr>Beach Day</vt:lpstr>
      <vt:lpstr>Making Your School’s Policies Come to Life</vt:lpstr>
      <vt:lpstr>           Getting to Know You</vt:lpstr>
      <vt:lpstr>Polices and School’s Mission and Vision</vt:lpstr>
      <vt:lpstr>    Why do we need school policies?</vt:lpstr>
      <vt:lpstr>What are the required MYP policies?</vt:lpstr>
      <vt:lpstr>              Who is Involved?</vt:lpstr>
      <vt:lpstr>   Procedures for Enacting Policies</vt:lpstr>
      <vt:lpstr>Strategies for Making Your School’s Policies a Working Document</vt:lpstr>
      <vt:lpstr>Strategies Contd.</vt:lpstr>
      <vt:lpstr>Strategies contd.</vt:lpstr>
      <vt:lpstr>Use Data to Measure Effectiveness of Policies</vt:lpstr>
      <vt:lpstr>                 Language Policy</vt:lpstr>
      <vt:lpstr>Practices in School Aligned with the Language Policy</vt:lpstr>
      <vt:lpstr>               Inclusion in the MYP</vt:lpstr>
      <vt:lpstr>Practices in School Aligned with the Inclusion Policy</vt:lpstr>
      <vt:lpstr>       Academic Honesty Policy</vt:lpstr>
      <vt:lpstr>Practices in school aligned with Academic Honesty Policy</vt:lpstr>
      <vt:lpstr>   Assessment Policy in the MYP</vt:lpstr>
      <vt:lpstr>Practices in School Aligned with The Assessment Policy</vt:lpstr>
      <vt:lpstr>      Breakout in small groups</vt:lpstr>
      <vt:lpstr>               Sharing Out Plans </vt:lpstr>
      <vt:lpstr>         Roles and responsibilities </vt:lpstr>
      <vt:lpstr>                            Q &amp; A</vt:lpstr>
      <vt:lpstr>   References and suggested reading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Your School’s Policies Come to Life</dc:title>
  <dc:creator>Oladimeji, Nonye E</dc:creator>
  <cp:lastModifiedBy>Oladimeji, Nonye E</cp:lastModifiedBy>
  <cp:revision>2</cp:revision>
  <dcterms:modified xsi:type="dcterms:W3CDTF">2021-01-25T22:05:47Z</dcterms:modified>
</cp:coreProperties>
</file>