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75" r:id="rId4"/>
    <p:sldId id="261" r:id="rId5"/>
    <p:sldId id="262" r:id="rId6"/>
    <p:sldId id="263" r:id="rId7"/>
    <p:sldId id="264" r:id="rId8"/>
    <p:sldId id="274" r:id="rId9"/>
    <p:sldId id="259" r:id="rId10"/>
    <p:sldId id="276" r:id="rId11"/>
    <p:sldId id="260" r:id="rId12"/>
    <p:sldId id="269" r:id="rId13"/>
    <p:sldId id="272" r:id="rId14"/>
    <p:sldId id="268" r:id="rId15"/>
    <p:sldId id="270" r:id="rId16"/>
    <p:sldId id="273" r:id="rId17"/>
    <p:sldId id="271" r:id="rId18"/>
    <p:sldId id="267" r:id="rId19"/>
    <p:sldId id="280" r:id="rId20"/>
    <p:sldId id="277" r:id="rId21"/>
    <p:sldId id="266" r:id="rId22"/>
    <p:sldId id="278" r:id="rId23"/>
    <p:sldId id="281" r:id="rId24"/>
    <p:sldId id="279" r:id="rId25"/>
    <p:sldId id="26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1" d="100"/>
          <a:sy n="81" d="100"/>
        </p:scale>
        <p:origin x="-189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38C1FD-DC53-A741-B9CD-13206D2A140A}" type="datetimeFigureOut">
              <a:rPr lang="en-US" smtClean="0"/>
              <a:t>1/29/15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3F537E-13CD-F149-8303-58E9C26828D5}" type="slidenum">
              <a:rPr lang="en-US" smtClean="0"/>
              <a:t>‹#›</a:t>
            </a:fld>
            <a:endParaRPr lang="en-US"/>
          </a:p>
        </p:txBody>
      </p:sp>
    </p:spTree>
    <p:extLst>
      <p:ext uri="{BB962C8B-B14F-4D97-AF65-F5344CB8AC3E}">
        <p14:creationId xmlns:p14="http://schemas.microsoft.com/office/powerpoint/2010/main" val="158231129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the key concept?</a:t>
            </a:r>
            <a:r>
              <a:rPr lang="en-US" baseline="0" dirty="0" smtClean="0"/>
              <a:t> Related concept? Global context? SOI? Objectives? ATL Skills? Content?</a:t>
            </a:r>
            <a:endParaRPr lang="en-US" dirty="0"/>
          </a:p>
        </p:txBody>
      </p:sp>
      <p:sp>
        <p:nvSpPr>
          <p:cNvPr id="4" name="Slide Number Placeholder 3"/>
          <p:cNvSpPr>
            <a:spLocks noGrp="1"/>
          </p:cNvSpPr>
          <p:nvPr>
            <p:ph type="sldNum" sz="quarter" idx="10"/>
          </p:nvPr>
        </p:nvSpPr>
        <p:spPr/>
        <p:txBody>
          <a:bodyPr/>
          <a:lstStyle/>
          <a:p>
            <a:fld id="{0A3F537E-13CD-F149-8303-58E9C26828D5}" type="slidenum">
              <a:rPr lang="en-US" smtClean="0"/>
              <a:t>6</a:t>
            </a:fld>
            <a:endParaRPr lang="en-US"/>
          </a:p>
        </p:txBody>
      </p:sp>
    </p:spTree>
    <p:extLst>
      <p:ext uri="{BB962C8B-B14F-4D97-AF65-F5344CB8AC3E}">
        <p14:creationId xmlns:p14="http://schemas.microsoft.com/office/powerpoint/2010/main" val="3749738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3F537E-13CD-F149-8303-58E9C26828D5}" type="slidenum">
              <a:rPr lang="en-US" smtClean="0"/>
              <a:t>9</a:t>
            </a:fld>
            <a:endParaRPr lang="en-US"/>
          </a:p>
        </p:txBody>
      </p:sp>
    </p:spTree>
    <p:extLst>
      <p:ext uri="{BB962C8B-B14F-4D97-AF65-F5344CB8AC3E}">
        <p14:creationId xmlns:p14="http://schemas.microsoft.com/office/powerpoint/2010/main" val="63956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3F537E-13CD-F149-8303-58E9C26828D5}" type="slidenum">
              <a:rPr lang="en-US" smtClean="0"/>
              <a:t>18</a:t>
            </a:fld>
            <a:endParaRPr lang="en-US"/>
          </a:p>
        </p:txBody>
      </p:sp>
    </p:spTree>
    <p:extLst>
      <p:ext uri="{BB962C8B-B14F-4D97-AF65-F5344CB8AC3E}">
        <p14:creationId xmlns:p14="http://schemas.microsoft.com/office/powerpoint/2010/main" val="3953450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Retrieved from http://</a:t>
            </a:r>
            <a:r>
              <a:rPr lang="en-US" dirty="0" err="1" smtClean="0"/>
              <a:t>ibdiploma.cambridge.org</a:t>
            </a:r>
            <a:r>
              <a:rPr lang="en-US" dirty="0" smtClean="0"/>
              <a:t>/media/IB_chem_6_assess_cwsm6.pdf</a:t>
            </a:r>
          </a:p>
          <a:p>
            <a:endParaRPr lang="en-US" dirty="0"/>
          </a:p>
        </p:txBody>
      </p:sp>
      <p:sp>
        <p:nvSpPr>
          <p:cNvPr id="4" name="Slide Number Placeholder 3"/>
          <p:cNvSpPr>
            <a:spLocks noGrp="1"/>
          </p:cNvSpPr>
          <p:nvPr>
            <p:ph type="sldNum" sz="quarter" idx="10"/>
          </p:nvPr>
        </p:nvSpPr>
        <p:spPr/>
        <p:txBody>
          <a:bodyPr/>
          <a:lstStyle/>
          <a:p>
            <a:fld id="{0A3F537E-13CD-F149-8303-58E9C26828D5}" type="slidenum">
              <a:rPr lang="en-US" smtClean="0"/>
              <a:t>23</a:t>
            </a:fld>
            <a:endParaRPr lang="en-US"/>
          </a:p>
        </p:txBody>
      </p:sp>
    </p:spTree>
    <p:extLst>
      <p:ext uri="{BB962C8B-B14F-4D97-AF65-F5344CB8AC3E}">
        <p14:creationId xmlns:p14="http://schemas.microsoft.com/office/powerpoint/2010/main" val="1298960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wireframeOverlay-Home.png"/>
          <p:cNvPicPr>
            <a:picLocks noChangeAspect="1"/>
          </p:cNvPicPr>
          <p:nvPr/>
        </p:nvPicPr>
        <p:blipFill>
          <a:blip r:embed="rId2"/>
          <a:srcRect t="-93973"/>
          <a:stretch>
            <a:fillRect/>
          </a:stretch>
        </p:blipFill>
        <p:spPr>
          <a:xfrm>
            <a:off x="179294" y="1183341"/>
            <a:ext cx="8787384" cy="5276725"/>
          </a:xfrm>
          <a:prstGeom prst="rect">
            <a:avLst/>
          </a:prstGeom>
          <a:gradFill>
            <a:gsLst>
              <a:gs pos="0">
                <a:schemeClr val="tx2"/>
              </a:gs>
              <a:gs pos="100000">
                <a:schemeClr val="bg2"/>
              </a:gs>
            </a:gsLst>
            <a:lin ang="5400000" scaled="0"/>
          </a:gradFill>
        </p:spPr>
      </p:pic>
      <p:sp>
        <p:nvSpPr>
          <p:cNvPr id="2" name="Title 1"/>
          <p:cNvSpPr>
            <a:spLocks noGrp="1"/>
          </p:cNvSpPr>
          <p:nvPr>
            <p:ph type="ctrTitle"/>
          </p:nvPr>
        </p:nvSpPr>
        <p:spPr>
          <a:xfrm>
            <a:off x="417513" y="2168338"/>
            <a:ext cx="8307387" cy="1619250"/>
          </a:xfrm>
        </p:spPr>
        <p:txBody>
          <a:bodyPr/>
          <a:lstStyle>
            <a:lvl1pPr algn="ctr">
              <a:defRPr sz="4800"/>
            </a:lvl1pPr>
          </a:lstStyle>
          <a:p>
            <a:r>
              <a:rPr lang="en-US" smtClean="0"/>
              <a:t>Click to edit Master title style</a:t>
            </a:r>
            <a:endParaRPr/>
          </a:p>
        </p:txBody>
      </p:sp>
      <p:sp>
        <p:nvSpPr>
          <p:cNvPr id="3" name="Subtitle 2"/>
          <p:cNvSpPr>
            <a:spLocks noGrp="1"/>
          </p:cNvSpPr>
          <p:nvPr>
            <p:ph type="subTitle" idx="1"/>
          </p:nvPr>
        </p:nvSpPr>
        <p:spPr>
          <a:xfrm>
            <a:off x="417513" y="3810000"/>
            <a:ext cx="8307387" cy="753036"/>
          </a:xfrm>
        </p:spPr>
        <p:txBody>
          <a:bodyPr>
            <a:normAutofit/>
          </a:bodyPr>
          <a:lstStyle>
            <a:lvl1pPr marL="0" indent="0" algn="ctr">
              <a:spcBef>
                <a:spcPts val="3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1/29/15</a:t>
            </a:fld>
            <a:endParaRPr lang="en-US"/>
          </a:p>
        </p:txBody>
      </p:sp>
      <p:sp>
        <p:nvSpPr>
          <p:cNvPr id="5" name="Footer Placeholder 4"/>
          <p:cNvSpPr>
            <a:spLocks noGrp="1"/>
          </p:cNvSpPr>
          <p:nvPr>
            <p:ph type="ftr" sz="quarter" idx="11"/>
          </p:nvPr>
        </p:nvSpPr>
        <p:spPr/>
        <p:txBody>
          <a:bodyPr/>
          <a:lstStyle/>
          <a:p>
            <a:endParaRPr lang="en-US"/>
          </a:p>
        </p:txBody>
      </p:sp>
      <p:pic>
        <p:nvPicPr>
          <p:cNvPr id="8" name="Picture 7" descr="DirectionalButtons-RightOnly.png"/>
          <p:cNvPicPr>
            <a:picLocks noChangeAspect="1"/>
          </p:cNvPicPr>
          <p:nvPr/>
        </p:nvPicPr>
        <p:blipFill>
          <a:blip r:embed="rId3"/>
          <a:stretch>
            <a:fillRect/>
          </a:stretch>
        </p:blipFill>
        <p:spPr>
          <a:xfrm>
            <a:off x="7822266" y="533400"/>
            <a:ext cx="752475" cy="352425"/>
          </a:xfrm>
          <a:prstGeom prst="rect">
            <a:avLst/>
          </a:prstGeom>
        </p:spPr>
      </p:pic>
      <p:sp>
        <p:nvSpPr>
          <p:cNvPr id="9" name="Slide Number Placeholder 5"/>
          <p:cNvSpPr>
            <a:spLocks noGrp="1"/>
          </p:cNvSpPr>
          <p:nvPr>
            <p:ph type="sldNum" sz="quarter" idx="12"/>
          </p:nvPr>
        </p:nvSpPr>
        <p:spPr>
          <a:xfrm>
            <a:off x="8382000" y="1219200"/>
            <a:ext cx="533400" cy="365125"/>
          </a:xfrm>
        </p:spPr>
        <p:txBody>
          <a:bodyPr/>
          <a:lstStyle/>
          <a:p>
            <a:fld id="{886BB73A-582F-4420-9A14-CB10A2B2E5E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416859" y="1466850"/>
            <a:ext cx="8308039" cy="1128432"/>
          </a:xfrm>
        </p:spPr>
        <p:txBody>
          <a:bodyPr vert="horz" lIns="91440" tIns="45720" rIns="91440" bIns="45720" rtlCol="0" anchor="b" anchorCtr="0">
            <a:noAutofit/>
          </a:bodyPr>
          <a:lstStyle>
            <a:lvl1pPr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007224" y="2623296"/>
            <a:ext cx="4717676" cy="38312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30213" y="2770187"/>
            <a:ext cx="3429093" cy="3576825"/>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1/29/15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182880"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4313891" cy="1162050"/>
          </a:xfrm>
        </p:spPr>
        <p:txBody>
          <a:bodyPr anchor="b"/>
          <a:lstStyle>
            <a:lvl1pPr algn="l">
              <a:defRPr sz="2800" b="0">
                <a:solidFill>
                  <a:schemeClr val="bg1"/>
                </a:solidFill>
              </a:defRPr>
            </a:lvl1pPr>
          </a:lstStyle>
          <a:p>
            <a:r>
              <a:rPr lang="en-US" smtClean="0"/>
              <a:t>Click to edit Master title style</a:t>
            </a:r>
            <a:endParaRPr dirty="0"/>
          </a:p>
        </p:txBody>
      </p:sp>
      <p:sp>
        <p:nvSpPr>
          <p:cNvPr id="4" name="Text Placeholder 3"/>
          <p:cNvSpPr>
            <a:spLocks noGrp="1"/>
          </p:cNvSpPr>
          <p:nvPr>
            <p:ph type="body" sz="half" idx="2"/>
          </p:nvPr>
        </p:nvSpPr>
        <p:spPr>
          <a:xfrm>
            <a:off x="416859" y="2837329"/>
            <a:ext cx="4313891" cy="3415834"/>
          </a:xfrm>
        </p:spPr>
        <p:txBody>
          <a:bodyPr>
            <a:normAutofit/>
          </a:bodyPr>
          <a:lstStyle>
            <a:lvl1pPr marL="0" indent="0">
              <a:lnSpc>
                <a:spcPct val="110000"/>
              </a:lnSpc>
              <a:spcBef>
                <a:spcPts val="6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1/29/15</a:t>
            </a:fld>
            <a:endParaRPr lang="en-US"/>
          </a:p>
        </p:txBody>
      </p:sp>
      <p:sp>
        <p:nvSpPr>
          <p:cNvPr id="6" name="Footer Placeholder 5"/>
          <p:cNvSpPr>
            <a:spLocks noGrp="1"/>
          </p:cNvSpPr>
          <p:nvPr>
            <p:ph type="ftr" sz="quarter" idx="11"/>
          </p:nvPr>
        </p:nvSpPr>
        <p:spPr/>
        <p:txBody>
          <a:bodyPr/>
          <a:lstStyle/>
          <a:p>
            <a:endParaRPr lang="en-US"/>
          </a:p>
        </p:txBody>
      </p:sp>
      <p:sp>
        <p:nvSpPr>
          <p:cNvPr id="11" name="Picture Placeholder 10"/>
          <p:cNvSpPr>
            <a:spLocks noGrp="1"/>
          </p:cNvSpPr>
          <p:nvPr>
            <p:ph type="pic" sz="quarter" idx="13"/>
          </p:nvPr>
        </p:nvSpPr>
        <p:spPr>
          <a:xfrm>
            <a:off x="5298140" y="1169894"/>
            <a:ext cx="3671047" cy="5276088"/>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182880" y="1169894"/>
            <a:ext cx="8787384" cy="2106706"/>
          </a:xfrm>
        </p:spPr>
        <p:txBody>
          <a:bodyPr/>
          <a:lstStyle>
            <a:lvl1pPr>
              <a:buNone/>
              <a:defRPr/>
            </a:lvl1pPr>
          </a:lstStyle>
          <a:p>
            <a:r>
              <a:rPr lang="en-US" smtClean="0"/>
              <a:t>Drag picture to placeholder or click icon to add</a:t>
            </a:r>
            <a:endParaRPr/>
          </a:p>
        </p:txBody>
      </p:sp>
      <p:sp>
        <p:nvSpPr>
          <p:cNvPr id="10" name="Rectangle 9"/>
          <p:cNvSpPr/>
          <p:nvPr/>
        </p:nvSpPr>
        <p:spPr>
          <a:xfrm>
            <a:off x="182880" y="3281082"/>
            <a:ext cx="8787384" cy="3174582"/>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859" y="3329268"/>
            <a:ext cx="8346141" cy="1014132"/>
          </a:xfrm>
        </p:spPr>
        <p:txBody>
          <a:bodyPr anchor="b"/>
          <a:lstStyle>
            <a:lvl1pPr algn="l">
              <a:defRPr sz="3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6859" y="4343399"/>
            <a:ext cx="8346141" cy="1909763"/>
          </a:xfrm>
        </p:spPr>
        <p:txBody>
          <a:bodyPr>
            <a:normAutofit/>
          </a:bodyPr>
          <a:lstStyle>
            <a:lvl1pPr marL="0" indent="0">
              <a:lnSpc>
                <a:spcPct val="110000"/>
              </a:lnSpc>
              <a:spcBef>
                <a:spcPts val="600"/>
              </a:spcBef>
              <a:buNone/>
              <a:defRPr sz="18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1/29/15</a:t>
            </a:fld>
            <a:endParaRPr lang="en-US"/>
          </a:p>
        </p:txBody>
      </p:sp>
      <p:sp>
        <p:nvSpPr>
          <p:cNvPr id="6" name="Footer Placeholder 5"/>
          <p:cNvSpPr>
            <a:spLocks noGrp="1"/>
          </p:cNvSpPr>
          <p:nvPr>
            <p:ph type="ftr" sz="quarter" idx="11"/>
          </p:nvPr>
        </p:nvSpPr>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pic>
        <p:nvPicPr>
          <p:cNvPr id="9" name="Picture 8" descr="wireframeOverlay-PCVertical.png"/>
          <p:cNvPicPr>
            <a:picLocks noChangeAspect="1"/>
          </p:cNvPicPr>
          <p:nvPr/>
        </p:nvPicPr>
        <p:blipFill>
          <a:blip r:embed="rId2"/>
          <a:srcRect b="-123309"/>
          <a:stretch>
            <a:fillRect/>
          </a:stretch>
        </p:blipFill>
        <p:spPr>
          <a:xfrm>
            <a:off x="3835212" y="1179575"/>
            <a:ext cx="5133975" cy="5275013"/>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91000" y="1680882"/>
            <a:ext cx="4313891" cy="1162050"/>
          </a:xfrm>
        </p:spPr>
        <p:txBody>
          <a:bodyPr anchor="b"/>
          <a:lstStyle>
            <a:lvl1pPr algn="l">
              <a:defRPr sz="28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4191000" y="2837329"/>
            <a:ext cx="4313891" cy="3415834"/>
          </a:xfrm>
        </p:spPr>
        <p:txBody>
          <a:bodyPr>
            <a:normAutofit/>
          </a:bodyPr>
          <a:lstStyle>
            <a:lvl1pPr marL="0" indent="0">
              <a:lnSpc>
                <a:spcPct val="110000"/>
              </a:lnSpc>
              <a:spcBef>
                <a:spcPts val="6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1/29/15</a:t>
            </a:fld>
            <a:endParaRPr lang="en-US"/>
          </a:p>
        </p:txBody>
      </p:sp>
      <p:sp>
        <p:nvSpPr>
          <p:cNvPr id="6" name="Footer Placeholder 5"/>
          <p:cNvSpPr>
            <a:spLocks noGrp="1"/>
          </p:cNvSpPr>
          <p:nvPr>
            <p:ph type="ftr" sz="quarter" idx="11"/>
          </p:nvPr>
        </p:nvSpPr>
        <p:spPr/>
        <p:txBody>
          <a:bodyPr/>
          <a:lstStyle/>
          <a:p>
            <a:endParaRPr lang="en-US"/>
          </a:p>
        </p:txBody>
      </p:sp>
      <p:sp>
        <p:nvSpPr>
          <p:cNvPr id="8" name="Picture Placeholder 10"/>
          <p:cNvSpPr>
            <a:spLocks noGrp="1"/>
          </p:cNvSpPr>
          <p:nvPr>
            <p:ph type="pic" sz="quarter" idx="14"/>
          </p:nvPr>
        </p:nvSpPr>
        <p:spPr>
          <a:xfrm>
            <a:off x="182880" y="1179576"/>
            <a:ext cx="3671047" cy="2205318"/>
          </a:xfrm>
        </p:spPr>
        <p:txBody>
          <a:bodyPr/>
          <a:lstStyle>
            <a:lvl1pPr>
              <a:buNone/>
              <a:defRPr/>
            </a:lvl1pPr>
          </a:lstStyle>
          <a:p>
            <a:r>
              <a:rPr lang="en-US" smtClean="0"/>
              <a:t>Drag picture to placeholder or click icon to add</a:t>
            </a:r>
            <a:endParaRPr/>
          </a:p>
        </p:txBody>
      </p:sp>
      <p:sp>
        <p:nvSpPr>
          <p:cNvPr id="10" name="Picture Placeholder 10"/>
          <p:cNvSpPr>
            <a:spLocks noGrp="1"/>
          </p:cNvSpPr>
          <p:nvPr>
            <p:ph type="pic" sz="quarter" idx="15"/>
          </p:nvPr>
        </p:nvSpPr>
        <p:spPr>
          <a:xfrm>
            <a:off x="2015983" y="3383280"/>
            <a:ext cx="1837944" cy="3072384"/>
          </a:xfrm>
        </p:spPr>
        <p:txBody>
          <a:bodyPr/>
          <a:lstStyle>
            <a:lvl1pPr>
              <a:buNone/>
              <a:defRPr/>
            </a:lvl1pPr>
          </a:lstStyle>
          <a:p>
            <a:r>
              <a:rPr lang="en-US" smtClean="0"/>
              <a:t>Drag picture to placeholder or click icon to add</a:t>
            </a:r>
            <a:endParaRPr/>
          </a:p>
        </p:txBody>
      </p:sp>
      <p:sp>
        <p:nvSpPr>
          <p:cNvPr id="12" name="Picture Placeholder 10"/>
          <p:cNvSpPr>
            <a:spLocks noGrp="1"/>
          </p:cNvSpPr>
          <p:nvPr>
            <p:ph type="pic" sz="quarter" idx="16"/>
          </p:nvPr>
        </p:nvSpPr>
        <p:spPr>
          <a:xfrm>
            <a:off x="182880" y="3383280"/>
            <a:ext cx="1837944" cy="3072384"/>
          </a:xfrm>
        </p:spPr>
        <p:txBody>
          <a:bodyPr/>
          <a:lstStyle>
            <a:lvl1pPr>
              <a:buNone/>
              <a:defRPr/>
            </a:lvl1pPr>
          </a:lstStyle>
          <a:p>
            <a:r>
              <a:rPr lang="en-US" smtClean="0"/>
              <a:t>Drag picture to placeholder or click icon to add</a:t>
            </a:r>
            <a:endParaRPr/>
          </a:p>
        </p:txBody>
      </p:sp>
      <p:sp>
        <p:nvSpPr>
          <p:cNvPr id="13" name="Slide Number Placeholder 5"/>
          <p:cNvSpPr>
            <a:spLocks noGrp="1"/>
          </p:cNvSpPr>
          <p:nvPr>
            <p:ph type="sldNum" sz="quarter" idx="12"/>
          </p:nvPr>
        </p:nvSpPr>
        <p:spPr>
          <a:xfrm>
            <a:off x="8382000" y="1219200"/>
            <a:ext cx="533400" cy="365125"/>
          </a:xfrm>
        </p:spPr>
        <p:txBody>
          <a:bodyPr/>
          <a:lstStyle/>
          <a:p>
            <a:fld id="{886BB73A-582F-4420-9A14-CB10A2B2E5E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1/29/15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wireframeOverlay-VerticalTC.png"/>
          <p:cNvPicPr>
            <a:picLocks noChangeAspect="1"/>
          </p:cNvPicPr>
          <p:nvPr/>
        </p:nvPicPr>
        <p:blipFill>
          <a:blip r:embed="rId2"/>
          <a:srcRect t="-93650"/>
          <a:stretch>
            <a:fillRect/>
          </a:stretch>
        </p:blipFill>
        <p:spPr>
          <a:xfrm>
            <a:off x="7445188" y="1178128"/>
            <a:ext cx="1524000" cy="5275339"/>
          </a:xfrm>
          <a:prstGeom prst="rect">
            <a:avLst/>
          </a:prstGeom>
          <a:gradFill>
            <a:gsLst>
              <a:gs pos="0">
                <a:schemeClr val="tx2"/>
              </a:gs>
              <a:gs pos="100000">
                <a:schemeClr val="bg2"/>
              </a:gs>
            </a:gsLst>
            <a:lin ang="5400000" scaled="0"/>
          </a:gradFill>
        </p:spPr>
      </p:pic>
      <p:sp>
        <p:nvSpPr>
          <p:cNvPr id="2" name="Vertical Title 1"/>
          <p:cNvSpPr>
            <a:spLocks noGrp="1"/>
          </p:cNvSpPr>
          <p:nvPr>
            <p:ph type="title" orient="vert"/>
          </p:nvPr>
        </p:nvSpPr>
        <p:spPr>
          <a:xfrm>
            <a:off x="7440705" y="1398494"/>
            <a:ext cx="1447800" cy="484990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17513" y="1398494"/>
            <a:ext cx="6669087" cy="4849906"/>
          </a:xfrm>
        </p:spPr>
        <p:txBody>
          <a:bodyPr vert="eaVert"/>
          <a:lstStyle>
            <a:lvl5pPr>
              <a:defRPr/>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1/29/15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Closin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E38E4D-051A-41E1-86A4-E56916468FD0}" type="datetimeFigureOut">
              <a:rPr lang="en-US" smtClean="0"/>
              <a:t>1/29/15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6BB73A-582F-4420-9A14-CB10A2B2E5E8}" type="slidenum">
              <a:rPr lang="en-US" smtClean="0"/>
              <a:t>‹#›</a:t>
            </a:fld>
            <a:endParaRPr lang="en-US"/>
          </a:p>
        </p:txBody>
      </p:sp>
      <p:sp>
        <p:nvSpPr>
          <p:cNvPr id="5" name="Rectangle 4"/>
          <p:cNvSpPr/>
          <p:nvPr/>
        </p:nvSpPr>
        <p:spPr>
          <a:xfrm>
            <a:off x="182880" y="1179576"/>
            <a:ext cx="8787384" cy="5276088"/>
          </a:xfrm>
          <a:prstGeom prst="rect">
            <a:avLst/>
          </a:prstGeom>
          <a:gradFill>
            <a:gsLst>
              <a:gs pos="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6" name="Picture 5" descr="DirectionalButtons-LeftOnlyOnly.png"/>
          <p:cNvPicPr>
            <a:picLocks noChangeAspect="1"/>
          </p:cNvPicPr>
          <p:nvPr/>
        </p:nvPicPr>
        <p:blipFill>
          <a:blip r:embed="rId2"/>
          <a:stretch>
            <a:fillRect/>
          </a:stretch>
        </p:blipFill>
        <p:spPr>
          <a:xfrm>
            <a:off x="7837488" y="538163"/>
            <a:ext cx="752475" cy="35242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a:xfrm>
            <a:off x="415925" y="2756646"/>
            <a:ext cx="8308975" cy="3491753"/>
          </a:xfrm>
        </p:spPr>
        <p:txBody>
          <a:bodyPr>
            <a:normAutofit/>
          </a:bodyPr>
          <a:lstStyle>
            <a:lvl1pPr>
              <a:defRPr sz="2000"/>
            </a:lvl1pPr>
            <a:lvl2pPr>
              <a:defRPr sz="18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1/29/15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Alt.">
    <p:spTree>
      <p:nvGrpSpPr>
        <p:cNvPr id="1" name=""/>
        <p:cNvGrpSpPr/>
        <p:nvPr/>
      </p:nvGrpSpPr>
      <p:grpSpPr>
        <a:xfrm>
          <a:off x="0" y="0"/>
          <a:ext cx="0" cy="0"/>
          <a:chOff x="0" y="0"/>
          <a:chExt cx="0" cy="0"/>
        </a:xfrm>
      </p:grpSpPr>
      <p:pic>
        <p:nvPicPr>
          <p:cNvPr id="8" name="Picture 7" descr="wireframeOverlay-TCFull.png"/>
          <p:cNvPicPr>
            <a:picLocks noChangeAspect="1"/>
          </p:cNvPicPr>
          <p:nvPr/>
        </p:nvPicPr>
        <p:blipFill>
          <a:blip r:embed="rId2"/>
          <a:srcRect l="-198711"/>
          <a:stretch>
            <a:fillRect/>
          </a:stretch>
        </p:blipFill>
        <p:spPr>
          <a:xfrm>
            <a:off x="177999" y="1179576"/>
            <a:ext cx="8788373" cy="5276088"/>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buClrTx/>
              <a:defRPr>
                <a:solidFill>
                  <a:schemeClr val="bg1"/>
                </a:solidFill>
              </a:defRPr>
            </a:lvl1pPr>
            <a:lvl2pPr>
              <a:buClr>
                <a:schemeClr val="bg1">
                  <a:lumMod val="75000"/>
                </a:schemeClr>
              </a:buClr>
              <a:defRPr>
                <a:solidFill>
                  <a:schemeClr val="bg1"/>
                </a:solidFill>
              </a:defRPr>
            </a:lvl2pPr>
            <a:lvl3pPr>
              <a:buClrTx/>
              <a:defRPr>
                <a:solidFill>
                  <a:schemeClr val="bg1"/>
                </a:solidFill>
              </a:defRPr>
            </a:lvl3pPr>
            <a:lvl4pPr>
              <a:buClr>
                <a:schemeClr val="bg1">
                  <a:lumMod val="75000"/>
                </a:schemeClr>
              </a:buClr>
              <a:defRPr>
                <a:solidFill>
                  <a:schemeClr val="bg1"/>
                </a:solidFill>
              </a:defRPr>
            </a:lvl4pPr>
            <a:lvl5pPr>
              <a:buClrTx/>
              <a:defRPr>
                <a:solidFill>
                  <a:schemeClr val="bg1"/>
                </a:solidFill>
              </a:defRPr>
            </a:lvl5pPr>
            <a:lvl6pPr>
              <a:buClr>
                <a:schemeClr val="bg1">
                  <a:lumMod val="75000"/>
                </a:schemeClr>
              </a:buClr>
              <a:defRPr lang="en-US" sz="1800" kern="1200" dirty="0" smtClean="0">
                <a:solidFill>
                  <a:schemeClr val="bg1"/>
                </a:solidFill>
                <a:latin typeface="+mn-lt"/>
                <a:ea typeface="+mn-ea"/>
                <a:cs typeface="+mn-cs"/>
              </a:defRPr>
            </a:lvl6pPr>
            <a:lvl7pPr>
              <a:buClr>
                <a:schemeClr val="bg1"/>
              </a:buClr>
              <a:defRPr lang="en-US" sz="1800" kern="1200" dirty="0" smtClean="0">
                <a:solidFill>
                  <a:schemeClr val="bg1"/>
                </a:solidFill>
                <a:latin typeface="+mn-lt"/>
                <a:ea typeface="+mn-ea"/>
                <a:cs typeface="+mn-cs"/>
              </a:defRPr>
            </a:lvl7pPr>
            <a:lvl8pPr>
              <a:buClr>
                <a:schemeClr val="bg1">
                  <a:lumMod val="75000"/>
                </a:schemeClr>
              </a:buClr>
              <a:defRPr lang="en-US" sz="1800" kern="1200" dirty="0" smtClean="0">
                <a:solidFill>
                  <a:schemeClr val="bg1"/>
                </a:solidFill>
                <a:latin typeface="+mn-lt"/>
                <a:ea typeface="+mn-ea"/>
                <a:cs typeface="+mn-cs"/>
              </a:defRPr>
            </a:lvl8pPr>
            <a:lvl9pPr>
              <a:buClr>
                <a:schemeClr val="bg1"/>
              </a:buClr>
              <a:defRPr sz="1800" kern="1200" dirty="0">
                <a:solidFill>
                  <a:schemeClr val="bg1"/>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7CE38E4D-051A-41E1-86A4-E56916468FD0}" type="datetimeFigureOut">
              <a:rPr lang="en-US" smtClean="0"/>
              <a:t>1/29/15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wireframeOverlay-SectionH.png"/>
          <p:cNvPicPr>
            <a:picLocks noChangeAspect="1"/>
          </p:cNvPicPr>
          <p:nvPr/>
        </p:nvPicPr>
        <p:blipFill>
          <a:blip r:embed="rId2"/>
          <a:srcRect r="-91875"/>
          <a:stretch>
            <a:fillRect/>
          </a:stretch>
        </p:blipFill>
        <p:spPr>
          <a:xfrm>
            <a:off x="182880" y="1179576"/>
            <a:ext cx="8785105" cy="5276088"/>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a:xfrm>
            <a:off x="2133600" y="3429000"/>
            <a:ext cx="6591300" cy="1371600"/>
          </a:xfrm>
        </p:spPr>
        <p:txBody>
          <a:bodyPr anchor="b" anchorCtr="0"/>
          <a:lstStyle>
            <a:lvl1pPr algn="r">
              <a:defRPr sz="4800" b="0" cap="none" baseline="0"/>
            </a:lvl1pPr>
          </a:lstStyle>
          <a:p>
            <a:r>
              <a:rPr lang="en-US" smtClean="0"/>
              <a:t>Click to edit Master title style</a:t>
            </a:r>
            <a:endParaRPr dirty="0"/>
          </a:p>
        </p:txBody>
      </p:sp>
      <p:sp>
        <p:nvSpPr>
          <p:cNvPr id="3" name="Text Placeholder 2"/>
          <p:cNvSpPr>
            <a:spLocks noGrp="1"/>
          </p:cNvSpPr>
          <p:nvPr>
            <p:ph type="body" idx="1"/>
          </p:nvPr>
        </p:nvSpPr>
        <p:spPr>
          <a:xfrm>
            <a:off x="2133600" y="4800599"/>
            <a:ext cx="6591300" cy="1066801"/>
          </a:xfrm>
        </p:spPr>
        <p:txBody>
          <a:bodyPr anchor="t" anchorCtr="0">
            <a:normAutofit/>
          </a:bodyPr>
          <a:lstStyle>
            <a:lvl1pPr marL="0" indent="0" algn="r">
              <a:spcBef>
                <a:spcPts val="30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E38E4D-051A-41E1-86A4-E56916468FD0}" type="datetimeFigureOut">
              <a:rPr lang="en-US" smtClean="0"/>
              <a:t>1/29/15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16859"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73214" y="2770188"/>
            <a:ext cx="3840480" cy="3464765"/>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CE38E4D-051A-41E1-86A4-E56916468FD0}" type="datetimeFigureOut">
              <a:rPr lang="en-US" smtClean="0"/>
              <a:t>1/29/15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16859"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16859"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73752" y="2675964"/>
            <a:ext cx="3840480" cy="645459"/>
          </a:xfrm>
        </p:spPr>
        <p:txBody>
          <a:bodyPr anchor="ctr" anchorCtr="0">
            <a:normAutofit/>
          </a:bodyPr>
          <a:lstStyle>
            <a:lvl1pPr marL="0" indent="0" algn="ctr">
              <a:spcBef>
                <a:spcPts val="300"/>
              </a:spcBef>
              <a:buNone/>
              <a:defRPr sz="2400" b="0">
                <a:solidFill>
                  <a:schemeClr val="bg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3752" y="3307976"/>
            <a:ext cx="3840480" cy="2925762"/>
          </a:xfrm>
        </p:spPr>
        <p:txBody>
          <a:bodyPr>
            <a:normAutofit/>
          </a:bodyPr>
          <a:lstStyle>
            <a:lvl1pPr>
              <a:spcBef>
                <a:spcPts val="1800"/>
              </a:spcBef>
              <a:defRPr sz="1800"/>
            </a:lvl1pPr>
            <a:lvl2pPr>
              <a:defRPr sz="1800"/>
            </a:lvl2pPr>
            <a:lvl3pPr>
              <a:defRPr sz="1800"/>
            </a:lvl3pPr>
            <a:lvl4pPr>
              <a:defRPr sz="1800"/>
            </a:lvl4pPr>
            <a:lvl5pPr>
              <a:defRPr sz="1800"/>
            </a:lvl5pPr>
            <a:lvl6pPr>
              <a:defRPr lang="en-US" sz="1800" kern="1200" dirty="0" smtClean="0">
                <a:solidFill>
                  <a:schemeClr val="tx1">
                    <a:lumMod val="75000"/>
                    <a:lumOff val="25000"/>
                  </a:schemeClr>
                </a:solidFill>
                <a:latin typeface="+mn-lt"/>
                <a:ea typeface="+mn-ea"/>
                <a:cs typeface="+mn-cs"/>
              </a:defRPr>
            </a:lvl6pPr>
            <a:lvl7pPr>
              <a:defRPr lang="en-US" sz="1800" kern="1200" dirty="0" smtClean="0">
                <a:solidFill>
                  <a:schemeClr val="tx1">
                    <a:lumMod val="75000"/>
                    <a:lumOff val="25000"/>
                  </a:schemeClr>
                </a:solidFill>
                <a:latin typeface="+mn-lt"/>
                <a:ea typeface="+mn-ea"/>
                <a:cs typeface="+mn-cs"/>
              </a:defRPr>
            </a:lvl7pPr>
            <a:lvl8pPr>
              <a:defRPr lang="en-US" sz="1800" kern="1200" dirty="0" smtClean="0">
                <a:solidFill>
                  <a:schemeClr val="tx1">
                    <a:lumMod val="75000"/>
                    <a:lumOff val="25000"/>
                  </a:schemeClr>
                </a:solidFill>
                <a:latin typeface="+mn-lt"/>
                <a:ea typeface="+mn-ea"/>
                <a:cs typeface="+mn-cs"/>
              </a:defRPr>
            </a:lvl8pPr>
            <a:lvl9pPr>
              <a:defRPr sz="1800" kern="1200" dirty="0">
                <a:solidFill>
                  <a:schemeClr val="tx1">
                    <a:lumMod val="75000"/>
                    <a:lumOff val="25000"/>
                  </a:schemeClr>
                </a:solidFill>
                <a:latin typeface="+mn-lt"/>
                <a:ea typeface="+mn-ea"/>
                <a:cs typeface="+mn-cs"/>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7CE38E4D-051A-41E1-86A4-E56916468FD0}" type="datetimeFigureOut">
              <a:rPr lang="en-US" smtClean="0"/>
              <a:t>1/29/15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wireframeOverlay-Content.png"/>
          <p:cNvPicPr>
            <a:picLocks noChangeAspect="1"/>
          </p:cNvPicPr>
          <p:nvPr/>
        </p:nvPicPr>
        <p:blipFill>
          <a:blip r:embed="rId2"/>
          <a:stretch>
            <a:fillRect/>
          </a:stretch>
        </p:blipFill>
        <p:spPr>
          <a:xfrm>
            <a:off x="179294" y="1179576"/>
            <a:ext cx="8787384" cy="1440702"/>
          </a:xfrm>
          <a:prstGeom prst="rect">
            <a:avLst/>
          </a:prstGeom>
          <a:gradFill>
            <a:gsLst>
              <a:gs pos="0">
                <a:schemeClr val="tx2"/>
              </a:gs>
              <a:gs pos="100000">
                <a:schemeClr val="bg2"/>
              </a:gs>
            </a:gsLst>
            <a:lin ang="5400000" scaled="0"/>
          </a:gradFill>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CE38E4D-051A-41E1-86A4-E56916468FD0}" type="datetimeFigureOut">
              <a:rPr lang="en-US" smtClean="0"/>
              <a:t>1/29/15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E38E4D-051A-41E1-86A4-E56916468FD0}" type="datetimeFigureOut">
              <a:rPr lang="en-US" smtClean="0"/>
              <a:t>1/29/15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wireframeOverlay-ContentCap.png"/>
          <p:cNvPicPr>
            <a:picLocks noChangeAspect="1"/>
          </p:cNvPicPr>
          <p:nvPr/>
        </p:nvPicPr>
        <p:blipFill>
          <a:blip r:embed="rId2"/>
          <a:srcRect b="-135871"/>
          <a:stretch>
            <a:fillRect/>
          </a:stretch>
        </p:blipFill>
        <p:spPr>
          <a:xfrm>
            <a:off x="182880" y="1179575"/>
            <a:ext cx="4228522" cy="5274037"/>
          </a:xfrm>
          <a:prstGeom prst="rect">
            <a:avLst/>
          </a:prstGeom>
          <a:gradFill>
            <a:gsLst>
              <a:gs pos="0">
                <a:schemeClr val="bg2"/>
              </a:gs>
              <a:gs pos="100000">
                <a:schemeClr val="tx2"/>
              </a:gs>
            </a:gsLst>
            <a:lin ang="5400000" scaled="0"/>
          </a:gradFill>
        </p:spPr>
      </p:pic>
      <p:sp>
        <p:nvSpPr>
          <p:cNvPr id="2" name="Title 1"/>
          <p:cNvSpPr>
            <a:spLocks noGrp="1"/>
          </p:cNvSpPr>
          <p:nvPr>
            <p:ph type="title"/>
          </p:nvPr>
        </p:nvSpPr>
        <p:spPr>
          <a:xfrm>
            <a:off x="416859" y="1680882"/>
            <a:ext cx="3697941" cy="1162050"/>
          </a:xfrm>
        </p:spPr>
        <p:txBody>
          <a:bodyPr anchor="b"/>
          <a:lstStyle>
            <a:lvl1pPr algn="l">
              <a:defRPr sz="28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612341" y="1600200"/>
            <a:ext cx="4101353" cy="46529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16859" y="2837329"/>
            <a:ext cx="3697941" cy="3415834"/>
          </a:xfrm>
        </p:spPr>
        <p:txBody>
          <a:bodyPr vert="horz" lIns="91440" tIns="45720" rIns="91440" bIns="45720" rtlCol="0">
            <a:normAutofit/>
          </a:bodyPr>
          <a:lstStyle>
            <a:lvl1pPr marL="0" indent="0">
              <a:spcBef>
                <a:spcPts val="600"/>
              </a:spcBef>
              <a:buNone/>
              <a:defRPr sz="1600" kern="1200">
                <a:solidFill>
                  <a:schemeClr val="bg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tx1">
                  <a:lumMod val="50000"/>
                  <a:lumOff val="50000"/>
                </a:schemeClr>
              </a:buClr>
              <a:buSzPct val="7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7CE38E4D-051A-41E1-86A4-E56916468FD0}" type="datetimeFigureOut">
              <a:rPr lang="en-US" smtClean="0"/>
              <a:t>1/29/15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BB73A-582F-4420-9A14-CB10A2B2E5E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2.png"/><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925" y="1456765"/>
            <a:ext cx="8308975"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15925" y="2770188"/>
            <a:ext cx="8308975" cy="34782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50105" y="6454588"/>
            <a:ext cx="2398059" cy="228600"/>
          </a:xfrm>
          <a:prstGeom prst="rect">
            <a:avLst/>
          </a:prstGeom>
        </p:spPr>
        <p:txBody>
          <a:bodyPr vert="horz" lIns="91440" tIns="45720" rIns="91440" bIns="45720" rtlCol="0" anchor="ctr"/>
          <a:lstStyle>
            <a:lvl1pPr algn="r">
              <a:defRPr sz="1000">
                <a:solidFill>
                  <a:schemeClr val="tx1">
                    <a:lumMod val="75000"/>
                    <a:lumOff val="25000"/>
                  </a:schemeClr>
                </a:solidFill>
              </a:defRPr>
            </a:lvl1pPr>
          </a:lstStyle>
          <a:p>
            <a:fld id="{7CE38E4D-051A-41E1-86A4-E56916468FD0}" type="datetimeFigureOut">
              <a:rPr lang="en-US" smtClean="0"/>
              <a:t>1/29/15</a:t>
            </a:fld>
            <a:endParaRPr lang="en-US"/>
          </a:p>
        </p:txBody>
      </p:sp>
      <p:sp>
        <p:nvSpPr>
          <p:cNvPr id="5" name="Footer Placeholder 4"/>
          <p:cNvSpPr>
            <a:spLocks noGrp="1"/>
          </p:cNvSpPr>
          <p:nvPr>
            <p:ph type="ftr" sz="quarter" idx="3"/>
          </p:nvPr>
        </p:nvSpPr>
        <p:spPr>
          <a:xfrm>
            <a:off x="259976" y="6454588"/>
            <a:ext cx="3657600" cy="228600"/>
          </a:xfrm>
          <a:prstGeom prst="rect">
            <a:avLst/>
          </a:prstGeom>
        </p:spPr>
        <p:txBody>
          <a:bodyPr vert="horz" lIns="91440" tIns="45720" rIns="91440" bIns="45720" rtlCol="0" anchor="ctr"/>
          <a:lstStyle>
            <a:lvl1pPr algn="l">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8382000" y="1219200"/>
            <a:ext cx="533400" cy="365125"/>
          </a:xfrm>
          <a:prstGeom prst="rect">
            <a:avLst/>
          </a:prstGeom>
        </p:spPr>
        <p:txBody>
          <a:bodyPr vert="horz" lIns="91440" tIns="45720" rIns="91440" bIns="45720" rtlCol="0" anchor="ctr"/>
          <a:lstStyle>
            <a:lvl1pPr algn="r">
              <a:defRPr sz="1200">
                <a:solidFill>
                  <a:schemeClr val="bg1"/>
                </a:solidFill>
              </a:defRPr>
            </a:lvl1pPr>
          </a:lstStyle>
          <a:p>
            <a:fld id="{886BB73A-582F-4420-9A14-CB10A2B2E5E8}" type="slidenum">
              <a:rPr lang="en-US" smtClean="0"/>
              <a:t>‹#›</a:t>
            </a:fld>
            <a:endParaRPr lang="en-US"/>
          </a:p>
        </p:txBody>
      </p:sp>
      <p:pic>
        <p:nvPicPr>
          <p:cNvPr id="7" name="Picture 6" descr="HomeButton.png">
            <a:hlinkClick r:id="" action="ppaction://hlinkshowjump?jump=firstslide"/>
          </p:cNvPr>
          <p:cNvPicPr>
            <a:picLocks noChangeAspect="1"/>
          </p:cNvPicPr>
          <p:nvPr/>
        </p:nvPicPr>
        <p:blipFill>
          <a:blip r:embed="rId18"/>
          <a:stretch>
            <a:fillRect/>
          </a:stretch>
        </p:blipFill>
        <p:spPr>
          <a:xfrm>
            <a:off x="552450" y="526116"/>
            <a:ext cx="457200" cy="352425"/>
          </a:xfrm>
          <a:prstGeom prst="rect">
            <a:avLst/>
          </a:prstGeom>
        </p:spPr>
      </p:pic>
      <p:pic>
        <p:nvPicPr>
          <p:cNvPr id="10" name="Picture 9" descr="DirectionalButtons-Full.png"/>
          <p:cNvPicPr>
            <a:picLocks noChangeAspect="1"/>
          </p:cNvPicPr>
          <p:nvPr/>
        </p:nvPicPr>
        <p:blipFill>
          <a:blip r:embed="rId19"/>
          <a:stretch>
            <a:fillRect/>
          </a:stretch>
        </p:blipFill>
        <p:spPr>
          <a:xfrm>
            <a:off x="7826188" y="526116"/>
            <a:ext cx="752475" cy="35242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600" kern="1200">
          <a:solidFill>
            <a:schemeClr val="bg1"/>
          </a:solidFill>
          <a:latin typeface="+mj-lt"/>
          <a:ea typeface="+mj-ea"/>
          <a:cs typeface="+mj-cs"/>
        </a:defRPr>
      </a:lvl1pPr>
    </p:titleStyle>
    <p:bodyStyle>
      <a:lvl1pPr marL="228600" indent="-228600" algn="l" defTabSz="914400" rtl="0" eaLnBrk="1" latinLnBrk="0" hangingPunct="1">
        <a:spcBef>
          <a:spcPts val="2000"/>
        </a:spcBef>
        <a:buClr>
          <a:schemeClr val="tx1">
            <a:lumMod val="50000"/>
            <a:lumOff val="50000"/>
          </a:schemeClr>
        </a:buClr>
        <a:buSzPct val="70000"/>
        <a:buFont typeface="Wingdings" pitchFamily="2" charset="2"/>
        <a:buChar char="l"/>
        <a:defRPr sz="20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tx1">
            <a:lumMod val="85000"/>
            <a:lumOff val="15000"/>
          </a:schemeClr>
        </a:buClr>
        <a:buSzPct val="70000"/>
        <a:buFont typeface="Wingdings" pitchFamily="2" charset="2"/>
        <a:buChar char="l"/>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tx1">
            <a:lumMod val="50000"/>
            <a:lumOff val="50000"/>
          </a:schemeClr>
        </a:buClr>
        <a:buSzPct val="70000"/>
        <a:buFont typeface="Wingdings" pitchFamily="2" charset="2"/>
        <a:buChar char="l"/>
        <a:defRPr sz="1800" kern="1200">
          <a:solidFill>
            <a:schemeClr val="tx1">
              <a:lumMod val="75000"/>
              <a:lumOff val="25000"/>
            </a:schemeClr>
          </a:solidFill>
          <a:latin typeface="+mn-lt"/>
          <a:ea typeface="+mn-ea"/>
          <a:cs typeface="+mn-cs"/>
        </a:defRPr>
      </a:lvl5pPr>
      <a:lvl6pPr marL="1377950" indent="-228600" algn="l" defTabSz="914400" rtl="0" eaLnBrk="1" latinLnBrk="0" hangingPunct="1">
        <a:spcBef>
          <a:spcPct val="20000"/>
        </a:spcBef>
        <a:buClr>
          <a:schemeClr val="tx1">
            <a:lumMod val="85000"/>
            <a:lumOff val="15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1603375" indent="-228600" algn="l" defTabSz="914400" rtl="0" eaLnBrk="1" latinLnBrk="0" hangingPunct="1">
        <a:spcBef>
          <a:spcPct val="20000"/>
        </a:spcBef>
        <a:buClr>
          <a:schemeClr val="tx1">
            <a:lumMod val="50000"/>
            <a:lumOff val="50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1830388" indent="-228600" algn="l" defTabSz="914400" rtl="0" eaLnBrk="1" latinLnBrk="0" hangingPunct="1">
        <a:spcBef>
          <a:spcPct val="20000"/>
        </a:spcBef>
        <a:buClr>
          <a:schemeClr val="tx1">
            <a:lumMod val="85000"/>
            <a:lumOff val="15000"/>
          </a:schemeClr>
        </a:buClr>
        <a:buSzPct val="70000"/>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057400" indent="-228600" algn="l" defTabSz="914400" rtl="0" eaLnBrk="1" latinLnBrk="0" hangingPunct="1">
        <a:spcBef>
          <a:spcPct val="20000"/>
        </a:spcBef>
        <a:buClr>
          <a:schemeClr val="tx1">
            <a:lumMod val="50000"/>
            <a:lumOff val="50000"/>
          </a:schemeClr>
        </a:buClr>
        <a:buSzPct val="70000"/>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readwritethink.org/professional-development/strategy-guides/using-raft-writing-strategy-30625.htm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bdiploma.cambridge.org/media/IB_chem_6_assess_cwsm6.pdf"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IBMA Sciences </a:t>
            </a:r>
            <a:br>
              <a:rPr lang="en-US" dirty="0" smtClean="0"/>
            </a:br>
            <a:r>
              <a:rPr lang="en-US" dirty="0" smtClean="0"/>
              <a:t>Networking Session</a:t>
            </a:r>
            <a:endParaRPr lang="en-US" dirty="0"/>
          </a:p>
        </p:txBody>
      </p:sp>
      <p:sp>
        <p:nvSpPr>
          <p:cNvPr id="3" name="Subtitle 2"/>
          <p:cNvSpPr>
            <a:spLocks noGrp="1"/>
          </p:cNvSpPr>
          <p:nvPr>
            <p:ph type="subTitle" idx="1"/>
          </p:nvPr>
        </p:nvSpPr>
        <p:spPr>
          <a:xfrm>
            <a:off x="417513" y="3809999"/>
            <a:ext cx="8307387" cy="1600521"/>
          </a:xfrm>
        </p:spPr>
        <p:txBody>
          <a:bodyPr>
            <a:normAutofit/>
          </a:bodyPr>
          <a:lstStyle/>
          <a:p>
            <a:r>
              <a:rPr lang="en-US" dirty="0" smtClean="0"/>
              <a:t>Alice Deal Middle School</a:t>
            </a:r>
          </a:p>
          <a:p>
            <a:r>
              <a:rPr lang="en-US" dirty="0" smtClean="0"/>
              <a:t>January 30, </a:t>
            </a:r>
            <a:r>
              <a:rPr lang="en-US" dirty="0" smtClean="0"/>
              <a:t>2015</a:t>
            </a:r>
          </a:p>
          <a:p>
            <a:r>
              <a:rPr lang="en-US" dirty="0" err="1" smtClean="0"/>
              <a:t>Alana.Brown@DC.gov</a:t>
            </a:r>
            <a:endParaRPr lang="en-US" dirty="0"/>
          </a:p>
        </p:txBody>
      </p:sp>
    </p:spTree>
    <p:extLst>
      <p:ext uri="{BB962C8B-B14F-4D97-AF65-F5344CB8AC3E}">
        <p14:creationId xmlns:p14="http://schemas.microsoft.com/office/powerpoint/2010/main" val="41901180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summative tasks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3550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a:t>
            </a:r>
            <a:r>
              <a:rPr lang="en-US" dirty="0" smtClean="0"/>
              <a:t>assessments</a:t>
            </a:r>
            <a:r>
              <a:rPr lang="en-US" dirty="0" smtClean="0"/>
              <a:t>	</a:t>
            </a:r>
            <a:endParaRPr lang="en-US" dirty="0"/>
          </a:p>
        </p:txBody>
      </p:sp>
      <p:sp>
        <p:nvSpPr>
          <p:cNvPr id="3" name="Content Placeholder 2"/>
          <p:cNvSpPr>
            <a:spLocks noGrp="1"/>
          </p:cNvSpPr>
          <p:nvPr>
            <p:ph idx="1"/>
          </p:nvPr>
        </p:nvSpPr>
        <p:spPr/>
        <p:txBody>
          <a:bodyPr/>
          <a:lstStyle/>
          <a:p>
            <a:r>
              <a:rPr lang="en-US" dirty="0" smtClean="0"/>
              <a:t>Summative tasks for sciences usually consist of tests, design labs, and essays/presentations based on real-world issues in science.</a:t>
            </a:r>
          </a:p>
          <a:p>
            <a:pPr lvl="1"/>
            <a:r>
              <a:rPr lang="en-US" dirty="0" smtClean="0"/>
              <a:t>Tests – Objective A</a:t>
            </a:r>
          </a:p>
          <a:p>
            <a:pPr lvl="1"/>
            <a:r>
              <a:rPr lang="en-US" dirty="0" smtClean="0"/>
              <a:t>Design labs – Objectives B &amp; C</a:t>
            </a:r>
          </a:p>
          <a:p>
            <a:pPr lvl="2"/>
            <a:r>
              <a:rPr lang="en-US" dirty="0" smtClean="0"/>
              <a:t>“Cookbook” lab that only requires processing of data – Objective C</a:t>
            </a:r>
            <a:endParaRPr lang="en-US" dirty="0" smtClean="0"/>
          </a:p>
          <a:p>
            <a:pPr lvl="1"/>
            <a:r>
              <a:rPr lang="en-US" dirty="0" smtClean="0"/>
              <a:t>Essays/Presentations (BE CREATIVE!) on real-world issues – Objective D</a:t>
            </a:r>
          </a:p>
          <a:p>
            <a:pPr marL="228600" lvl="1" indent="0">
              <a:buNone/>
            </a:pPr>
            <a:endParaRPr lang="en-US" dirty="0"/>
          </a:p>
        </p:txBody>
      </p:sp>
    </p:spTree>
    <p:extLst>
      <p:ext uri="{BB962C8B-B14F-4D97-AF65-F5344CB8AC3E}">
        <p14:creationId xmlns:p14="http://schemas.microsoft.com/office/powerpoint/2010/main" val="3182331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the global context have to do with assessment?</a:t>
            </a:r>
            <a:endParaRPr lang="en-US" dirty="0"/>
          </a:p>
        </p:txBody>
      </p:sp>
      <p:sp>
        <p:nvSpPr>
          <p:cNvPr id="3" name="Content Placeholder 2"/>
          <p:cNvSpPr>
            <a:spLocks noGrp="1"/>
          </p:cNvSpPr>
          <p:nvPr>
            <p:ph idx="1"/>
          </p:nvPr>
        </p:nvSpPr>
        <p:spPr/>
        <p:txBody>
          <a:bodyPr/>
          <a:lstStyle/>
          <a:p>
            <a:r>
              <a:rPr lang="en-US" dirty="0" smtClean="0"/>
              <a:t>The global context should be explored via learning experiences before students begin working on a summative task. </a:t>
            </a:r>
          </a:p>
          <a:p>
            <a:r>
              <a:rPr lang="en-US" dirty="0" smtClean="0"/>
              <a:t>The summative task should allow students to answer a question or address a concern that was investigated within the global context, perhaps introduced via the inquiry questions.</a:t>
            </a:r>
          </a:p>
          <a:p>
            <a:pPr marL="0" indent="0">
              <a:buNone/>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7732225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should we ask the student to do? </a:t>
            </a:r>
            <a:endParaRPr lang="en-US" dirty="0"/>
          </a:p>
        </p:txBody>
      </p:sp>
      <p:sp>
        <p:nvSpPr>
          <p:cNvPr id="5" name="Content Placeholder 4"/>
          <p:cNvSpPr>
            <a:spLocks noGrp="1"/>
          </p:cNvSpPr>
          <p:nvPr>
            <p:ph idx="1"/>
          </p:nvPr>
        </p:nvSpPr>
        <p:spPr/>
        <p:txBody>
          <a:bodyPr>
            <a:normAutofit fontScale="92500" lnSpcReduction="20000"/>
          </a:bodyPr>
          <a:lstStyle/>
          <a:p>
            <a:r>
              <a:rPr lang="en-US" dirty="0" smtClean="0"/>
              <a:t>Unit Title: Communication (10 hours)</a:t>
            </a:r>
          </a:p>
          <a:p>
            <a:r>
              <a:rPr lang="en-US" dirty="0" smtClean="0"/>
              <a:t>Key concept: Systems</a:t>
            </a:r>
          </a:p>
          <a:p>
            <a:r>
              <a:rPr lang="en-US" dirty="0" smtClean="0"/>
              <a:t>Related concepts: Transformation, energy, communication</a:t>
            </a:r>
          </a:p>
          <a:p>
            <a:r>
              <a:rPr lang="en-US" dirty="0" smtClean="0"/>
              <a:t>Global context: Globalization and sustainability – reflecting on the opportunities and tensions provided by the interconnected nature of the world</a:t>
            </a:r>
          </a:p>
          <a:p>
            <a:r>
              <a:rPr lang="en-US" dirty="0" smtClean="0"/>
              <a:t>SOI: The interconnectedness of the world, which arises from energy transformations being used to transmit or communicate data, provides opportunities and tensions.</a:t>
            </a:r>
          </a:p>
          <a:p>
            <a:r>
              <a:rPr lang="en-US" dirty="0" smtClean="0"/>
              <a:t>MYP Objective: D (Sciences guide, p. 10)</a:t>
            </a:r>
          </a:p>
        </p:txBody>
      </p:sp>
    </p:spTree>
    <p:extLst>
      <p:ext uri="{BB962C8B-B14F-4D97-AF65-F5344CB8AC3E}">
        <p14:creationId xmlns:p14="http://schemas.microsoft.com/office/powerpoint/2010/main" val="15076219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Designing tests – Criterion A (Knowing and understanding)</a:t>
            </a:r>
            <a:endParaRPr lang="en-US" dirty="0"/>
          </a:p>
        </p:txBody>
      </p:sp>
      <p:sp>
        <p:nvSpPr>
          <p:cNvPr id="3" name="Content Placeholder 2"/>
          <p:cNvSpPr>
            <a:spLocks noGrp="1"/>
          </p:cNvSpPr>
          <p:nvPr>
            <p:ph idx="1"/>
          </p:nvPr>
        </p:nvSpPr>
        <p:spPr/>
        <p:txBody>
          <a:bodyPr/>
          <a:lstStyle/>
          <a:p>
            <a:r>
              <a:rPr lang="en-US" dirty="0" smtClean="0"/>
              <a:t>Determine which strands you are assessing in the test, then organize the test by strands/levels. (See s</a:t>
            </a:r>
            <a:r>
              <a:rPr lang="en-US" dirty="0" smtClean="0">
                <a:solidFill>
                  <a:srgbClr val="FF0000"/>
                </a:solidFill>
              </a:rPr>
              <a:t>amp</a:t>
            </a:r>
            <a:r>
              <a:rPr lang="en-US" dirty="0" smtClean="0"/>
              <a:t>le in the folder and more on the OCC.)</a:t>
            </a:r>
          </a:p>
          <a:p>
            <a:r>
              <a:rPr lang="en-US" dirty="0" smtClean="0"/>
              <a:t>Ensure that you have a range of problem types—very few multiple choice/matching if any. Pictures, graphs, reading excerpts, etc., are great tools. </a:t>
            </a:r>
          </a:p>
          <a:p>
            <a:r>
              <a:rPr lang="en-US" dirty="0" smtClean="0"/>
              <a:t>Level 7-8 questions should engage students with materials they have not previously seen. Analyzing validity of articles (with global context in mind) is a great way to assess for scientifically-supported judgments. </a:t>
            </a:r>
          </a:p>
        </p:txBody>
      </p:sp>
    </p:spTree>
    <p:extLst>
      <p:ext uri="{BB962C8B-B14F-4D97-AF65-F5344CB8AC3E}">
        <p14:creationId xmlns:p14="http://schemas.microsoft.com/office/powerpoint/2010/main" val="1586963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design </a:t>
            </a:r>
            <a:r>
              <a:rPr lang="en-US" dirty="0"/>
              <a:t>l</a:t>
            </a:r>
            <a:r>
              <a:rPr lang="en-US" dirty="0" smtClean="0"/>
              <a:t>abs – Criterion B (Inquiring and designing)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Before students begin a design lab, they need LOTS of formative work. </a:t>
            </a:r>
          </a:p>
          <a:p>
            <a:r>
              <a:rPr lang="en-US" dirty="0" smtClean="0"/>
              <a:t>Prompt may require the investigation of a DV where students choose IV, or more open-ended. It’s best to approve their plan (for safety and worthiness of investigation) before allowing students to proceed.</a:t>
            </a:r>
          </a:p>
          <a:p>
            <a:r>
              <a:rPr lang="en-US" dirty="0" smtClean="0"/>
              <a:t>Year 1 and 2 students may require a template along with task-specific rubrics. </a:t>
            </a:r>
          </a:p>
          <a:p>
            <a:r>
              <a:rPr lang="en-US" dirty="0" smtClean="0"/>
              <a:t>Even if students are only designing (not processing) the investigation, they should use the materials they need to write an accurate procedure. </a:t>
            </a:r>
          </a:p>
          <a:p>
            <a:r>
              <a:rPr lang="en-US" dirty="0" smtClean="0"/>
              <a:t>Hypothesis should have scientific reasoning, but it might be nice to ask them to link the relevance of the study to the global context. AHA!</a:t>
            </a:r>
            <a:endParaRPr lang="en-US" dirty="0"/>
          </a:p>
        </p:txBody>
      </p:sp>
    </p:spTree>
    <p:extLst>
      <p:ext uri="{BB962C8B-B14F-4D97-AF65-F5344CB8AC3E}">
        <p14:creationId xmlns:p14="http://schemas.microsoft.com/office/powerpoint/2010/main" val="104118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design Labs – Criterion C (Processing and evaluating)</a:t>
            </a:r>
            <a:endParaRPr lang="en-US" dirty="0"/>
          </a:p>
        </p:txBody>
      </p:sp>
      <p:sp>
        <p:nvSpPr>
          <p:cNvPr id="3" name="Content Placeholder 2"/>
          <p:cNvSpPr>
            <a:spLocks noGrp="1"/>
          </p:cNvSpPr>
          <p:nvPr>
            <p:ph idx="1"/>
          </p:nvPr>
        </p:nvSpPr>
        <p:spPr/>
        <p:txBody>
          <a:bodyPr/>
          <a:lstStyle/>
          <a:p>
            <a:r>
              <a:rPr lang="en-US" dirty="0"/>
              <a:t>Before students </a:t>
            </a:r>
            <a:r>
              <a:rPr lang="en-US" dirty="0" smtClean="0"/>
              <a:t>begin processing and transforming data into graphs, </a:t>
            </a:r>
            <a:r>
              <a:rPr lang="en-US" dirty="0"/>
              <a:t>they need LOTS of formative work. </a:t>
            </a:r>
            <a:endParaRPr lang="en-US" dirty="0" smtClean="0"/>
          </a:p>
          <a:p>
            <a:r>
              <a:rPr lang="en-US" dirty="0" smtClean="0"/>
              <a:t>Do you expect them to organize tables a specific way? How much data should they collect? Is there collected data and processed data? What type of graph should they provide?</a:t>
            </a:r>
          </a:p>
          <a:p>
            <a:r>
              <a:rPr lang="en-US" dirty="0" smtClean="0"/>
              <a:t>Did the method match the hypothesis? </a:t>
            </a:r>
          </a:p>
          <a:p>
            <a:r>
              <a:rPr lang="en-US" dirty="0" smtClean="0"/>
              <a:t>What is the real-world relevance of their findings?</a:t>
            </a:r>
            <a:endParaRPr lang="en-US" dirty="0"/>
          </a:p>
          <a:p>
            <a:endParaRPr lang="en-US" dirty="0"/>
          </a:p>
        </p:txBody>
      </p:sp>
    </p:spTree>
    <p:extLst>
      <p:ext uri="{BB962C8B-B14F-4D97-AF65-F5344CB8AC3E}">
        <p14:creationId xmlns:p14="http://schemas.microsoft.com/office/powerpoint/2010/main" val="30453636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Essays/Presentations – Criterion D (Reflecting on the impacts of science)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Related to a problem or issue that science can solve a problem or address an issue</a:t>
            </a:r>
          </a:p>
          <a:p>
            <a:r>
              <a:rPr lang="en-US" dirty="0" smtClean="0"/>
              <a:t>Implications… what’s good about science’s attempt to solve the problem, and what’s bad about it?</a:t>
            </a:r>
          </a:p>
          <a:p>
            <a:r>
              <a:rPr lang="en-US" dirty="0" smtClean="0"/>
              <a:t>Students need to investigate only ONE factor. You may give them all options or limit their options, but ensure students understand what the factors mean before assigning them (</a:t>
            </a:r>
            <a:r>
              <a:rPr lang="en-US" i="1" dirty="0" smtClean="0"/>
              <a:t>Sciences </a:t>
            </a:r>
            <a:r>
              <a:rPr lang="en-US" dirty="0" smtClean="0"/>
              <a:t>guide, p. 50)</a:t>
            </a:r>
          </a:p>
          <a:p>
            <a:r>
              <a:rPr lang="en-US" dirty="0" smtClean="0"/>
              <a:t>The use of scientific language is assessed here meaning students are assessed on the correct use of terms, correct explanation of concepts and ideas, use of graphics to support ideas/arguments. </a:t>
            </a:r>
            <a:endParaRPr lang="en-US" dirty="0"/>
          </a:p>
          <a:p>
            <a:r>
              <a:rPr lang="en-US" dirty="0" smtClean="0"/>
              <a:t>Documenting the work of others involves proper citation of sources and bibliography/reference page. Each school’s language policy should identify which format (MLA, APA, etc.) should be used.</a:t>
            </a:r>
          </a:p>
          <a:p>
            <a:endParaRPr lang="en-US" dirty="0" smtClean="0"/>
          </a:p>
          <a:p>
            <a:endParaRPr lang="en-US" dirty="0" smtClean="0"/>
          </a:p>
          <a:p>
            <a:endParaRPr lang="en-US" dirty="0"/>
          </a:p>
        </p:txBody>
      </p:sp>
    </p:spTree>
    <p:extLst>
      <p:ext uri="{BB962C8B-B14F-4D97-AF65-F5344CB8AC3E}">
        <p14:creationId xmlns:p14="http://schemas.microsoft.com/office/powerpoint/2010/main" val="2997544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Guidance for assessment </a:t>
            </a:r>
            <a:r>
              <a:rPr lang="en-US" dirty="0"/>
              <a:t>d</a:t>
            </a:r>
            <a:r>
              <a:rPr lang="en-US" dirty="0" smtClean="0"/>
              <a:t>esign</a:t>
            </a:r>
            <a:endParaRPr lang="en-US" dirty="0"/>
          </a:p>
        </p:txBody>
      </p:sp>
      <p:sp>
        <p:nvSpPr>
          <p:cNvPr id="3" name="Content Placeholder 2"/>
          <p:cNvSpPr>
            <a:spLocks noGrp="1"/>
          </p:cNvSpPr>
          <p:nvPr>
            <p:ph idx="1"/>
          </p:nvPr>
        </p:nvSpPr>
        <p:spPr/>
        <p:txBody>
          <a:bodyPr>
            <a:normAutofit fontScale="85000" lnSpcReduction="10000"/>
          </a:bodyPr>
          <a:lstStyle/>
          <a:p>
            <a:r>
              <a:rPr lang="en-US" i="1" dirty="0"/>
              <a:t>From Principles into </a:t>
            </a:r>
            <a:r>
              <a:rPr lang="en-US" i="1" dirty="0" smtClean="0"/>
              <a:t>Practice</a:t>
            </a:r>
            <a:r>
              <a:rPr lang="en-US" dirty="0" smtClean="0"/>
              <a:t>, pp</a:t>
            </a:r>
            <a:r>
              <a:rPr lang="en-US" dirty="0"/>
              <a:t>. 85-</a:t>
            </a:r>
            <a:r>
              <a:rPr lang="en-US" dirty="0" smtClean="0"/>
              <a:t>88</a:t>
            </a:r>
          </a:p>
          <a:p>
            <a:r>
              <a:rPr lang="en-US" dirty="0" smtClean="0"/>
              <a:t>Task-specific rubrics are a MUST for summative tasks using criteria B, C, and D. Typically the test itself is a “rubric” for summative A. See the </a:t>
            </a:r>
            <a:r>
              <a:rPr lang="en-US" dirty="0" smtClean="0">
                <a:solidFill>
                  <a:srgbClr val="FF6600"/>
                </a:solidFill>
              </a:rPr>
              <a:t>sample test </a:t>
            </a:r>
            <a:r>
              <a:rPr lang="en-US" dirty="0" smtClean="0"/>
              <a:t>in the folder.</a:t>
            </a:r>
          </a:p>
          <a:p>
            <a:r>
              <a:rPr lang="en-US" dirty="0" smtClean="0">
                <a:solidFill>
                  <a:srgbClr val="FF0000"/>
                </a:solidFill>
              </a:rPr>
              <a:t>GRASPS</a:t>
            </a:r>
            <a:r>
              <a:rPr lang="en-US" dirty="0" smtClean="0">
                <a:solidFill>
                  <a:srgbClr val="000000"/>
                </a:solidFill>
              </a:rPr>
              <a:t> </a:t>
            </a:r>
            <a:r>
              <a:rPr lang="en-US" dirty="0" smtClean="0"/>
              <a:t>and</a:t>
            </a:r>
            <a:r>
              <a:rPr lang="en-US" dirty="0" smtClean="0">
                <a:solidFill>
                  <a:srgbClr val="000000"/>
                </a:solidFill>
              </a:rPr>
              <a:t> </a:t>
            </a:r>
            <a:r>
              <a:rPr lang="en-US" dirty="0" smtClean="0">
                <a:solidFill>
                  <a:srgbClr val="000000"/>
                </a:solidFill>
                <a:hlinkClick r:id="rId3"/>
              </a:rPr>
              <a:t>RAFT </a:t>
            </a:r>
            <a:r>
              <a:rPr lang="en-US" dirty="0" smtClean="0"/>
              <a:t>are great tools for designing performance-based tasks. Allow students to have some choice within the structure of the assignment.</a:t>
            </a:r>
          </a:p>
          <a:p>
            <a:r>
              <a:rPr lang="en-US" dirty="0" smtClean="0"/>
              <a:t>Best practice demands that students receive the rubric at the time they receive the assignment, so there are no surprises.</a:t>
            </a:r>
          </a:p>
          <a:p>
            <a:r>
              <a:rPr lang="en-US" dirty="0" smtClean="0"/>
              <a:t>Summative tasks must be designed to allow students to reach the highest level of the criteria being assessed. Tasks must also be appropriately aligned to the criteria.</a:t>
            </a:r>
            <a:endParaRPr lang="en-US" dirty="0"/>
          </a:p>
        </p:txBody>
      </p:sp>
    </p:spTree>
    <p:extLst>
      <p:ext uri="{BB962C8B-B14F-4D97-AF65-F5344CB8AC3E}">
        <p14:creationId xmlns:p14="http://schemas.microsoft.com/office/powerpoint/2010/main" val="1453442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students with special needs?</a:t>
            </a:r>
            <a:endParaRPr lang="en-US" dirty="0"/>
          </a:p>
        </p:txBody>
      </p:sp>
      <p:sp>
        <p:nvSpPr>
          <p:cNvPr id="3" name="Content Placeholder 2"/>
          <p:cNvSpPr>
            <a:spLocks noGrp="1"/>
          </p:cNvSpPr>
          <p:nvPr>
            <p:ph idx="1"/>
          </p:nvPr>
        </p:nvSpPr>
        <p:spPr/>
        <p:txBody>
          <a:bodyPr/>
          <a:lstStyle/>
          <a:p>
            <a:r>
              <a:rPr lang="en-US" dirty="0"/>
              <a:t>Modified tasks should be used for students who have IEP/504 needs. This may involve changing the structure of a document so that there is more “white” space for students and/or providing simplified rubrics. </a:t>
            </a:r>
          </a:p>
          <a:p>
            <a:r>
              <a:rPr lang="en-US" dirty="0" smtClean="0"/>
              <a:t>As </a:t>
            </a:r>
            <a:r>
              <a:rPr lang="en-US" dirty="0"/>
              <a:t>long as students can demonstrate their learning through some mode of communication, they can be assessed. For GREAT information, </a:t>
            </a:r>
            <a:r>
              <a:rPr lang="en-US" dirty="0">
                <a:solidFill>
                  <a:schemeClr val="tx1"/>
                </a:solidFill>
              </a:rPr>
              <a:t>see</a:t>
            </a:r>
            <a:r>
              <a:rPr lang="en-US" dirty="0">
                <a:solidFill>
                  <a:srgbClr val="FF0000"/>
                </a:solidFill>
              </a:rPr>
              <a:t> </a:t>
            </a:r>
            <a:r>
              <a:rPr lang="en-US" i="1" dirty="0">
                <a:solidFill>
                  <a:srgbClr val="FF0000"/>
                </a:solidFill>
              </a:rPr>
              <a:t>Meeting student learning diversity in the classroom </a:t>
            </a:r>
            <a:r>
              <a:rPr lang="en-US" dirty="0">
                <a:solidFill>
                  <a:schemeClr val="tx1"/>
                </a:solidFill>
              </a:rPr>
              <a:t>IB publication.</a:t>
            </a:r>
          </a:p>
          <a:p>
            <a:pPr marL="0" indent="0">
              <a:buNone/>
            </a:pPr>
            <a:endParaRPr lang="en-US" dirty="0"/>
          </a:p>
        </p:txBody>
      </p:sp>
    </p:spTree>
    <p:extLst>
      <p:ext uri="{BB962C8B-B14F-4D97-AF65-F5344CB8AC3E}">
        <p14:creationId xmlns:p14="http://schemas.microsoft.com/office/powerpoint/2010/main" val="4046683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lstStyle/>
          <a:p>
            <a:r>
              <a:rPr lang="en-US" dirty="0" smtClean="0"/>
              <a:t>Subject-Group Overviews &amp; Unit Planning</a:t>
            </a:r>
          </a:p>
          <a:p>
            <a:r>
              <a:rPr lang="en-US" dirty="0" smtClean="0"/>
              <a:t>Designing Assessment Tasks with GC in Mind </a:t>
            </a:r>
            <a:r>
              <a:rPr lang="en-US" dirty="0" smtClean="0"/>
              <a:t>(…</a:t>
            </a:r>
            <a:r>
              <a:rPr lang="en-US" dirty="0" smtClean="0"/>
              <a:t>and</a:t>
            </a:r>
            <a:r>
              <a:rPr lang="en-US" dirty="0" smtClean="0"/>
              <a:t> Modifications!)</a:t>
            </a:r>
            <a:endParaRPr lang="en-US" dirty="0" smtClean="0"/>
          </a:p>
          <a:p>
            <a:r>
              <a:rPr lang="en-US" dirty="0" smtClean="0"/>
              <a:t>Standardizing </a:t>
            </a:r>
            <a:r>
              <a:rPr lang="en-US" dirty="0" smtClean="0"/>
              <a:t>Assessments </a:t>
            </a:r>
          </a:p>
          <a:p>
            <a:r>
              <a:rPr lang="en-US" dirty="0" smtClean="0"/>
              <a:t>Lunch &amp; Networking!</a:t>
            </a:r>
          </a:p>
          <a:p>
            <a:r>
              <a:rPr lang="en-US" dirty="0">
                <a:solidFill>
                  <a:srgbClr val="FF6600"/>
                </a:solidFill>
              </a:rPr>
              <a:t>RED TEXT MEANS THERE IS A CORRESPONDING DOCUMENT IN THE “MATERIALS FROM ALANA” FOLDER</a:t>
            </a:r>
            <a:endParaRPr lang="en-US" dirty="0"/>
          </a:p>
        </p:txBody>
      </p:sp>
    </p:spTree>
    <p:extLst>
      <p:ext uri="{BB962C8B-B14F-4D97-AF65-F5344CB8AC3E}">
        <p14:creationId xmlns:p14="http://schemas.microsoft.com/office/powerpoint/2010/main" val="22395466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Standardizing Grading Practices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930484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and how do we standardize?</a:t>
            </a:r>
            <a:endParaRPr lang="en-US" dirty="0"/>
          </a:p>
        </p:txBody>
      </p:sp>
      <p:sp>
        <p:nvSpPr>
          <p:cNvPr id="3" name="Content Placeholder 2"/>
          <p:cNvSpPr>
            <a:spLocks noGrp="1"/>
          </p:cNvSpPr>
          <p:nvPr>
            <p:ph idx="1"/>
          </p:nvPr>
        </p:nvSpPr>
        <p:spPr/>
        <p:txBody>
          <a:bodyPr/>
          <a:lstStyle/>
          <a:p>
            <a:r>
              <a:rPr lang="en-US" dirty="0" smtClean="0"/>
              <a:t>To build shared understanding of MYP criteria</a:t>
            </a:r>
          </a:p>
          <a:p>
            <a:pPr lvl="1"/>
            <a:r>
              <a:rPr lang="en-US" dirty="0" smtClean="0"/>
              <a:t>Helps teachers identify similarities and differences in understanding with evidence of student work</a:t>
            </a:r>
          </a:p>
          <a:p>
            <a:r>
              <a:rPr lang="en-US" dirty="0" smtClean="0"/>
              <a:t>Increases the reliability of judgments across a collaborative team</a:t>
            </a:r>
          </a:p>
          <a:p>
            <a:r>
              <a:rPr lang="en-US" dirty="0" smtClean="0"/>
              <a:t>Provides evidence that can be used to reflect upon the planning and teaching of a unit of study; we must make changes based on our findings</a:t>
            </a:r>
          </a:p>
        </p:txBody>
      </p:sp>
    </p:spTree>
    <p:extLst>
      <p:ext uri="{BB962C8B-B14F-4D97-AF65-F5344CB8AC3E}">
        <p14:creationId xmlns:p14="http://schemas.microsoft.com/office/powerpoint/2010/main" val="970167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Keys to Make Standardization Easier</a:t>
            </a:r>
            <a:endParaRPr lang="en-US" dirty="0"/>
          </a:p>
        </p:txBody>
      </p:sp>
      <p:sp>
        <p:nvSpPr>
          <p:cNvPr id="3" name="Content Placeholder 2"/>
          <p:cNvSpPr>
            <a:spLocks noGrp="1"/>
          </p:cNvSpPr>
          <p:nvPr>
            <p:ph idx="1"/>
          </p:nvPr>
        </p:nvSpPr>
        <p:spPr/>
        <p:txBody>
          <a:bodyPr>
            <a:normAutofit fontScale="92500"/>
          </a:bodyPr>
          <a:lstStyle/>
          <a:p>
            <a:pPr marL="457200" indent="-457200">
              <a:buFont typeface="+mj-lt"/>
              <a:buAutoNum type="arabicPeriod"/>
            </a:pPr>
            <a:r>
              <a:rPr lang="en-US" dirty="0"/>
              <a:t>The criteria is the STANDARD for student performance. We do not compare student work with student work to determine scores. </a:t>
            </a:r>
            <a:endParaRPr lang="en-US" dirty="0" smtClean="0"/>
          </a:p>
          <a:p>
            <a:pPr marL="457200" indent="-457200">
              <a:buFont typeface="+mj-lt"/>
              <a:buAutoNum type="arabicPeriod"/>
            </a:pPr>
            <a:r>
              <a:rPr lang="en-US" dirty="0" smtClean="0"/>
              <a:t>Provide </a:t>
            </a:r>
            <a:r>
              <a:rPr lang="en-US" dirty="0"/>
              <a:t>students with a task-specific </a:t>
            </a:r>
            <a:r>
              <a:rPr lang="en-US" dirty="0" smtClean="0"/>
              <a:t>clarification, exemplars, and formative practice with feedback.</a:t>
            </a:r>
            <a:endParaRPr lang="en-US" dirty="0"/>
          </a:p>
          <a:p>
            <a:pPr marL="457200" indent="-457200">
              <a:buFont typeface="+mj-lt"/>
              <a:buAutoNum type="arabicPeriod"/>
            </a:pPr>
            <a:r>
              <a:rPr lang="en-US" dirty="0" smtClean="0"/>
              <a:t>For tests, create </a:t>
            </a:r>
            <a:r>
              <a:rPr lang="en-US" dirty="0"/>
              <a:t>a “</a:t>
            </a:r>
            <a:r>
              <a:rPr lang="en-US" dirty="0" smtClean="0">
                <a:solidFill>
                  <a:srgbClr val="FF0000"/>
                </a:solidFill>
                <a:hlinkClick r:id="rId2"/>
              </a:rPr>
              <a:t>mark scheme</a:t>
            </a:r>
            <a:r>
              <a:rPr lang="en-US" dirty="0">
                <a:solidFill>
                  <a:schemeClr val="tx1"/>
                </a:solidFill>
              </a:rPr>
              <a:t>” </a:t>
            </a:r>
            <a:r>
              <a:rPr lang="en-US" dirty="0" smtClean="0"/>
              <a:t>(not answer key) with </a:t>
            </a:r>
            <a:r>
              <a:rPr lang="en-US" dirty="0"/>
              <a:t>key phrases and concepts required for maximum points and scale </a:t>
            </a:r>
            <a:r>
              <a:rPr lang="en-US" dirty="0" smtClean="0"/>
              <a:t>your scoring backwards.</a:t>
            </a:r>
            <a:endParaRPr lang="en-US" dirty="0"/>
          </a:p>
          <a:p>
            <a:pPr marL="457200" indent="-457200">
              <a:buFont typeface="+mj-lt"/>
              <a:buAutoNum type="arabicPeriod"/>
            </a:pPr>
            <a:r>
              <a:rPr lang="en-US" dirty="0"/>
              <a:t> </a:t>
            </a:r>
            <a:r>
              <a:rPr lang="en-US" dirty="0" smtClean="0"/>
              <a:t>If it’s not in the rubric, then you can’t “mark down” for it.</a:t>
            </a:r>
          </a:p>
          <a:p>
            <a:pPr marL="457200" indent="-457200">
              <a:buFont typeface="+mj-lt"/>
              <a:buAutoNum type="arabicPeriod"/>
            </a:pPr>
            <a:r>
              <a:rPr lang="en-US" dirty="0" smtClean="0"/>
              <a:t>Grade what’s on the paper, but when in doubt, err on the side of the student.</a:t>
            </a:r>
          </a:p>
          <a:p>
            <a:pPr marL="457200" indent="-457200">
              <a:buFont typeface="+mj-lt"/>
              <a:buAutoNum type="arabicPeriod"/>
            </a:pPr>
            <a:endParaRPr lang="en-US" dirty="0"/>
          </a:p>
          <a:p>
            <a:endParaRPr lang="en-US" dirty="0"/>
          </a:p>
        </p:txBody>
      </p:sp>
    </p:spTree>
    <p:extLst>
      <p:ext uri="{BB962C8B-B14F-4D97-AF65-F5344CB8AC3E}">
        <p14:creationId xmlns:p14="http://schemas.microsoft.com/office/powerpoint/2010/main" val="10624479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a mark scheme better than an answer key?</a:t>
            </a:r>
            <a:endParaRPr lang="en-US" dirty="0"/>
          </a:p>
        </p:txBody>
      </p:sp>
      <p:sp>
        <p:nvSpPr>
          <p:cNvPr id="11" name="Content Placeholder 10"/>
          <p:cNvSpPr>
            <a:spLocks noGrp="1"/>
          </p:cNvSpPr>
          <p:nvPr>
            <p:ph idx="1"/>
          </p:nvPr>
        </p:nvSpPr>
        <p:spPr/>
        <p:txBody>
          <a:bodyPr/>
          <a:lstStyle/>
          <a:p>
            <a:r>
              <a:rPr lang="en-US" dirty="0" smtClean="0"/>
              <a:t>An answer key simply provides answers to questions, but a mark scheme…</a:t>
            </a:r>
          </a:p>
          <a:p>
            <a:pPr lvl="1"/>
            <a:r>
              <a:rPr lang="en-US" dirty="0" smtClean="0"/>
              <a:t>Shows all components required for an answer</a:t>
            </a:r>
          </a:p>
          <a:p>
            <a:pPr lvl="1"/>
            <a:r>
              <a:rPr lang="en-US" dirty="0" smtClean="0"/>
              <a:t>How many “points” each component is worth</a:t>
            </a:r>
          </a:p>
          <a:p>
            <a:pPr lvl="1"/>
            <a:r>
              <a:rPr lang="en-US" dirty="0" smtClean="0"/>
              <a:t>Addresses how misconceptions will be scored</a:t>
            </a:r>
          </a:p>
          <a:p>
            <a:pPr lvl="1"/>
            <a:r>
              <a:rPr lang="en-US" dirty="0" smtClean="0"/>
              <a:t>Allows for diagrams, graphs, and pictures to be used in the explanation of an answer</a:t>
            </a:r>
          </a:p>
          <a:p>
            <a:pPr lvl="1"/>
            <a:r>
              <a:rPr lang="en-US" dirty="0" smtClean="0"/>
              <a:t>Looks for specifics and fine points that students will need to earn maximum points</a:t>
            </a:r>
          </a:p>
          <a:p>
            <a:pPr lvl="1"/>
            <a:r>
              <a:rPr lang="en-US" dirty="0" smtClean="0"/>
              <a:t>Helps a teacher understand what the students can communicate and do with what they learned </a:t>
            </a:r>
            <a:endParaRPr lang="en-US" dirty="0"/>
          </a:p>
        </p:txBody>
      </p:sp>
    </p:spTree>
    <p:extLst>
      <p:ext uri="{BB962C8B-B14F-4D97-AF65-F5344CB8AC3E}">
        <p14:creationId xmlns:p14="http://schemas.microsoft.com/office/powerpoint/2010/main" val="40661633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AHA! moments at Deal</a:t>
            </a:r>
            <a:endParaRPr lang="en-US" dirty="0"/>
          </a:p>
        </p:txBody>
      </p:sp>
      <p:sp>
        <p:nvSpPr>
          <p:cNvPr id="3" name="Content Placeholder 2"/>
          <p:cNvSpPr>
            <a:spLocks noGrp="1"/>
          </p:cNvSpPr>
          <p:nvPr>
            <p:ph idx="1"/>
          </p:nvPr>
        </p:nvSpPr>
        <p:spPr/>
        <p:txBody>
          <a:bodyPr>
            <a:normAutofit/>
          </a:bodyPr>
          <a:lstStyle/>
          <a:p>
            <a:r>
              <a:rPr lang="en-US" dirty="0" smtClean="0"/>
              <a:t>Teachers have found that some templates/guiding questions were too simple or unclear which prevented students from reaching the highest level of achievement. </a:t>
            </a:r>
          </a:p>
          <a:p>
            <a:r>
              <a:rPr lang="en-US" dirty="0" smtClean="0"/>
              <a:t>Teachers were too generous with scoring. Students we perceive to be “A” students may initially score in the 4-5-6 range on some criteria, and lower on others depending on individual strengths. </a:t>
            </a:r>
          </a:p>
          <a:p>
            <a:r>
              <a:rPr lang="en-US" dirty="0" smtClean="0"/>
              <a:t>Providing students with completed work and having them apply the rubrics is the best way to develop their understanding of the criteria.</a:t>
            </a:r>
          </a:p>
          <a:p>
            <a:pPr marL="0" indent="0">
              <a:buNone/>
            </a:pPr>
            <a:endParaRPr lang="en-US" dirty="0"/>
          </a:p>
        </p:txBody>
      </p:sp>
    </p:spTree>
    <p:extLst>
      <p:ext uri="{BB962C8B-B14F-4D97-AF65-F5344CB8AC3E}">
        <p14:creationId xmlns:p14="http://schemas.microsoft.com/office/powerpoint/2010/main" val="29136420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Networking Time!</a:t>
            </a:r>
            <a:endParaRPr lang="en-US" dirty="0"/>
          </a:p>
        </p:txBody>
      </p:sp>
      <p:sp>
        <p:nvSpPr>
          <p:cNvPr id="4" name="Text Placeholder 3"/>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67176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Subject-group overviews &amp; unit </a:t>
            </a:r>
            <a:r>
              <a:rPr lang="en-US" dirty="0"/>
              <a:t>p</a:t>
            </a:r>
            <a:r>
              <a:rPr lang="en-US" dirty="0" smtClean="0"/>
              <a:t>lanning</a:t>
            </a:r>
            <a:endParaRPr lang="en-US" dirty="0"/>
          </a:p>
        </p:txBody>
      </p:sp>
      <p:sp>
        <p:nvSpPr>
          <p:cNvPr id="5" name="Text Placeholder 4"/>
          <p:cNvSpPr>
            <a:spLocks noGrp="1"/>
          </p:cNvSpPr>
          <p:nvPr>
            <p:ph type="body" idx="1"/>
          </p:nvPr>
        </p:nvSpPr>
        <p:spPr/>
        <p:txBody>
          <a:bodyPr/>
          <a:lstStyle/>
          <a:p>
            <a:endParaRPr lang="en-US" dirty="0">
              <a:solidFill>
                <a:srgbClr val="FF6600"/>
              </a:solidFill>
            </a:endParaRPr>
          </a:p>
        </p:txBody>
      </p:sp>
    </p:spTree>
    <p:extLst>
      <p:ext uri="{BB962C8B-B14F-4D97-AF65-F5344CB8AC3E}">
        <p14:creationId xmlns:p14="http://schemas.microsoft.com/office/powerpoint/2010/main" val="2532193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Planning: A Different Approach</a:t>
            </a:r>
            <a:endParaRPr lang="en-US" dirty="0"/>
          </a:p>
        </p:txBody>
      </p:sp>
      <p:sp>
        <p:nvSpPr>
          <p:cNvPr id="3" name="Content Placeholder 2"/>
          <p:cNvSpPr>
            <a:spLocks noGrp="1"/>
          </p:cNvSpPr>
          <p:nvPr>
            <p:ph idx="1"/>
          </p:nvPr>
        </p:nvSpPr>
        <p:spPr/>
        <p:txBody>
          <a:bodyPr/>
          <a:lstStyle/>
          <a:p>
            <a:r>
              <a:rPr lang="en-US" dirty="0" smtClean="0"/>
              <a:t>Most collaborative teams plan unit to unit and document the process along the way, but what </a:t>
            </a:r>
            <a:r>
              <a:rPr lang="en-US" dirty="0" smtClean="0"/>
              <a:t>if you started with the big picture.</a:t>
            </a:r>
            <a:endParaRPr lang="en-US" dirty="0" smtClean="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54290551"/>
              </p:ext>
            </p:extLst>
          </p:nvPr>
        </p:nvGraphicFramePr>
        <p:xfrm>
          <a:off x="415924" y="3591559"/>
          <a:ext cx="8326029" cy="2108199"/>
        </p:xfrm>
        <a:graphic>
          <a:graphicData uri="http://schemas.openxmlformats.org/drawingml/2006/table">
            <a:tbl>
              <a:tblPr>
                <a:tableStyleId>{ED083AE6-46FA-4A59-8FB0-9F97EB10719F}</a:tableStyleId>
              </a:tblPr>
              <a:tblGrid>
                <a:gridCol w="800961"/>
                <a:gridCol w="997242"/>
                <a:gridCol w="1291917"/>
                <a:gridCol w="922209"/>
                <a:gridCol w="1270120"/>
                <a:gridCol w="897791"/>
                <a:gridCol w="835750"/>
                <a:gridCol w="1310039"/>
              </a:tblGrid>
              <a:tr h="370840">
                <a:tc>
                  <a:txBody>
                    <a:bodyPr/>
                    <a:lstStyle/>
                    <a:p>
                      <a:r>
                        <a:rPr lang="en-US" dirty="0" smtClean="0"/>
                        <a:t>Unit</a:t>
                      </a:r>
                      <a:r>
                        <a:rPr lang="en-US" baseline="0" dirty="0" smtClean="0"/>
                        <a:t> Title</a:t>
                      </a:r>
                      <a:endParaRPr lang="en-US" b="0" dirty="0"/>
                    </a:p>
                  </a:txBody>
                  <a:tcPr/>
                </a:tc>
                <a:tc>
                  <a:txBody>
                    <a:bodyPr/>
                    <a:lstStyle/>
                    <a:p>
                      <a:r>
                        <a:rPr lang="en-US" dirty="0" smtClean="0"/>
                        <a:t>Key concept</a:t>
                      </a:r>
                      <a:endParaRPr lang="en-US" b="0" dirty="0"/>
                    </a:p>
                  </a:txBody>
                  <a:tcPr/>
                </a:tc>
                <a:tc>
                  <a:txBody>
                    <a:bodyPr/>
                    <a:lstStyle/>
                    <a:p>
                      <a:r>
                        <a:rPr lang="en-US" dirty="0" smtClean="0"/>
                        <a:t>Related concepts</a:t>
                      </a:r>
                      <a:endParaRPr lang="en-US" b="0" dirty="0"/>
                    </a:p>
                  </a:txBody>
                  <a:tcPr/>
                </a:tc>
                <a:tc>
                  <a:txBody>
                    <a:bodyPr/>
                    <a:lstStyle/>
                    <a:p>
                      <a:r>
                        <a:rPr lang="en-US" dirty="0" smtClean="0"/>
                        <a:t>Global context</a:t>
                      </a:r>
                      <a:endParaRPr lang="en-US" b="0" dirty="0"/>
                    </a:p>
                  </a:txBody>
                  <a:tcPr/>
                </a:tc>
                <a:tc>
                  <a:txBody>
                    <a:bodyPr/>
                    <a:lstStyle/>
                    <a:p>
                      <a:r>
                        <a:rPr lang="en-US" dirty="0" smtClean="0"/>
                        <a:t>Statement</a:t>
                      </a:r>
                      <a:r>
                        <a:rPr lang="en-US" baseline="0" dirty="0" smtClean="0"/>
                        <a:t> of inquiry</a:t>
                      </a:r>
                      <a:endParaRPr lang="en-US" b="0" dirty="0"/>
                    </a:p>
                  </a:txBody>
                  <a:tcPr/>
                </a:tc>
                <a:tc>
                  <a:txBody>
                    <a:bodyPr/>
                    <a:lstStyle/>
                    <a:p>
                      <a:r>
                        <a:rPr lang="en-US" dirty="0" smtClean="0"/>
                        <a:t>MYP Objectives</a:t>
                      </a:r>
                      <a:endParaRPr lang="en-US" b="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ATL skills</a:t>
                      </a:r>
                    </a:p>
                    <a:p>
                      <a:endParaRPr lang="en-US" b="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Content (topic, knowledge, skills, standards)</a:t>
                      </a:r>
                    </a:p>
                    <a:p>
                      <a:endParaRPr lang="en-US" b="0"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3634985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with a subject-group overview?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YES! But why does this work?	</a:t>
            </a:r>
          </a:p>
          <a:p>
            <a:pPr lvl="1"/>
            <a:r>
              <a:rPr lang="en-US" dirty="0" smtClean="0"/>
              <a:t>Contains the written curriculum for each year of science within a single document.</a:t>
            </a:r>
          </a:p>
          <a:p>
            <a:pPr lvl="1"/>
            <a:r>
              <a:rPr lang="en-US" dirty="0" smtClean="0"/>
              <a:t>Allows teams to “easily” develop the inquiry stage of </a:t>
            </a:r>
            <a:r>
              <a:rPr lang="en-US" dirty="0" smtClean="0"/>
              <a:t>each year’s plans </a:t>
            </a:r>
            <a:r>
              <a:rPr lang="en-US" dirty="0" smtClean="0"/>
              <a:t>within a few work sessions. The action and reflection stages can be completed as the unit approaches. </a:t>
            </a:r>
          </a:p>
          <a:p>
            <a:pPr lvl="1"/>
            <a:r>
              <a:rPr lang="en-US" dirty="0" smtClean="0"/>
              <a:t>Tracks the use of your key and related concepts, global contexts, and ATL across the years of the </a:t>
            </a:r>
            <a:r>
              <a:rPr lang="en-US" dirty="0" err="1" smtClean="0"/>
              <a:t>programme</a:t>
            </a:r>
            <a:r>
              <a:rPr lang="en-US" dirty="0" smtClean="0"/>
              <a:t> (</a:t>
            </a:r>
            <a:r>
              <a:rPr lang="en-US" i="1" dirty="0" smtClean="0"/>
              <a:t>From Principles into Practice</a:t>
            </a:r>
            <a:r>
              <a:rPr lang="en-US" dirty="0" smtClean="0"/>
              <a:t>, p. 49-50).</a:t>
            </a:r>
          </a:p>
          <a:p>
            <a:pPr lvl="1"/>
            <a:r>
              <a:rPr lang="en-US" dirty="0" smtClean="0"/>
              <a:t>Helps teachers “unpack” state standards/objectives and organize them into units of study and/or align a required pacing guide to MYP objectives. </a:t>
            </a:r>
          </a:p>
          <a:p>
            <a:pPr lvl="1"/>
            <a:r>
              <a:rPr lang="en-US" dirty="0" smtClean="0"/>
              <a:t>Serves as a tool for horizontal articulation (focusing on key concepts for interdisciplinary units and ATL skill development</a:t>
            </a:r>
            <a:r>
              <a:rPr lang="en-US" dirty="0" smtClean="0"/>
              <a:t>).</a:t>
            </a:r>
          </a:p>
          <a:p>
            <a:pPr lvl="1"/>
            <a:r>
              <a:rPr lang="en-US" dirty="0" smtClean="0"/>
              <a:t>Makes sense! Begin with the end in mind!</a:t>
            </a:r>
            <a:endParaRPr lang="en-US" dirty="0" smtClean="0"/>
          </a:p>
          <a:p>
            <a:pPr lvl="1"/>
            <a:endParaRPr lang="en-US" dirty="0"/>
          </a:p>
        </p:txBody>
      </p:sp>
    </p:spTree>
    <p:extLst>
      <p:ext uri="{BB962C8B-B14F-4D97-AF65-F5344CB8AC3E}">
        <p14:creationId xmlns:p14="http://schemas.microsoft.com/office/powerpoint/2010/main" val="3789032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871" y="1291810"/>
            <a:ext cx="8308975" cy="1143000"/>
          </a:xfrm>
        </p:spPr>
        <p:txBody>
          <a:bodyPr/>
          <a:lstStyle/>
          <a:p>
            <a:r>
              <a:rPr lang="en-US" dirty="0" smtClean="0"/>
              <a:t>Quick </a:t>
            </a:r>
            <a:r>
              <a:rPr lang="en-US" dirty="0"/>
              <a:t>r</a:t>
            </a:r>
            <a:r>
              <a:rPr lang="en-US" dirty="0" smtClean="0"/>
              <a:t>eview</a:t>
            </a:r>
            <a:endParaRPr lang="en-US" dirty="0"/>
          </a:p>
        </p:txBody>
      </p:sp>
      <p:sp>
        <p:nvSpPr>
          <p:cNvPr id="3" name="Content Placeholder 2"/>
          <p:cNvSpPr>
            <a:spLocks noGrp="1"/>
          </p:cNvSpPr>
          <p:nvPr>
            <p:ph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78863428"/>
              </p:ext>
            </p:extLst>
          </p:nvPr>
        </p:nvGraphicFramePr>
        <p:xfrm>
          <a:off x="381817" y="2618160"/>
          <a:ext cx="8492090" cy="3807788"/>
        </p:xfrm>
        <a:graphic>
          <a:graphicData uri="http://schemas.openxmlformats.org/drawingml/2006/table">
            <a:tbl>
              <a:tblPr firstRow="1" bandRow="1">
                <a:tableStyleId>{46F890A9-2807-4EBB-B81D-B2AA78EC7F39}</a:tableStyleId>
              </a:tblPr>
              <a:tblGrid>
                <a:gridCol w="816936"/>
                <a:gridCol w="1017132"/>
                <a:gridCol w="1317684"/>
                <a:gridCol w="940602"/>
                <a:gridCol w="1295452"/>
                <a:gridCol w="968304"/>
                <a:gridCol w="858555"/>
                <a:gridCol w="1277425"/>
              </a:tblGrid>
              <a:tr h="1796109">
                <a:tc>
                  <a:txBody>
                    <a:bodyPr/>
                    <a:lstStyle/>
                    <a:p>
                      <a:r>
                        <a:rPr lang="en-US" b="0" dirty="0" smtClean="0"/>
                        <a:t>Unit</a:t>
                      </a:r>
                      <a:r>
                        <a:rPr lang="en-US" b="0" baseline="0" dirty="0" smtClean="0"/>
                        <a:t> Title</a:t>
                      </a:r>
                      <a:endParaRPr lang="en-US" b="0" dirty="0"/>
                    </a:p>
                  </a:txBody>
                  <a:tcPr/>
                </a:tc>
                <a:tc>
                  <a:txBody>
                    <a:bodyPr/>
                    <a:lstStyle/>
                    <a:p>
                      <a:r>
                        <a:rPr lang="en-US" b="0" dirty="0" smtClean="0"/>
                        <a:t>Key concept</a:t>
                      </a:r>
                      <a:endParaRPr lang="en-US" b="0" dirty="0"/>
                    </a:p>
                  </a:txBody>
                  <a:tcPr/>
                </a:tc>
                <a:tc>
                  <a:txBody>
                    <a:bodyPr/>
                    <a:lstStyle/>
                    <a:p>
                      <a:r>
                        <a:rPr lang="en-US" b="0" dirty="0" smtClean="0"/>
                        <a:t>Related concepts</a:t>
                      </a:r>
                      <a:endParaRPr lang="en-US" b="0" dirty="0"/>
                    </a:p>
                  </a:txBody>
                  <a:tcPr/>
                </a:tc>
                <a:tc>
                  <a:txBody>
                    <a:bodyPr/>
                    <a:lstStyle/>
                    <a:p>
                      <a:r>
                        <a:rPr lang="en-US" b="0" dirty="0" smtClean="0"/>
                        <a:t>Global context</a:t>
                      </a:r>
                      <a:endParaRPr lang="en-US" b="0" dirty="0"/>
                    </a:p>
                  </a:txBody>
                  <a:tcPr/>
                </a:tc>
                <a:tc>
                  <a:txBody>
                    <a:bodyPr/>
                    <a:lstStyle/>
                    <a:p>
                      <a:r>
                        <a:rPr lang="en-US" b="0" dirty="0" smtClean="0"/>
                        <a:t>Statement</a:t>
                      </a:r>
                      <a:r>
                        <a:rPr lang="en-US" b="0" baseline="0" dirty="0" smtClean="0"/>
                        <a:t> of inquiry</a:t>
                      </a:r>
                      <a:endParaRPr lang="en-US" b="0" dirty="0"/>
                    </a:p>
                  </a:txBody>
                  <a:tcPr/>
                </a:tc>
                <a:tc>
                  <a:txBody>
                    <a:bodyPr/>
                    <a:lstStyle/>
                    <a:p>
                      <a:r>
                        <a:rPr lang="en-US" b="0" dirty="0" smtClean="0"/>
                        <a:t>MYP Objectives</a:t>
                      </a:r>
                      <a:endParaRPr lang="en-US" b="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ATL skills</a:t>
                      </a:r>
                    </a:p>
                    <a:p>
                      <a:endParaRPr lang="en-US" b="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Content (topic, knowledge, skills, standards)</a:t>
                      </a:r>
                    </a:p>
                    <a:p>
                      <a:endParaRPr lang="en-US" b="0" dirty="0"/>
                    </a:p>
                  </a:txBody>
                  <a:tcPr/>
                </a:tc>
              </a:tr>
              <a:tr h="614212">
                <a:tc>
                  <a:txBody>
                    <a:bodyPr/>
                    <a:lstStyle/>
                    <a:p>
                      <a:r>
                        <a:rPr lang="en-US" dirty="0" smtClean="0"/>
                        <a:t>Your unit’s title </a:t>
                      </a:r>
                      <a:endParaRPr lang="en-US" dirty="0"/>
                    </a:p>
                  </a:txBody>
                  <a:tcPr/>
                </a:tc>
                <a:tc>
                  <a:txBody>
                    <a:bodyPr/>
                    <a:lstStyle/>
                    <a:p>
                      <a:r>
                        <a:rPr lang="en-US" i="1" dirty="0" smtClean="0"/>
                        <a:t>Sciences </a:t>
                      </a:r>
                      <a:r>
                        <a:rPr lang="en-US" baseline="0" dirty="0" smtClean="0"/>
                        <a:t>guide, p. 18-19</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Sciences </a:t>
                      </a:r>
                      <a:r>
                        <a:rPr lang="en-US" baseline="0" dirty="0" smtClean="0"/>
                        <a:t>guide, p. 20-21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*discipline-specific</a:t>
                      </a:r>
                      <a:endParaRPr lang="en-US" dirty="0" smtClean="0"/>
                    </a:p>
                    <a:p>
                      <a:endParaRPr lang="en-US" dirty="0"/>
                    </a:p>
                  </a:txBody>
                  <a:tcPr/>
                </a:tc>
                <a:tc>
                  <a:txBody>
                    <a:bodyPr/>
                    <a:lstStyle/>
                    <a:p>
                      <a:r>
                        <a:rPr lang="en-US" i="1" dirty="0" smtClean="0"/>
                        <a:t>From Principles</a:t>
                      </a:r>
                      <a:r>
                        <a:rPr lang="en-US" i="1" baseline="0" dirty="0" smtClean="0"/>
                        <a:t> into Practice, </a:t>
                      </a:r>
                      <a:r>
                        <a:rPr lang="en-US" baseline="0" dirty="0" smtClean="0"/>
                        <a:t>p. 60-62</a:t>
                      </a:r>
                      <a:endParaRPr lang="en-US" dirty="0"/>
                    </a:p>
                  </a:txBody>
                  <a:tcPr/>
                </a:tc>
                <a:tc>
                  <a:txBody>
                    <a:bodyPr/>
                    <a:lstStyle/>
                    <a:p>
                      <a:r>
                        <a:rPr lang="en-US" i="1" dirty="0" smtClean="0"/>
                        <a:t>Sciences</a:t>
                      </a:r>
                      <a:r>
                        <a:rPr lang="en-US" baseline="0" dirty="0" smtClean="0"/>
                        <a:t> guide, p. 21-23 for great examples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1" dirty="0" smtClean="0"/>
                        <a:t>Sciences </a:t>
                      </a:r>
                      <a:r>
                        <a:rPr lang="en-US" baseline="0" dirty="0" smtClean="0"/>
                        <a:t>guide, p. 9-10 *include strands</a:t>
                      </a:r>
                      <a:endParaRPr lang="en-US" dirty="0" smtClean="0"/>
                    </a:p>
                    <a:p>
                      <a:endParaRPr lang="en-US" dirty="0"/>
                    </a:p>
                  </a:txBody>
                  <a:tcPr/>
                </a:tc>
                <a:tc>
                  <a:txBody>
                    <a:bodyPr/>
                    <a:lstStyle/>
                    <a:p>
                      <a:r>
                        <a:rPr lang="en-US" i="1" dirty="0" smtClean="0"/>
                        <a:t>From Principles</a:t>
                      </a:r>
                      <a:r>
                        <a:rPr lang="en-US" i="1" baseline="0" dirty="0" smtClean="0"/>
                        <a:t> into Practice, </a:t>
                      </a:r>
                      <a:r>
                        <a:rPr lang="en-US" baseline="0" dirty="0" smtClean="0"/>
                        <a:t>p. 20-21, 97-104</a:t>
                      </a:r>
                      <a:endParaRPr lang="en-US" dirty="0"/>
                    </a:p>
                  </a:txBody>
                  <a:tcPr/>
                </a:tc>
                <a:tc>
                  <a:txBody>
                    <a:bodyPr/>
                    <a:lstStyle/>
                    <a:p>
                      <a:r>
                        <a:rPr lang="en-US" dirty="0" smtClean="0"/>
                        <a:t>What students need to know, understand, and do!</a:t>
                      </a:r>
                      <a:endParaRPr lang="en-US" dirty="0"/>
                    </a:p>
                  </a:txBody>
                  <a:tcPr/>
                </a:tc>
              </a:tr>
            </a:tbl>
          </a:graphicData>
        </a:graphic>
      </p:graphicFrame>
    </p:spTree>
    <p:extLst>
      <p:ext uri="{BB962C8B-B14F-4D97-AF65-F5344CB8AC3E}">
        <p14:creationId xmlns:p14="http://schemas.microsoft.com/office/powerpoint/2010/main" val="2507158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Guidance for </a:t>
            </a:r>
            <a:r>
              <a:rPr lang="en-US" dirty="0" smtClean="0"/>
              <a:t>developing </a:t>
            </a:r>
            <a:r>
              <a:rPr lang="en-US" dirty="0" smtClean="0"/>
              <a:t>a SGO!</a:t>
            </a:r>
            <a:endParaRPr lang="en-US" dirty="0"/>
          </a:p>
        </p:txBody>
      </p:sp>
      <p:sp>
        <p:nvSpPr>
          <p:cNvPr id="3" name="Content Placeholder 2"/>
          <p:cNvSpPr>
            <a:spLocks noGrp="1"/>
          </p:cNvSpPr>
          <p:nvPr>
            <p:ph idx="1"/>
          </p:nvPr>
        </p:nvSpPr>
        <p:spPr/>
        <p:txBody>
          <a:bodyPr>
            <a:normAutofit/>
          </a:bodyPr>
          <a:lstStyle/>
          <a:p>
            <a:r>
              <a:rPr lang="en-US" i="1" dirty="0" smtClean="0"/>
              <a:t>Sciences </a:t>
            </a:r>
            <a:r>
              <a:rPr lang="en-US" dirty="0" smtClean="0"/>
              <a:t>guide p. 11-12 to plan for progression of </a:t>
            </a:r>
            <a:r>
              <a:rPr lang="en-US" dirty="0" smtClean="0"/>
              <a:t>learning</a:t>
            </a:r>
          </a:p>
          <a:p>
            <a:r>
              <a:rPr lang="en-US" dirty="0" smtClean="0"/>
              <a:t>MYP </a:t>
            </a:r>
            <a:r>
              <a:rPr lang="en-US" dirty="0" smtClean="0"/>
              <a:t>command terms, </a:t>
            </a:r>
            <a:r>
              <a:rPr lang="en-US" i="1" dirty="0" smtClean="0"/>
              <a:t>From Principles into Practice </a:t>
            </a:r>
            <a:r>
              <a:rPr lang="en-US" dirty="0" smtClean="0"/>
              <a:t>pp. </a:t>
            </a:r>
            <a:r>
              <a:rPr lang="en-US" dirty="0" smtClean="0"/>
              <a:t>108-110</a:t>
            </a:r>
          </a:p>
          <a:p>
            <a:r>
              <a:rPr lang="en-US" dirty="0" smtClean="0"/>
              <a:t>If you have a required pacing guide, start by entering the unit titles and content</a:t>
            </a:r>
            <a:r>
              <a:rPr lang="en-US" dirty="0" smtClean="0"/>
              <a:t>.</a:t>
            </a:r>
          </a:p>
          <a:p>
            <a:r>
              <a:rPr lang="en-US" dirty="0" err="1" smtClean="0"/>
              <a:t>ManageBac</a:t>
            </a:r>
            <a:r>
              <a:rPr lang="en-US" dirty="0" smtClean="0"/>
              <a:t> and Atlas Rubicon will develop these for you, but only as you go along. If you want an overview of your year before it begins, it’s best to create your own.</a:t>
            </a:r>
            <a:endParaRPr lang="en-US" dirty="0" smtClean="0"/>
          </a:p>
          <a:p>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617247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left of the unit plan?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Inquiry questions… but these can be included under the SOI</a:t>
            </a:r>
          </a:p>
          <a:p>
            <a:r>
              <a:rPr lang="en-US" dirty="0" smtClean="0"/>
              <a:t>Summative task, but you can create an additional column for it on the SGO</a:t>
            </a:r>
          </a:p>
          <a:p>
            <a:r>
              <a:rPr lang="en-US" dirty="0" smtClean="0"/>
              <a:t>Learning experiences</a:t>
            </a:r>
          </a:p>
          <a:p>
            <a:r>
              <a:rPr lang="en-US" dirty="0" smtClean="0"/>
              <a:t>Formative assessment</a:t>
            </a:r>
          </a:p>
          <a:p>
            <a:r>
              <a:rPr lang="en-US" dirty="0" smtClean="0"/>
              <a:t>Differentiation</a:t>
            </a:r>
          </a:p>
          <a:p>
            <a:r>
              <a:rPr lang="en-US" dirty="0" smtClean="0"/>
              <a:t>Resources</a:t>
            </a:r>
          </a:p>
          <a:p>
            <a:r>
              <a:rPr lang="en-US" dirty="0" smtClean="0"/>
              <a:t>Reflection </a:t>
            </a:r>
            <a:endParaRPr lang="en-US" dirty="0"/>
          </a:p>
        </p:txBody>
      </p:sp>
    </p:spTree>
    <p:extLst>
      <p:ext uri="{BB962C8B-B14F-4D97-AF65-F5344CB8AC3E}">
        <p14:creationId xmlns:p14="http://schemas.microsoft.com/office/powerpoint/2010/main" val="3152509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It’s </a:t>
            </a:r>
            <a:r>
              <a:rPr lang="en-US" dirty="0" smtClean="0"/>
              <a:t>your </a:t>
            </a:r>
            <a:r>
              <a:rPr lang="en-US" dirty="0"/>
              <a:t>t</a:t>
            </a:r>
            <a:r>
              <a:rPr lang="en-US" dirty="0" smtClean="0"/>
              <a:t>urn</a:t>
            </a:r>
            <a:r>
              <a:rPr lang="en-US" dirty="0" smtClean="0"/>
              <a:t>!</a:t>
            </a:r>
            <a:endParaRPr lang="en-US" dirty="0"/>
          </a:p>
        </p:txBody>
      </p:sp>
      <p:sp>
        <p:nvSpPr>
          <p:cNvPr id="3" name="Content Placeholder 2"/>
          <p:cNvSpPr>
            <a:spLocks noGrp="1"/>
          </p:cNvSpPr>
          <p:nvPr>
            <p:ph idx="1"/>
          </p:nvPr>
        </p:nvSpPr>
        <p:spPr/>
        <p:txBody>
          <a:bodyPr/>
          <a:lstStyle/>
          <a:p>
            <a:r>
              <a:rPr lang="en-US" dirty="0" smtClean="0"/>
              <a:t>D</a:t>
            </a:r>
            <a:r>
              <a:rPr lang="en-US" dirty="0" smtClean="0"/>
              <a:t>ownload </a:t>
            </a:r>
            <a:r>
              <a:rPr lang="en-US" dirty="0" smtClean="0"/>
              <a:t>the </a:t>
            </a:r>
            <a:r>
              <a:rPr lang="en-US" dirty="0" smtClean="0">
                <a:solidFill>
                  <a:srgbClr val="FF0000"/>
                </a:solidFill>
              </a:rPr>
              <a:t>modular </a:t>
            </a:r>
            <a:r>
              <a:rPr lang="en-US" dirty="0" smtClean="0">
                <a:solidFill>
                  <a:srgbClr val="FF0000"/>
                </a:solidFill>
              </a:rPr>
              <a:t>subject</a:t>
            </a:r>
            <a:r>
              <a:rPr lang="en-US" dirty="0" smtClean="0">
                <a:solidFill>
                  <a:srgbClr val="FF0000"/>
                </a:solidFill>
              </a:rPr>
              <a:t>-group </a:t>
            </a:r>
            <a:r>
              <a:rPr lang="en-US" dirty="0" smtClean="0"/>
              <a:t>overview and discuss your </a:t>
            </a:r>
            <a:r>
              <a:rPr lang="en-US" dirty="0" smtClean="0"/>
              <a:t>findings with those at your table. </a:t>
            </a:r>
          </a:p>
          <a:p>
            <a:pPr lvl="1"/>
            <a:r>
              <a:rPr lang="en-US" dirty="0" smtClean="0"/>
              <a:t>Does your team have anything similar to this? If so, how was it created?</a:t>
            </a:r>
          </a:p>
          <a:p>
            <a:pPr lvl="1"/>
            <a:r>
              <a:rPr lang="en-US" dirty="0" smtClean="0"/>
              <a:t>Can </a:t>
            </a:r>
            <a:r>
              <a:rPr lang="en-US" dirty="0" smtClean="0"/>
              <a:t>you use any of </a:t>
            </a:r>
            <a:r>
              <a:rPr lang="en-US" dirty="0" smtClean="0"/>
              <a:t>this document? </a:t>
            </a:r>
          </a:p>
          <a:p>
            <a:pPr lvl="1"/>
            <a:r>
              <a:rPr lang="en-US" dirty="0" smtClean="0"/>
              <a:t>What </a:t>
            </a:r>
            <a:r>
              <a:rPr lang="en-US" dirty="0" smtClean="0"/>
              <a:t>investment is required to complete </a:t>
            </a:r>
            <a:r>
              <a:rPr lang="en-US" dirty="0" smtClean="0"/>
              <a:t>this type of </a:t>
            </a:r>
            <a:r>
              <a:rPr lang="en-US" dirty="0" smtClean="0"/>
              <a:t>document? </a:t>
            </a:r>
            <a:endParaRPr lang="en-US" dirty="0" smtClean="0"/>
          </a:p>
          <a:p>
            <a:pPr lvl="1"/>
            <a:r>
              <a:rPr lang="en-US" dirty="0" smtClean="0"/>
              <a:t>How often should a subject-group overview be reviewed?</a:t>
            </a:r>
          </a:p>
          <a:p>
            <a:pPr lvl="1"/>
            <a:r>
              <a:rPr lang="en-US" dirty="0" smtClean="0"/>
              <a:t>How could this document benefit your subject group planning team and to your grade level planning team?</a:t>
            </a:r>
          </a:p>
          <a:p>
            <a:pPr marL="228600" lvl="1" indent="0">
              <a:buNone/>
            </a:pPr>
            <a:r>
              <a:rPr lang="en-US" dirty="0" smtClean="0"/>
              <a:t>*The OCC has more to choose from in the Teacher Support Materials if you’d like to use something different.</a:t>
            </a:r>
            <a:endParaRPr lang="en-US" dirty="0"/>
          </a:p>
        </p:txBody>
      </p:sp>
    </p:spTree>
    <p:extLst>
      <p:ext uri="{BB962C8B-B14F-4D97-AF65-F5344CB8AC3E}">
        <p14:creationId xmlns:p14="http://schemas.microsoft.com/office/powerpoint/2010/main" val="12916097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po">
  <a:themeElements>
    <a:clrScheme name="Expo">
      <a:dk1>
        <a:sysClr val="windowText" lastClr="000000"/>
      </a:dk1>
      <a:lt1>
        <a:sysClr val="window" lastClr="FFFFFF"/>
      </a:lt1>
      <a:dk2>
        <a:srgbClr val="263B86"/>
      </a:dk2>
      <a:lt2>
        <a:srgbClr val="76B6F2"/>
      </a:lt2>
      <a:accent1>
        <a:srgbClr val="FBC01E"/>
      </a:accent1>
      <a:accent2>
        <a:srgbClr val="EFE1A2"/>
      </a:accent2>
      <a:accent3>
        <a:srgbClr val="FA8716"/>
      </a:accent3>
      <a:accent4>
        <a:srgbClr val="BE0204"/>
      </a:accent4>
      <a:accent5>
        <a:srgbClr val="640F10"/>
      </a:accent5>
      <a:accent6>
        <a:srgbClr val="7E13E3"/>
      </a:accent6>
      <a:hlink>
        <a:srgbClr val="D2D200"/>
      </a:hlink>
      <a:folHlink>
        <a:srgbClr val="D0B9F8"/>
      </a:folHlink>
    </a:clrScheme>
    <a:fontScheme name="Expo">
      <a:majorFont>
        <a:latin typeface="Calibri"/>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Expo">
      <a:fillStyleLst>
        <a:solidFill>
          <a:schemeClr val="phClr"/>
        </a:solidFill>
        <a:gradFill rotWithShape="1">
          <a:gsLst>
            <a:gs pos="0">
              <a:schemeClr val="phClr">
                <a:tint val="100000"/>
                <a:satMod val="130000"/>
              </a:schemeClr>
            </a:gs>
            <a:gs pos="100000">
              <a:schemeClr val="phClr">
                <a:tint val="50000"/>
                <a:satMod val="150000"/>
              </a:schemeClr>
            </a:gs>
          </a:gsLst>
          <a:lin ang="16200000" scaled="1"/>
        </a:gradFill>
        <a:gradFill rotWithShape="1">
          <a:gsLst>
            <a:gs pos="0">
              <a:schemeClr val="phClr">
                <a:shade val="93000"/>
                <a:satMod val="130000"/>
              </a:schemeClr>
            </a:gs>
            <a:gs pos="60000">
              <a:schemeClr val="phClr">
                <a:tint val="80000"/>
                <a:shade val="93000"/>
                <a:satMod val="130000"/>
              </a:schemeClr>
            </a:gs>
            <a:gs pos="100000">
              <a:schemeClr val="phClr">
                <a:tint val="50000"/>
                <a:shade val="94000"/>
                <a:alpha val="100000"/>
                <a:satMod val="135000"/>
              </a:schemeClr>
            </a:gs>
          </a:gsLst>
          <a:lin ang="16200000" scaled="0"/>
        </a:gra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34925" cap="flat" cmpd="sng" algn="ctr">
          <a:gradFill>
            <a:gsLst>
              <a:gs pos="0">
                <a:schemeClr val="accent1">
                  <a:lumMod val="40000"/>
                  <a:lumOff val="60000"/>
                </a:schemeClr>
              </a:gs>
              <a:gs pos="50000">
                <a:schemeClr val="accent1"/>
              </a:gs>
              <a:gs pos="100000">
                <a:schemeClr val="accent1">
                  <a:lumMod val="50000"/>
                </a:schemeClr>
              </a:gs>
            </a:gsLst>
            <a:lin ang="18600000" scaled="0"/>
          </a:gradFill>
          <a:prstDash val="solid"/>
        </a:ln>
      </a:lnStyleLst>
      <a:effectStyleLst>
        <a:effectStyle>
          <a:effectLst/>
        </a:effectStyle>
        <a:effectStyle>
          <a:effectLst>
            <a:innerShdw blurRad="50800" dist="25400" dir="13500000">
              <a:srgbClr val="C0C0C0">
                <a:alpha val="75000"/>
              </a:srgbClr>
            </a:innerShdw>
            <a:outerShdw blurRad="63500" dist="38100" dir="5400000" sx="105000" sy="105000" algn="br" rotWithShape="0">
              <a:srgbClr val="000000">
                <a:alpha val="30000"/>
              </a:srgbClr>
            </a:outerShdw>
          </a:effectLst>
        </a:effectStyle>
        <a:effectStyle>
          <a:effectLst>
            <a:innerShdw blurRad="50800" dist="25400" dir="16200000">
              <a:srgbClr val="C0C0C0">
                <a:alpha val="75000"/>
              </a:srgbClr>
            </a:innerShdw>
            <a:reflection blurRad="63500" stA="40000" endPos="50000" dist="12700" dir="54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Expo.thmx</Template>
  <TotalTime>567</TotalTime>
  <Words>1791</Words>
  <Application>Microsoft Macintosh PowerPoint</Application>
  <PresentationFormat>On-screen Show (4:3)</PresentationFormat>
  <Paragraphs>149</Paragraphs>
  <Slides>25</Slides>
  <Notes>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Expo</vt:lpstr>
      <vt:lpstr>IBMA Sciences  Networking Session</vt:lpstr>
      <vt:lpstr>Topics</vt:lpstr>
      <vt:lpstr>Subject-group overviews &amp; unit planning</vt:lpstr>
      <vt:lpstr>Unit Planning: A Different Approach</vt:lpstr>
      <vt:lpstr>Start with a subject-group overview?</vt:lpstr>
      <vt:lpstr>Quick review</vt:lpstr>
      <vt:lpstr>Guidance for developing a SGO!</vt:lpstr>
      <vt:lpstr>What’s left of the unit plan?</vt:lpstr>
      <vt:lpstr>It’s your turn!</vt:lpstr>
      <vt:lpstr>Designing summative tasks</vt:lpstr>
      <vt:lpstr>Designing assessments </vt:lpstr>
      <vt:lpstr>What does the global context have to do with assessment?</vt:lpstr>
      <vt:lpstr>What should we ask the student to do? </vt:lpstr>
      <vt:lpstr>Designing tests – Criterion A (Knowing and understanding)</vt:lpstr>
      <vt:lpstr>Creating design labs – Criterion B (Inquiring and designing)</vt:lpstr>
      <vt:lpstr>Creating design Labs – Criterion C (Processing and evaluating)</vt:lpstr>
      <vt:lpstr>Essays/Presentations – Criterion D (Reflecting on the impacts of science)</vt:lpstr>
      <vt:lpstr>Guidance for assessment design</vt:lpstr>
      <vt:lpstr>What about students with special needs?</vt:lpstr>
      <vt:lpstr>Standardizing Grading Practices</vt:lpstr>
      <vt:lpstr>Why and how do we standardize?</vt:lpstr>
      <vt:lpstr>Keys to Make Standardization Easier</vt:lpstr>
      <vt:lpstr>Why is a mark scheme better than an answer key?</vt:lpstr>
      <vt:lpstr>AHA! moments at Deal</vt:lpstr>
      <vt:lpstr>Networking Time!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IBMA Sciences</dc:title>
  <dc:creator>Teacher</dc:creator>
  <cp:lastModifiedBy>Teacher</cp:lastModifiedBy>
  <cp:revision>25</cp:revision>
  <dcterms:created xsi:type="dcterms:W3CDTF">2015-01-29T03:33:04Z</dcterms:created>
  <dcterms:modified xsi:type="dcterms:W3CDTF">2015-01-30T05:04:42Z</dcterms:modified>
</cp:coreProperties>
</file>