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55" r:id="rId1"/>
  </p:sldMasterIdLst>
  <p:notesMasterIdLst>
    <p:notesMasterId r:id="rId86"/>
  </p:notesMasterIdLst>
  <p:handoutMasterIdLst>
    <p:handoutMasterId r:id="rId87"/>
  </p:handoutMasterIdLst>
  <p:sldIdLst>
    <p:sldId id="404" r:id="rId2"/>
    <p:sldId id="269" r:id="rId3"/>
    <p:sldId id="271" r:id="rId4"/>
    <p:sldId id="405" r:id="rId5"/>
    <p:sldId id="270" r:id="rId6"/>
    <p:sldId id="409" r:id="rId7"/>
    <p:sldId id="273" r:id="rId8"/>
    <p:sldId id="274" r:id="rId9"/>
    <p:sldId id="276" r:id="rId10"/>
    <p:sldId id="277" r:id="rId11"/>
    <p:sldId id="406" r:id="rId12"/>
    <p:sldId id="278" r:id="rId13"/>
    <p:sldId id="279" r:id="rId14"/>
    <p:sldId id="280" r:id="rId15"/>
    <p:sldId id="282" r:id="rId16"/>
    <p:sldId id="288" r:id="rId17"/>
    <p:sldId id="289" r:id="rId18"/>
    <p:sldId id="407" r:id="rId19"/>
    <p:sldId id="290" r:id="rId20"/>
    <p:sldId id="410" r:id="rId21"/>
    <p:sldId id="291" r:id="rId22"/>
    <p:sldId id="293" r:id="rId23"/>
    <p:sldId id="294" r:id="rId24"/>
    <p:sldId id="408" r:id="rId25"/>
    <p:sldId id="411" r:id="rId26"/>
    <p:sldId id="302" r:id="rId27"/>
    <p:sldId id="412" r:id="rId28"/>
    <p:sldId id="303" r:id="rId29"/>
    <p:sldId id="439" r:id="rId30"/>
    <p:sldId id="316" r:id="rId31"/>
    <p:sldId id="413" r:id="rId32"/>
    <p:sldId id="414" r:id="rId33"/>
    <p:sldId id="416" r:id="rId34"/>
    <p:sldId id="417" r:id="rId35"/>
    <p:sldId id="418" r:id="rId36"/>
    <p:sldId id="419" r:id="rId37"/>
    <p:sldId id="334" r:id="rId38"/>
    <p:sldId id="335" r:id="rId39"/>
    <p:sldId id="336" r:id="rId40"/>
    <p:sldId id="440" r:id="rId41"/>
    <p:sldId id="342" r:id="rId42"/>
    <p:sldId id="403" r:id="rId43"/>
    <p:sldId id="420" r:id="rId44"/>
    <p:sldId id="421" r:id="rId45"/>
    <p:sldId id="422" r:id="rId46"/>
    <p:sldId id="441" r:id="rId47"/>
    <p:sldId id="347" r:id="rId48"/>
    <p:sldId id="350" r:id="rId49"/>
    <p:sldId id="423" r:id="rId50"/>
    <p:sldId id="424" r:id="rId51"/>
    <p:sldId id="425" r:id="rId52"/>
    <p:sldId id="354" r:id="rId53"/>
    <p:sldId id="361" r:id="rId54"/>
    <p:sldId id="362" r:id="rId55"/>
    <p:sldId id="366" r:id="rId56"/>
    <p:sldId id="367" r:id="rId57"/>
    <p:sldId id="368" r:id="rId58"/>
    <p:sldId id="427" r:id="rId59"/>
    <p:sldId id="428" r:id="rId60"/>
    <p:sldId id="429" r:id="rId61"/>
    <p:sldId id="437" r:id="rId62"/>
    <p:sldId id="373" r:id="rId63"/>
    <p:sldId id="375" r:id="rId64"/>
    <p:sldId id="376" r:id="rId65"/>
    <p:sldId id="430" r:id="rId66"/>
    <p:sldId id="431" r:id="rId67"/>
    <p:sldId id="432" r:id="rId68"/>
    <p:sldId id="378" r:id="rId69"/>
    <p:sldId id="433" r:id="rId70"/>
    <p:sldId id="380" r:id="rId71"/>
    <p:sldId id="381" r:id="rId72"/>
    <p:sldId id="382" r:id="rId73"/>
    <p:sldId id="383" r:id="rId74"/>
    <p:sldId id="388" r:id="rId75"/>
    <p:sldId id="389" r:id="rId76"/>
    <p:sldId id="390" r:id="rId77"/>
    <p:sldId id="391" r:id="rId78"/>
    <p:sldId id="434" r:id="rId79"/>
    <p:sldId id="435" r:id="rId80"/>
    <p:sldId id="436" r:id="rId81"/>
    <p:sldId id="394" r:id="rId82"/>
    <p:sldId id="397" r:id="rId83"/>
    <p:sldId id="399" r:id="rId84"/>
    <p:sldId id="400" r:id="rId85"/>
  </p:sldIdLst>
  <p:sldSz cx="9144000" cy="6858000" type="screen4x3"/>
  <p:notesSz cx="6858000" cy="9296400"/>
  <p:custDataLst>
    <p:tags r:id="rId88"/>
  </p:custDataLst>
  <p:kinsoku lang="ja-JP" invalStChars="、。，．・：；？！゛゜ヽヾゝゞ々ー’”）〕］｝〉》」』】°‰′″℃￠％ぁぃぅぇぉっゃゅょゎァィゥェォッャュョヮヵヶ!%),.:;?]}｡｣､･ｧｨｩｪｫｬｭｮｯｰﾞﾟ" invalEndChars="‘“（〔［｛〈《「『【￥＄$([\{｢￡"/>
  <p:defaultTextStyle>
    <a:defPPr>
      <a:defRPr lang="en-GB"/>
    </a:defPPr>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456">
          <p15:clr>
            <a:srgbClr val="A4A3A4"/>
          </p15:clr>
        </p15:guide>
        <p15:guide id="2" orient="horz" pos="172">
          <p15:clr>
            <a:srgbClr val="A4A3A4"/>
          </p15:clr>
        </p15:guide>
        <p15:guide id="3" orient="horz" pos="233">
          <p15:clr>
            <a:srgbClr val="A4A3A4"/>
          </p15:clr>
        </p15:guide>
        <p15:guide id="4" orient="horz" pos="786">
          <p15:clr>
            <a:srgbClr val="A4A3A4"/>
          </p15:clr>
        </p15:guide>
        <p15:guide id="5" orient="horz" pos="1010">
          <p15:clr>
            <a:srgbClr val="A4A3A4"/>
          </p15:clr>
        </p15:guide>
        <p15:guide id="6" orient="horz" pos="3895">
          <p15:clr>
            <a:srgbClr val="A4A3A4"/>
          </p15:clr>
        </p15:guide>
        <p15:guide id="7" orient="horz" pos="4203">
          <p15:clr>
            <a:srgbClr val="A4A3A4"/>
          </p15:clr>
        </p15:guide>
        <p15:guide id="8" orient="horz" pos="4071">
          <p15:clr>
            <a:srgbClr val="A4A3A4"/>
          </p15:clr>
        </p15:guide>
        <p15:guide id="9" pos="2880">
          <p15:clr>
            <a:srgbClr val="A4A3A4"/>
          </p15:clr>
        </p15:guide>
        <p15:guide id="10" pos="169">
          <p15:clr>
            <a:srgbClr val="A4A3A4"/>
          </p15:clr>
        </p15:guide>
        <p15:guide id="11" pos="1124">
          <p15:clr>
            <a:srgbClr val="A4A3A4"/>
          </p15:clr>
        </p15:guide>
        <p15:guide id="12" pos="2226">
          <p15:clr>
            <a:srgbClr val="A4A3A4"/>
          </p15:clr>
        </p15:guide>
        <p15:guide id="13" pos="5596">
          <p15:clr>
            <a:srgbClr val="A4A3A4"/>
          </p15:clr>
        </p15:guide>
        <p15:guide id="14" pos="4872">
          <p15:clr>
            <a:srgbClr val="A4A3A4"/>
          </p15:clr>
        </p15:guide>
      </p15:sldGuideLst>
    </p:ext>
    <p:ext uri="{2D200454-40CA-4A62-9FC3-DE9A4176ACB9}">
      <p15:notesGuideLst xmlns:p15="http://schemas.microsoft.com/office/powerpoint/2012/main">
        <p15:guide id="1" orient="horz" pos="2928">
          <p15:clr>
            <a:srgbClr val="A4A3A4"/>
          </p15:clr>
        </p15:guide>
        <p15:guide id="2" pos="215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Zentner" initials="" lastIdx="2" clrIdx="0"/>
  <p:cmAuthor id="1" name="Spare" initials="" lastIdx="34" clrIdx="1"/>
  <p:cmAuthor id="2" name="Cara" initials="C" lastIdx="0" clrIdx="2"/>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B8D"/>
    <a:srgbClr val="1AB7EA"/>
    <a:srgbClr val="F05033"/>
    <a:srgbClr val="00B5CB"/>
    <a:srgbClr val="F18917"/>
    <a:srgbClr val="F3CF74"/>
    <a:srgbClr val="7DB935"/>
    <a:srgbClr val="AFE06E"/>
    <a:srgbClr val="DAF0A8"/>
    <a:srgbClr val="696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2" autoAdjust="0"/>
    <p:restoredTop sz="92629" autoAdjust="0"/>
  </p:normalViewPr>
  <p:slideViewPr>
    <p:cSldViewPr snapToGrid="0" snapToObjects="1">
      <p:cViewPr varScale="1">
        <p:scale>
          <a:sx n="69" d="100"/>
          <a:sy n="69" d="100"/>
        </p:scale>
        <p:origin x="1398" y="66"/>
      </p:cViewPr>
      <p:guideLst>
        <p:guide orient="horz" pos="2456"/>
        <p:guide orient="horz" pos="172"/>
        <p:guide orient="horz" pos="233"/>
        <p:guide orient="horz" pos="786"/>
        <p:guide orient="horz" pos="1010"/>
        <p:guide orient="horz" pos="3895"/>
        <p:guide orient="horz" pos="4203"/>
        <p:guide orient="horz" pos="4071"/>
        <p:guide pos="2880"/>
        <p:guide pos="169"/>
        <p:guide pos="1124"/>
        <p:guide pos="2226"/>
        <p:guide pos="5596"/>
        <p:guide pos="4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70" d="100"/>
          <a:sy n="70" d="100"/>
        </p:scale>
        <p:origin x="-2166" y="-114"/>
      </p:cViewPr>
      <p:guideLst>
        <p:guide orient="horz" pos="2928"/>
        <p:guide pos="215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gs" Target="tags/tag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CCBF78-216A-44B9-A3C4-63A86D118C51}"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48FDC21E-9CFE-4F1D-A387-D9B862F72F0D}">
      <dgm:prSet phldrT="[Text]" custT="1"/>
      <dgm:spPr>
        <a:solidFill>
          <a:srgbClr val="004B8D"/>
        </a:solidFill>
      </dgm:spPr>
      <dgm:t>
        <a:bodyPr/>
        <a:lstStyle/>
        <a:p>
          <a:r>
            <a:rPr lang="en-US" sz="1800" dirty="0" smtClean="0"/>
            <a:t>Investigation</a:t>
          </a:r>
          <a:endParaRPr lang="en-US" sz="1800" dirty="0"/>
        </a:p>
      </dgm:t>
    </dgm:pt>
    <dgm:pt modelId="{21937B54-06BC-48F4-86A5-822812A52DC1}" type="parTrans" cxnId="{589563DE-CBFA-4B36-908E-D12D2B09245E}">
      <dgm:prSet/>
      <dgm:spPr/>
      <dgm:t>
        <a:bodyPr/>
        <a:lstStyle/>
        <a:p>
          <a:endParaRPr lang="en-US"/>
        </a:p>
      </dgm:t>
    </dgm:pt>
    <dgm:pt modelId="{6555841D-157A-4959-B33E-9EF84F6976B0}" type="sibTrans" cxnId="{589563DE-CBFA-4B36-908E-D12D2B09245E}">
      <dgm:prSet/>
      <dgm:spPr>
        <a:ln w="19050">
          <a:solidFill>
            <a:srgbClr val="004B8D"/>
          </a:solidFill>
        </a:ln>
      </dgm:spPr>
      <dgm:t>
        <a:bodyPr/>
        <a:lstStyle/>
        <a:p>
          <a:endParaRPr lang="en-US"/>
        </a:p>
      </dgm:t>
    </dgm:pt>
    <dgm:pt modelId="{8B2CF3FD-6C21-48D0-A70E-FAC7CCD28685}">
      <dgm:prSet phldrT="[Text]" custT="1"/>
      <dgm:spPr>
        <a:solidFill>
          <a:srgbClr val="004B8D"/>
        </a:solidFill>
      </dgm:spPr>
      <dgm:t>
        <a:bodyPr/>
        <a:lstStyle/>
        <a:p>
          <a:r>
            <a:rPr lang="en-US" sz="1800" dirty="0" smtClean="0"/>
            <a:t>Planning and preparation</a:t>
          </a:r>
          <a:endParaRPr lang="en-US" sz="1800" dirty="0"/>
        </a:p>
      </dgm:t>
    </dgm:pt>
    <dgm:pt modelId="{ADA928DF-7941-4BA2-ACFB-FFACD7CA622A}" type="parTrans" cxnId="{EE18D19E-4E6E-4FD4-8207-697571089153}">
      <dgm:prSet/>
      <dgm:spPr/>
      <dgm:t>
        <a:bodyPr/>
        <a:lstStyle/>
        <a:p>
          <a:endParaRPr lang="en-US"/>
        </a:p>
      </dgm:t>
    </dgm:pt>
    <dgm:pt modelId="{366F902D-B032-4986-84BB-323E3FA36E75}" type="sibTrans" cxnId="{EE18D19E-4E6E-4FD4-8207-697571089153}">
      <dgm:prSet/>
      <dgm:spPr>
        <a:ln w="19050">
          <a:solidFill>
            <a:srgbClr val="004B8D"/>
          </a:solidFill>
        </a:ln>
      </dgm:spPr>
      <dgm:t>
        <a:bodyPr/>
        <a:lstStyle/>
        <a:p>
          <a:endParaRPr lang="en-US"/>
        </a:p>
      </dgm:t>
    </dgm:pt>
    <dgm:pt modelId="{97940C7A-1CEA-4C19-8804-DECA30DB8DD0}">
      <dgm:prSet phldrT="[Text]" custT="1"/>
      <dgm:spPr>
        <a:solidFill>
          <a:srgbClr val="004B8D"/>
        </a:solidFill>
      </dgm:spPr>
      <dgm:t>
        <a:bodyPr/>
        <a:lstStyle/>
        <a:p>
          <a:r>
            <a:rPr lang="en-US" sz="1800" dirty="0" smtClean="0"/>
            <a:t>Implementation of the service activity</a:t>
          </a:r>
          <a:endParaRPr lang="en-US" sz="1800" dirty="0"/>
        </a:p>
      </dgm:t>
    </dgm:pt>
    <dgm:pt modelId="{D64C50A0-29D7-4008-9B4C-9233653CCE76}" type="parTrans" cxnId="{954636B2-344A-4585-8843-AF9714188CBF}">
      <dgm:prSet/>
      <dgm:spPr/>
      <dgm:t>
        <a:bodyPr/>
        <a:lstStyle/>
        <a:p>
          <a:endParaRPr lang="en-US"/>
        </a:p>
      </dgm:t>
    </dgm:pt>
    <dgm:pt modelId="{6887B4D3-5B63-40A0-A8D8-961E64EA0E72}" type="sibTrans" cxnId="{954636B2-344A-4585-8843-AF9714188CBF}">
      <dgm:prSet/>
      <dgm:spPr>
        <a:ln w="19050">
          <a:solidFill>
            <a:srgbClr val="004B8D"/>
          </a:solidFill>
        </a:ln>
      </dgm:spPr>
      <dgm:t>
        <a:bodyPr/>
        <a:lstStyle/>
        <a:p>
          <a:endParaRPr lang="en-US"/>
        </a:p>
      </dgm:t>
    </dgm:pt>
    <dgm:pt modelId="{7DC19214-95A5-44DE-A3A0-DB49361E0A6F}">
      <dgm:prSet phldrT="[Text]" custT="1"/>
      <dgm:spPr>
        <a:solidFill>
          <a:srgbClr val="004B8D"/>
        </a:solidFill>
      </dgm:spPr>
      <dgm:t>
        <a:bodyPr/>
        <a:lstStyle/>
        <a:p>
          <a:r>
            <a:rPr lang="en-US" sz="1800" dirty="0" smtClean="0"/>
            <a:t>Reflection</a:t>
          </a:r>
          <a:endParaRPr lang="en-US" sz="1800" dirty="0"/>
        </a:p>
      </dgm:t>
    </dgm:pt>
    <dgm:pt modelId="{FACEBB01-AD2E-4059-8D64-77EA17D71383}" type="parTrans" cxnId="{370F3774-DD15-41D6-B14C-677611B510DC}">
      <dgm:prSet/>
      <dgm:spPr/>
      <dgm:t>
        <a:bodyPr/>
        <a:lstStyle/>
        <a:p>
          <a:endParaRPr lang="en-US"/>
        </a:p>
      </dgm:t>
    </dgm:pt>
    <dgm:pt modelId="{18439664-8A5A-49CA-A398-D925291E0EEE}" type="sibTrans" cxnId="{370F3774-DD15-41D6-B14C-677611B510DC}">
      <dgm:prSet/>
      <dgm:spPr>
        <a:ln w="19050">
          <a:solidFill>
            <a:srgbClr val="004B8D"/>
          </a:solidFill>
        </a:ln>
      </dgm:spPr>
      <dgm:t>
        <a:bodyPr/>
        <a:lstStyle/>
        <a:p>
          <a:endParaRPr lang="en-US"/>
        </a:p>
      </dgm:t>
    </dgm:pt>
    <dgm:pt modelId="{BB9CAC74-FBCD-4D56-B476-468D3F24910F}">
      <dgm:prSet phldrT="[Text]" custT="1"/>
      <dgm:spPr>
        <a:solidFill>
          <a:srgbClr val="004B8D"/>
        </a:solidFill>
      </dgm:spPr>
      <dgm:t>
        <a:bodyPr/>
        <a:lstStyle/>
        <a:p>
          <a:r>
            <a:rPr lang="en-US" sz="1800" dirty="0" smtClean="0"/>
            <a:t>Demonstration/celebration</a:t>
          </a:r>
          <a:endParaRPr lang="en-US" sz="1800" dirty="0"/>
        </a:p>
      </dgm:t>
    </dgm:pt>
    <dgm:pt modelId="{6DD38622-D1A1-4641-8032-C7D85749A033}" type="parTrans" cxnId="{22365BAC-0C65-40EC-BAC8-232B1A6AF4C0}">
      <dgm:prSet/>
      <dgm:spPr/>
      <dgm:t>
        <a:bodyPr/>
        <a:lstStyle/>
        <a:p>
          <a:endParaRPr lang="en-US"/>
        </a:p>
      </dgm:t>
    </dgm:pt>
    <dgm:pt modelId="{23D6CCBB-490B-4FE8-A84F-C2BFCF7B5E7E}" type="sibTrans" cxnId="{22365BAC-0C65-40EC-BAC8-232B1A6AF4C0}">
      <dgm:prSet/>
      <dgm:spPr>
        <a:ln w="19050">
          <a:solidFill>
            <a:srgbClr val="004B8D"/>
          </a:solidFill>
        </a:ln>
      </dgm:spPr>
      <dgm:t>
        <a:bodyPr/>
        <a:lstStyle/>
        <a:p>
          <a:endParaRPr lang="en-US"/>
        </a:p>
      </dgm:t>
    </dgm:pt>
    <dgm:pt modelId="{6E6E637B-EBD3-4A8C-9666-CD3E206DB4FE}" type="pres">
      <dgm:prSet presAssocID="{F4CCBF78-216A-44B9-A3C4-63A86D118C51}" presName="cycle" presStyleCnt="0">
        <dgm:presLayoutVars>
          <dgm:dir/>
          <dgm:resizeHandles val="exact"/>
        </dgm:presLayoutVars>
      </dgm:prSet>
      <dgm:spPr/>
      <dgm:t>
        <a:bodyPr/>
        <a:lstStyle/>
        <a:p>
          <a:endParaRPr lang="en-US"/>
        </a:p>
      </dgm:t>
    </dgm:pt>
    <dgm:pt modelId="{525763E7-10D7-40AC-9512-5875A5A3F15C}" type="pres">
      <dgm:prSet presAssocID="{48FDC21E-9CFE-4F1D-A387-D9B862F72F0D}" presName="node" presStyleLbl="node1" presStyleIdx="0" presStyleCnt="5" custAng="0" custScaleX="121139" custScaleY="66070">
        <dgm:presLayoutVars>
          <dgm:bulletEnabled val="1"/>
        </dgm:presLayoutVars>
      </dgm:prSet>
      <dgm:spPr/>
      <dgm:t>
        <a:bodyPr/>
        <a:lstStyle/>
        <a:p>
          <a:endParaRPr lang="en-US"/>
        </a:p>
      </dgm:t>
    </dgm:pt>
    <dgm:pt modelId="{F0C16176-5E76-4D16-A997-8A194DF6F13B}" type="pres">
      <dgm:prSet presAssocID="{48FDC21E-9CFE-4F1D-A387-D9B862F72F0D}" presName="spNode" presStyleCnt="0"/>
      <dgm:spPr/>
    </dgm:pt>
    <dgm:pt modelId="{42A60B3A-4319-4898-A3CC-9A58ABF52A48}" type="pres">
      <dgm:prSet presAssocID="{6555841D-157A-4959-B33E-9EF84F6976B0}" presName="sibTrans" presStyleLbl="sibTrans1D1" presStyleIdx="0" presStyleCnt="5"/>
      <dgm:spPr/>
      <dgm:t>
        <a:bodyPr/>
        <a:lstStyle/>
        <a:p>
          <a:endParaRPr lang="en-US"/>
        </a:p>
      </dgm:t>
    </dgm:pt>
    <dgm:pt modelId="{CD4B7E1B-EAA0-4B49-802A-903264DCD521}" type="pres">
      <dgm:prSet presAssocID="{8B2CF3FD-6C21-48D0-A70E-FAC7CCD28685}" presName="node" presStyleLbl="node1" presStyleIdx="1" presStyleCnt="5" custScaleX="117039">
        <dgm:presLayoutVars>
          <dgm:bulletEnabled val="1"/>
        </dgm:presLayoutVars>
      </dgm:prSet>
      <dgm:spPr/>
      <dgm:t>
        <a:bodyPr/>
        <a:lstStyle/>
        <a:p>
          <a:endParaRPr lang="en-US"/>
        </a:p>
      </dgm:t>
    </dgm:pt>
    <dgm:pt modelId="{23C9182B-ED73-4EC7-A581-529D2DC693FA}" type="pres">
      <dgm:prSet presAssocID="{8B2CF3FD-6C21-48D0-A70E-FAC7CCD28685}" presName="spNode" presStyleCnt="0"/>
      <dgm:spPr/>
    </dgm:pt>
    <dgm:pt modelId="{6F5C2B2D-0B3F-46F1-A9BC-B81D93303E6B}" type="pres">
      <dgm:prSet presAssocID="{366F902D-B032-4986-84BB-323E3FA36E75}" presName="sibTrans" presStyleLbl="sibTrans1D1" presStyleIdx="1" presStyleCnt="5"/>
      <dgm:spPr/>
      <dgm:t>
        <a:bodyPr/>
        <a:lstStyle/>
        <a:p>
          <a:endParaRPr lang="en-US"/>
        </a:p>
      </dgm:t>
    </dgm:pt>
    <dgm:pt modelId="{58E69A94-3F27-449B-97B0-6CEC36048A56}" type="pres">
      <dgm:prSet presAssocID="{97940C7A-1CEA-4C19-8804-DECA30DB8DD0}" presName="node" presStyleLbl="node1" presStyleIdx="2" presStyleCnt="5" custScaleX="166587" custRadScaleRad="96803" custRadScaleInc="-19005">
        <dgm:presLayoutVars>
          <dgm:bulletEnabled val="1"/>
        </dgm:presLayoutVars>
      </dgm:prSet>
      <dgm:spPr/>
      <dgm:t>
        <a:bodyPr/>
        <a:lstStyle/>
        <a:p>
          <a:endParaRPr lang="en-US"/>
        </a:p>
      </dgm:t>
    </dgm:pt>
    <dgm:pt modelId="{67B6369A-6676-496B-A911-1093875C05FA}" type="pres">
      <dgm:prSet presAssocID="{97940C7A-1CEA-4C19-8804-DECA30DB8DD0}" presName="spNode" presStyleCnt="0"/>
      <dgm:spPr/>
    </dgm:pt>
    <dgm:pt modelId="{AAEBEA53-DB87-4323-8176-ED990C1B77D2}" type="pres">
      <dgm:prSet presAssocID="{6887B4D3-5B63-40A0-A8D8-961E64EA0E72}" presName="sibTrans" presStyleLbl="sibTrans1D1" presStyleIdx="2" presStyleCnt="5"/>
      <dgm:spPr/>
      <dgm:t>
        <a:bodyPr/>
        <a:lstStyle/>
        <a:p>
          <a:endParaRPr lang="en-US"/>
        </a:p>
      </dgm:t>
    </dgm:pt>
    <dgm:pt modelId="{C33CA414-C4B2-4006-BF43-2C2CAAA0875F}" type="pres">
      <dgm:prSet presAssocID="{7DC19214-95A5-44DE-A3A0-DB49361E0A6F}" presName="node" presStyleLbl="node1" presStyleIdx="3" presStyleCnt="5" custScaleX="87022" custScaleY="75553" custRadScaleRad="102198" custRadScaleInc="67900">
        <dgm:presLayoutVars>
          <dgm:bulletEnabled val="1"/>
        </dgm:presLayoutVars>
      </dgm:prSet>
      <dgm:spPr/>
      <dgm:t>
        <a:bodyPr/>
        <a:lstStyle/>
        <a:p>
          <a:endParaRPr lang="en-US"/>
        </a:p>
      </dgm:t>
    </dgm:pt>
    <dgm:pt modelId="{5A49F501-92E3-4346-9568-D3F8B2F7FA9D}" type="pres">
      <dgm:prSet presAssocID="{7DC19214-95A5-44DE-A3A0-DB49361E0A6F}" presName="spNode" presStyleCnt="0"/>
      <dgm:spPr/>
    </dgm:pt>
    <dgm:pt modelId="{E800743B-7C31-4ECA-9B6B-7837DEE7A8E0}" type="pres">
      <dgm:prSet presAssocID="{18439664-8A5A-49CA-A398-D925291E0EEE}" presName="sibTrans" presStyleLbl="sibTrans1D1" presStyleIdx="3" presStyleCnt="5"/>
      <dgm:spPr/>
      <dgm:t>
        <a:bodyPr/>
        <a:lstStyle/>
        <a:p>
          <a:endParaRPr lang="en-US"/>
        </a:p>
      </dgm:t>
    </dgm:pt>
    <dgm:pt modelId="{739DAC00-884C-4637-9AE0-B180F3F48BC0}" type="pres">
      <dgm:prSet presAssocID="{BB9CAC74-FBCD-4D56-B476-468D3F24910F}" presName="node" presStyleLbl="node1" presStyleIdx="4" presStyleCnt="5" custScaleX="118923">
        <dgm:presLayoutVars>
          <dgm:bulletEnabled val="1"/>
        </dgm:presLayoutVars>
      </dgm:prSet>
      <dgm:spPr/>
      <dgm:t>
        <a:bodyPr/>
        <a:lstStyle/>
        <a:p>
          <a:endParaRPr lang="en-US"/>
        </a:p>
      </dgm:t>
    </dgm:pt>
    <dgm:pt modelId="{0411D9F2-861E-435C-9769-36C72C349F5C}" type="pres">
      <dgm:prSet presAssocID="{BB9CAC74-FBCD-4D56-B476-468D3F24910F}" presName="spNode" presStyleCnt="0"/>
      <dgm:spPr/>
    </dgm:pt>
    <dgm:pt modelId="{2211E527-70DF-473A-BC77-8ADF7C619A20}" type="pres">
      <dgm:prSet presAssocID="{23D6CCBB-490B-4FE8-A84F-C2BFCF7B5E7E}" presName="sibTrans" presStyleLbl="sibTrans1D1" presStyleIdx="4" presStyleCnt="5"/>
      <dgm:spPr/>
      <dgm:t>
        <a:bodyPr/>
        <a:lstStyle/>
        <a:p>
          <a:endParaRPr lang="en-US"/>
        </a:p>
      </dgm:t>
    </dgm:pt>
  </dgm:ptLst>
  <dgm:cxnLst>
    <dgm:cxn modelId="{7C26B4D4-F953-4045-B8C7-B33C1BF6D42F}" type="presOf" srcId="{6887B4D3-5B63-40A0-A8D8-961E64EA0E72}" destId="{AAEBEA53-DB87-4323-8176-ED990C1B77D2}" srcOrd="0" destOrd="0" presId="urn:microsoft.com/office/officeart/2005/8/layout/cycle5"/>
    <dgm:cxn modelId="{589563DE-CBFA-4B36-908E-D12D2B09245E}" srcId="{F4CCBF78-216A-44B9-A3C4-63A86D118C51}" destId="{48FDC21E-9CFE-4F1D-A387-D9B862F72F0D}" srcOrd="0" destOrd="0" parTransId="{21937B54-06BC-48F4-86A5-822812A52DC1}" sibTransId="{6555841D-157A-4959-B33E-9EF84F6976B0}"/>
    <dgm:cxn modelId="{C6D5C48C-84E8-4E61-A499-F4FCA8304103}" type="presOf" srcId="{97940C7A-1CEA-4C19-8804-DECA30DB8DD0}" destId="{58E69A94-3F27-449B-97B0-6CEC36048A56}" srcOrd="0" destOrd="0" presId="urn:microsoft.com/office/officeart/2005/8/layout/cycle5"/>
    <dgm:cxn modelId="{53C6C58F-0230-40B7-96F8-1F24D610FAF9}" type="presOf" srcId="{BB9CAC74-FBCD-4D56-B476-468D3F24910F}" destId="{739DAC00-884C-4637-9AE0-B180F3F48BC0}" srcOrd="0" destOrd="0" presId="urn:microsoft.com/office/officeart/2005/8/layout/cycle5"/>
    <dgm:cxn modelId="{1DBDDE3D-6058-485E-8965-6E387FB2AB3B}" type="presOf" srcId="{7DC19214-95A5-44DE-A3A0-DB49361E0A6F}" destId="{C33CA414-C4B2-4006-BF43-2C2CAAA0875F}" srcOrd="0" destOrd="0" presId="urn:microsoft.com/office/officeart/2005/8/layout/cycle5"/>
    <dgm:cxn modelId="{370F3774-DD15-41D6-B14C-677611B510DC}" srcId="{F4CCBF78-216A-44B9-A3C4-63A86D118C51}" destId="{7DC19214-95A5-44DE-A3A0-DB49361E0A6F}" srcOrd="3" destOrd="0" parTransId="{FACEBB01-AD2E-4059-8D64-77EA17D71383}" sibTransId="{18439664-8A5A-49CA-A398-D925291E0EEE}"/>
    <dgm:cxn modelId="{771A7E56-31AF-40AD-B02E-00C6F53FA8C2}" type="presOf" srcId="{23D6CCBB-490B-4FE8-A84F-C2BFCF7B5E7E}" destId="{2211E527-70DF-473A-BC77-8ADF7C619A20}" srcOrd="0" destOrd="0" presId="urn:microsoft.com/office/officeart/2005/8/layout/cycle5"/>
    <dgm:cxn modelId="{954636B2-344A-4585-8843-AF9714188CBF}" srcId="{F4CCBF78-216A-44B9-A3C4-63A86D118C51}" destId="{97940C7A-1CEA-4C19-8804-DECA30DB8DD0}" srcOrd="2" destOrd="0" parTransId="{D64C50A0-29D7-4008-9B4C-9233653CCE76}" sibTransId="{6887B4D3-5B63-40A0-A8D8-961E64EA0E72}"/>
    <dgm:cxn modelId="{22365BAC-0C65-40EC-BAC8-232B1A6AF4C0}" srcId="{F4CCBF78-216A-44B9-A3C4-63A86D118C51}" destId="{BB9CAC74-FBCD-4D56-B476-468D3F24910F}" srcOrd="4" destOrd="0" parTransId="{6DD38622-D1A1-4641-8032-C7D85749A033}" sibTransId="{23D6CCBB-490B-4FE8-A84F-C2BFCF7B5E7E}"/>
    <dgm:cxn modelId="{FFF02D4D-0FEA-42F1-B481-A5581AC01A9E}" type="presOf" srcId="{48FDC21E-9CFE-4F1D-A387-D9B862F72F0D}" destId="{525763E7-10D7-40AC-9512-5875A5A3F15C}" srcOrd="0" destOrd="0" presId="urn:microsoft.com/office/officeart/2005/8/layout/cycle5"/>
    <dgm:cxn modelId="{D9C798C5-2ECE-4171-A7C0-0638BD5A11F1}" type="presOf" srcId="{18439664-8A5A-49CA-A398-D925291E0EEE}" destId="{E800743B-7C31-4ECA-9B6B-7837DEE7A8E0}" srcOrd="0" destOrd="0" presId="urn:microsoft.com/office/officeart/2005/8/layout/cycle5"/>
    <dgm:cxn modelId="{BBE3662F-B765-404B-B96C-09192D016817}" type="presOf" srcId="{366F902D-B032-4986-84BB-323E3FA36E75}" destId="{6F5C2B2D-0B3F-46F1-A9BC-B81D93303E6B}" srcOrd="0" destOrd="0" presId="urn:microsoft.com/office/officeart/2005/8/layout/cycle5"/>
    <dgm:cxn modelId="{33300732-8B89-44F0-9687-E4F8CA12A15F}" type="presOf" srcId="{6555841D-157A-4959-B33E-9EF84F6976B0}" destId="{42A60B3A-4319-4898-A3CC-9A58ABF52A48}" srcOrd="0" destOrd="0" presId="urn:microsoft.com/office/officeart/2005/8/layout/cycle5"/>
    <dgm:cxn modelId="{EE18D19E-4E6E-4FD4-8207-697571089153}" srcId="{F4CCBF78-216A-44B9-A3C4-63A86D118C51}" destId="{8B2CF3FD-6C21-48D0-A70E-FAC7CCD28685}" srcOrd="1" destOrd="0" parTransId="{ADA928DF-7941-4BA2-ACFB-FFACD7CA622A}" sibTransId="{366F902D-B032-4986-84BB-323E3FA36E75}"/>
    <dgm:cxn modelId="{31195EB0-200A-4F5D-979B-42C6FF3E2855}" type="presOf" srcId="{8B2CF3FD-6C21-48D0-A70E-FAC7CCD28685}" destId="{CD4B7E1B-EAA0-4B49-802A-903264DCD521}" srcOrd="0" destOrd="0" presId="urn:microsoft.com/office/officeart/2005/8/layout/cycle5"/>
    <dgm:cxn modelId="{BA8C556B-D807-4C9B-870C-7A78B3B46917}" type="presOf" srcId="{F4CCBF78-216A-44B9-A3C4-63A86D118C51}" destId="{6E6E637B-EBD3-4A8C-9666-CD3E206DB4FE}" srcOrd="0" destOrd="0" presId="urn:microsoft.com/office/officeart/2005/8/layout/cycle5"/>
    <dgm:cxn modelId="{F96CA919-DFFD-4857-8543-64DB5875632C}" type="presParOf" srcId="{6E6E637B-EBD3-4A8C-9666-CD3E206DB4FE}" destId="{525763E7-10D7-40AC-9512-5875A5A3F15C}" srcOrd="0" destOrd="0" presId="urn:microsoft.com/office/officeart/2005/8/layout/cycle5"/>
    <dgm:cxn modelId="{49A85A51-CAA6-45CD-A625-A5B64F2A89DA}" type="presParOf" srcId="{6E6E637B-EBD3-4A8C-9666-CD3E206DB4FE}" destId="{F0C16176-5E76-4D16-A997-8A194DF6F13B}" srcOrd="1" destOrd="0" presId="urn:microsoft.com/office/officeart/2005/8/layout/cycle5"/>
    <dgm:cxn modelId="{5B51EA5E-E21F-492F-8D86-C5371362E970}" type="presParOf" srcId="{6E6E637B-EBD3-4A8C-9666-CD3E206DB4FE}" destId="{42A60B3A-4319-4898-A3CC-9A58ABF52A48}" srcOrd="2" destOrd="0" presId="urn:microsoft.com/office/officeart/2005/8/layout/cycle5"/>
    <dgm:cxn modelId="{CC25FC6A-27FA-481B-B803-453E3CFD49FF}" type="presParOf" srcId="{6E6E637B-EBD3-4A8C-9666-CD3E206DB4FE}" destId="{CD4B7E1B-EAA0-4B49-802A-903264DCD521}" srcOrd="3" destOrd="0" presId="urn:microsoft.com/office/officeart/2005/8/layout/cycle5"/>
    <dgm:cxn modelId="{0EE9E920-8809-4F09-9D2B-F21A62FDB863}" type="presParOf" srcId="{6E6E637B-EBD3-4A8C-9666-CD3E206DB4FE}" destId="{23C9182B-ED73-4EC7-A581-529D2DC693FA}" srcOrd="4" destOrd="0" presId="urn:microsoft.com/office/officeart/2005/8/layout/cycle5"/>
    <dgm:cxn modelId="{F68A07CB-C9F8-492C-84EA-98652AAB44FB}" type="presParOf" srcId="{6E6E637B-EBD3-4A8C-9666-CD3E206DB4FE}" destId="{6F5C2B2D-0B3F-46F1-A9BC-B81D93303E6B}" srcOrd="5" destOrd="0" presId="urn:microsoft.com/office/officeart/2005/8/layout/cycle5"/>
    <dgm:cxn modelId="{CBA63D6D-C436-41F8-A96E-547251AB1D98}" type="presParOf" srcId="{6E6E637B-EBD3-4A8C-9666-CD3E206DB4FE}" destId="{58E69A94-3F27-449B-97B0-6CEC36048A56}" srcOrd="6" destOrd="0" presId="urn:microsoft.com/office/officeart/2005/8/layout/cycle5"/>
    <dgm:cxn modelId="{843B2B9A-8396-4F3D-9C3F-642830F1084A}" type="presParOf" srcId="{6E6E637B-EBD3-4A8C-9666-CD3E206DB4FE}" destId="{67B6369A-6676-496B-A911-1093875C05FA}" srcOrd="7" destOrd="0" presId="urn:microsoft.com/office/officeart/2005/8/layout/cycle5"/>
    <dgm:cxn modelId="{CE0BD051-5E8F-4E37-84AB-3212FF458F41}" type="presParOf" srcId="{6E6E637B-EBD3-4A8C-9666-CD3E206DB4FE}" destId="{AAEBEA53-DB87-4323-8176-ED990C1B77D2}" srcOrd="8" destOrd="0" presId="urn:microsoft.com/office/officeart/2005/8/layout/cycle5"/>
    <dgm:cxn modelId="{CC78CC6A-4480-4DE4-B18E-C202EF148554}" type="presParOf" srcId="{6E6E637B-EBD3-4A8C-9666-CD3E206DB4FE}" destId="{C33CA414-C4B2-4006-BF43-2C2CAAA0875F}" srcOrd="9" destOrd="0" presId="urn:microsoft.com/office/officeart/2005/8/layout/cycle5"/>
    <dgm:cxn modelId="{419CCB73-A117-44C6-BAFB-AD215A17B9C8}" type="presParOf" srcId="{6E6E637B-EBD3-4A8C-9666-CD3E206DB4FE}" destId="{5A49F501-92E3-4346-9568-D3F8B2F7FA9D}" srcOrd="10" destOrd="0" presId="urn:microsoft.com/office/officeart/2005/8/layout/cycle5"/>
    <dgm:cxn modelId="{9B1D3823-764A-4752-836F-0C85593FED6B}" type="presParOf" srcId="{6E6E637B-EBD3-4A8C-9666-CD3E206DB4FE}" destId="{E800743B-7C31-4ECA-9B6B-7837DEE7A8E0}" srcOrd="11" destOrd="0" presId="urn:microsoft.com/office/officeart/2005/8/layout/cycle5"/>
    <dgm:cxn modelId="{15947F8D-ABFA-4BAA-B370-7B493A6D6523}" type="presParOf" srcId="{6E6E637B-EBD3-4A8C-9666-CD3E206DB4FE}" destId="{739DAC00-884C-4637-9AE0-B180F3F48BC0}" srcOrd="12" destOrd="0" presId="urn:microsoft.com/office/officeart/2005/8/layout/cycle5"/>
    <dgm:cxn modelId="{BA32771D-3156-48CC-97DB-9FF93FEF737F}" type="presParOf" srcId="{6E6E637B-EBD3-4A8C-9666-CD3E206DB4FE}" destId="{0411D9F2-861E-435C-9769-36C72C349F5C}" srcOrd="13" destOrd="0" presId="urn:microsoft.com/office/officeart/2005/8/layout/cycle5"/>
    <dgm:cxn modelId="{C2A88B49-694E-4D82-991D-4BAD15DCBE7E}" type="presParOf" srcId="{6E6E637B-EBD3-4A8C-9666-CD3E206DB4FE}" destId="{2211E527-70DF-473A-BC77-8ADF7C619A20}" srcOrd="14" destOrd="0" presId="urn:microsoft.com/office/officeart/2005/8/layout/cycle5"/>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5763E7-10D7-40AC-9512-5875A5A3F15C}">
      <dsp:nvSpPr>
        <dsp:cNvPr id="0" name=""/>
        <dsp:cNvSpPr/>
      </dsp:nvSpPr>
      <dsp:spPr>
        <a:xfrm>
          <a:off x="2256985" y="85476"/>
          <a:ext cx="1857537" cy="658523"/>
        </a:xfrm>
        <a:prstGeom prst="roundRect">
          <a:avLst/>
        </a:prstGeom>
        <a:solidFill>
          <a:srgbClr val="004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Investigation</a:t>
          </a:r>
          <a:endParaRPr lang="en-US" sz="1800" kern="1200" dirty="0"/>
        </a:p>
      </dsp:txBody>
      <dsp:txXfrm>
        <a:off x="2289131" y="117622"/>
        <a:ext cx="1793245" cy="594231"/>
      </dsp:txXfrm>
    </dsp:sp>
    <dsp:sp modelId="{42A60B3A-4319-4898-A3CC-9A58ABF52A48}">
      <dsp:nvSpPr>
        <dsp:cNvPr id="0" name=""/>
        <dsp:cNvSpPr/>
      </dsp:nvSpPr>
      <dsp:spPr>
        <a:xfrm>
          <a:off x="1194087" y="414738"/>
          <a:ext cx="3983333" cy="3983333"/>
        </a:xfrm>
        <a:custGeom>
          <a:avLst/>
          <a:gdLst/>
          <a:ahLst/>
          <a:cxnLst/>
          <a:rect l="0" t="0" r="0" b="0"/>
          <a:pathLst>
            <a:path>
              <a:moveTo>
                <a:pt x="3087447" y="328537"/>
              </a:moveTo>
              <a:arcTo wR="1991666" hR="1991666" stAng="18202774" swAng="1022042"/>
            </a:path>
          </a:pathLst>
        </a:custGeom>
        <a:noFill/>
        <a:ln w="19050" cap="flat" cmpd="sng" algn="ctr">
          <a:solidFill>
            <a:srgbClr val="004B8D"/>
          </a:solidFill>
          <a:prstDash val="solid"/>
          <a:tailEnd type="arrow"/>
        </a:ln>
        <a:effectLst/>
      </dsp:spPr>
      <dsp:style>
        <a:lnRef idx="1">
          <a:scrgbClr r="0" g="0" b="0"/>
        </a:lnRef>
        <a:fillRef idx="0">
          <a:scrgbClr r="0" g="0" b="0"/>
        </a:fillRef>
        <a:effectRef idx="0">
          <a:scrgbClr r="0" g="0" b="0"/>
        </a:effectRef>
        <a:fontRef idx="minor"/>
      </dsp:style>
    </dsp:sp>
    <dsp:sp modelId="{CD4B7E1B-EAA0-4B49-802A-903264DCD521}">
      <dsp:nvSpPr>
        <dsp:cNvPr id="0" name=""/>
        <dsp:cNvSpPr/>
      </dsp:nvSpPr>
      <dsp:spPr>
        <a:xfrm>
          <a:off x="4182607" y="1292593"/>
          <a:ext cx="1794667" cy="996705"/>
        </a:xfrm>
        <a:prstGeom prst="roundRect">
          <a:avLst/>
        </a:prstGeom>
        <a:solidFill>
          <a:srgbClr val="004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Planning and preparation</a:t>
          </a:r>
          <a:endParaRPr lang="en-US" sz="1800" kern="1200" dirty="0"/>
        </a:p>
      </dsp:txBody>
      <dsp:txXfrm>
        <a:off x="4231262" y="1341248"/>
        <a:ext cx="1697357" cy="899395"/>
      </dsp:txXfrm>
    </dsp:sp>
    <dsp:sp modelId="{6F5C2B2D-0B3F-46F1-A9BC-B81D93303E6B}">
      <dsp:nvSpPr>
        <dsp:cNvPr id="0" name=""/>
        <dsp:cNvSpPr/>
      </dsp:nvSpPr>
      <dsp:spPr>
        <a:xfrm>
          <a:off x="1190641" y="298545"/>
          <a:ext cx="3983333" cy="3983333"/>
        </a:xfrm>
        <a:custGeom>
          <a:avLst/>
          <a:gdLst/>
          <a:ahLst/>
          <a:cxnLst/>
          <a:rect l="0" t="0" r="0" b="0"/>
          <a:pathLst>
            <a:path>
              <a:moveTo>
                <a:pt x="3970634" y="2216217"/>
              </a:moveTo>
              <a:arcTo wR="1991666" hR="1991666" stAng="21988415" swAng="1197109"/>
            </a:path>
          </a:pathLst>
        </a:custGeom>
        <a:noFill/>
        <a:ln w="19050" cap="flat" cmpd="sng" algn="ctr">
          <a:solidFill>
            <a:srgbClr val="004B8D"/>
          </a:solidFill>
          <a:prstDash val="solid"/>
          <a:tailEnd type="arrow"/>
        </a:ln>
        <a:effectLst/>
      </dsp:spPr>
      <dsp:style>
        <a:lnRef idx="1">
          <a:scrgbClr r="0" g="0" b="0"/>
        </a:lnRef>
        <a:fillRef idx="0">
          <a:scrgbClr r="0" g="0" b="0"/>
        </a:fillRef>
        <a:effectRef idx="0">
          <a:scrgbClr r="0" g="0" b="0"/>
        </a:effectRef>
        <a:fontRef idx="minor"/>
      </dsp:style>
    </dsp:sp>
    <dsp:sp modelId="{58E69A94-3F27-449B-97B0-6CEC36048A56}">
      <dsp:nvSpPr>
        <dsp:cNvPr id="0" name=""/>
        <dsp:cNvSpPr/>
      </dsp:nvSpPr>
      <dsp:spPr>
        <a:xfrm>
          <a:off x="3162233" y="3372771"/>
          <a:ext cx="2554433" cy="996705"/>
        </a:xfrm>
        <a:prstGeom prst="roundRect">
          <a:avLst/>
        </a:prstGeom>
        <a:solidFill>
          <a:srgbClr val="004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Implementation of the service activity</a:t>
          </a:r>
          <a:endParaRPr lang="en-US" sz="1800" kern="1200" dirty="0"/>
        </a:p>
      </dsp:txBody>
      <dsp:txXfrm>
        <a:off x="3210888" y="3421426"/>
        <a:ext cx="2457123" cy="899395"/>
      </dsp:txXfrm>
    </dsp:sp>
    <dsp:sp modelId="{AAEBEA53-DB87-4323-8176-ED990C1B77D2}">
      <dsp:nvSpPr>
        <dsp:cNvPr id="0" name=""/>
        <dsp:cNvSpPr/>
      </dsp:nvSpPr>
      <dsp:spPr>
        <a:xfrm>
          <a:off x="1032662" y="355701"/>
          <a:ext cx="3983333" cy="3983333"/>
        </a:xfrm>
        <a:custGeom>
          <a:avLst/>
          <a:gdLst/>
          <a:ahLst/>
          <a:cxnLst/>
          <a:rect l="0" t="0" r="0" b="0"/>
          <a:pathLst>
            <a:path>
              <a:moveTo>
                <a:pt x="1880675" y="3980238"/>
              </a:moveTo>
              <a:arcTo wR="1991666" hR="1991666" stAng="5591677" swAng="1326352"/>
            </a:path>
          </a:pathLst>
        </a:custGeom>
        <a:noFill/>
        <a:ln w="19050" cap="flat" cmpd="sng" algn="ctr">
          <a:solidFill>
            <a:srgbClr val="004B8D"/>
          </a:solidFill>
          <a:prstDash val="solid"/>
          <a:tailEnd type="arrow"/>
        </a:ln>
        <a:effectLst/>
      </dsp:spPr>
      <dsp:style>
        <a:lnRef idx="1">
          <a:scrgbClr r="0" g="0" b="0"/>
        </a:lnRef>
        <a:fillRef idx="0">
          <a:scrgbClr r="0" g="0" b="0"/>
        </a:fillRef>
        <a:effectRef idx="0">
          <a:scrgbClr r="0" g="0" b="0"/>
        </a:effectRef>
        <a:fontRef idx="minor"/>
      </dsp:style>
    </dsp:sp>
    <dsp:sp modelId="{C33CA414-C4B2-4006-BF43-2C2CAAA0875F}">
      <dsp:nvSpPr>
        <dsp:cNvPr id="0" name=""/>
        <dsp:cNvSpPr/>
      </dsp:nvSpPr>
      <dsp:spPr>
        <a:xfrm>
          <a:off x="908155" y="3274725"/>
          <a:ext cx="1334389" cy="753040"/>
        </a:xfrm>
        <a:prstGeom prst="roundRect">
          <a:avLst/>
        </a:prstGeom>
        <a:solidFill>
          <a:srgbClr val="004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Reflection</a:t>
          </a:r>
          <a:endParaRPr lang="en-US" sz="1800" kern="1200" dirty="0"/>
        </a:p>
      </dsp:txBody>
      <dsp:txXfrm>
        <a:off x="944915" y="3311485"/>
        <a:ext cx="1260869" cy="679520"/>
      </dsp:txXfrm>
    </dsp:sp>
    <dsp:sp modelId="{E800743B-7C31-4ECA-9B6B-7837DEE7A8E0}">
      <dsp:nvSpPr>
        <dsp:cNvPr id="0" name=""/>
        <dsp:cNvSpPr/>
      </dsp:nvSpPr>
      <dsp:spPr>
        <a:xfrm>
          <a:off x="1186677" y="505296"/>
          <a:ext cx="3983333" cy="3983333"/>
        </a:xfrm>
        <a:custGeom>
          <a:avLst/>
          <a:gdLst/>
          <a:ahLst/>
          <a:cxnLst/>
          <a:rect l="0" t="0" r="0" b="0"/>
          <a:pathLst>
            <a:path>
              <a:moveTo>
                <a:pt x="89620" y="2582393"/>
              </a:moveTo>
              <a:arcTo wR="1991666" hR="1991666" stAng="9764793" swAng="1050341"/>
            </a:path>
          </a:pathLst>
        </a:custGeom>
        <a:noFill/>
        <a:ln w="19050" cap="flat" cmpd="sng" algn="ctr">
          <a:solidFill>
            <a:srgbClr val="004B8D"/>
          </a:solidFill>
          <a:prstDash val="solid"/>
          <a:tailEnd type="arrow"/>
        </a:ln>
        <a:effectLst/>
      </dsp:spPr>
      <dsp:style>
        <a:lnRef idx="1">
          <a:scrgbClr r="0" g="0" b="0"/>
        </a:lnRef>
        <a:fillRef idx="0">
          <a:scrgbClr r="0" g="0" b="0"/>
        </a:fillRef>
        <a:effectRef idx="0">
          <a:scrgbClr r="0" g="0" b="0"/>
        </a:effectRef>
        <a:fontRef idx="minor"/>
      </dsp:style>
    </dsp:sp>
    <dsp:sp modelId="{739DAC00-884C-4637-9AE0-B180F3F48BC0}">
      <dsp:nvSpPr>
        <dsp:cNvPr id="0" name=""/>
        <dsp:cNvSpPr/>
      </dsp:nvSpPr>
      <dsp:spPr>
        <a:xfrm>
          <a:off x="379787" y="1292593"/>
          <a:ext cx="1823557" cy="996705"/>
        </a:xfrm>
        <a:prstGeom prst="roundRect">
          <a:avLst/>
        </a:prstGeom>
        <a:solidFill>
          <a:srgbClr val="004B8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Demonstration/celebration</a:t>
          </a:r>
          <a:endParaRPr lang="en-US" sz="1800" kern="1200" dirty="0"/>
        </a:p>
      </dsp:txBody>
      <dsp:txXfrm>
        <a:off x="428442" y="1341248"/>
        <a:ext cx="1726247" cy="899395"/>
      </dsp:txXfrm>
    </dsp:sp>
    <dsp:sp modelId="{2211E527-70DF-473A-BC77-8ADF7C619A20}">
      <dsp:nvSpPr>
        <dsp:cNvPr id="0" name=""/>
        <dsp:cNvSpPr/>
      </dsp:nvSpPr>
      <dsp:spPr>
        <a:xfrm>
          <a:off x="1194087" y="414738"/>
          <a:ext cx="3983333" cy="3983333"/>
        </a:xfrm>
        <a:custGeom>
          <a:avLst/>
          <a:gdLst/>
          <a:ahLst/>
          <a:cxnLst/>
          <a:rect l="0" t="0" r="0" b="0"/>
          <a:pathLst>
            <a:path>
              <a:moveTo>
                <a:pt x="456759" y="722495"/>
              </a:moveTo>
              <a:arcTo wR="1991666" hR="1991666" stAng="13175183" swAng="1022042"/>
            </a:path>
          </a:pathLst>
        </a:custGeom>
        <a:noFill/>
        <a:ln w="19050" cap="flat" cmpd="sng" algn="ctr">
          <a:solidFill>
            <a:srgbClr val="004B8D"/>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sldNum" sz="quarter" idx="3"/>
          </p:nvPr>
        </p:nvSpPr>
        <p:spPr bwMode="auto">
          <a:xfrm>
            <a:off x="6443663" y="9101138"/>
            <a:ext cx="368300" cy="157162"/>
          </a:xfrm>
          <a:prstGeom prst="rect">
            <a:avLst/>
          </a:prstGeom>
          <a:noFill/>
          <a:ln w="12700">
            <a:noFill/>
            <a:miter lim="800000"/>
            <a:headEnd/>
            <a:tailEnd/>
          </a:ln>
          <a:effectLst/>
        </p:spPr>
        <p:txBody>
          <a:bodyPr vert="horz" wrap="none" lIns="0" tIns="0" rIns="0" bIns="0" numCol="1" anchor="b" anchorCtr="0" compatLnSpc="1">
            <a:prstTxWarp prst="textNoShape">
              <a:avLst/>
            </a:prstTxWarp>
          </a:bodyPr>
          <a:lstStyle>
            <a:lvl1pPr algn="r" defTabSz="911225">
              <a:defRPr sz="800"/>
            </a:lvl1pPr>
          </a:lstStyle>
          <a:p>
            <a:fld id="{9D5CB8B8-5F34-4237-AF7D-35832C52BC00}" type="slidenum">
              <a:rPr lang="en-GB"/>
              <a:pPr/>
              <a:t>‹#›</a:t>
            </a:fld>
            <a:endParaRPr lang="en-GB"/>
          </a:p>
        </p:txBody>
      </p:sp>
    </p:spTree>
    <p:extLst>
      <p:ext uri="{BB962C8B-B14F-4D97-AF65-F5344CB8AC3E}">
        <p14:creationId xmlns:p14="http://schemas.microsoft.com/office/powerpoint/2010/main" val="29556326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598488" y="4418013"/>
            <a:ext cx="5610225" cy="4586287"/>
          </a:xfrm>
          <a:prstGeom prst="rect">
            <a:avLst/>
          </a:prstGeom>
          <a:noFill/>
          <a:ln w="12700">
            <a:noFill/>
            <a:miter lim="800000"/>
            <a:headEnd/>
            <a:tailEnd/>
          </a:ln>
          <a:effectLst/>
        </p:spPr>
        <p:txBody>
          <a:bodyPr vert="horz" wrap="square" lIns="91398" tIns="44897" rIns="91398" bIns="44897" numCol="1" anchor="t" anchorCtr="0" compatLnSpc="1">
            <a:prstTxWarp prst="textNoShape">
              <a:avLst/>
            </a:prstTxWarp>
          </a:bodyPr>
          <a:lstStyle/>
          <a:p>
            <a:pPr lvl="0"/>
            <a:r>
              <a:rPr lang="en-GB" smtClean="0"/>
              <a:t>Click to edit Master text styles</a:t>
            </a:r>
          </a:p>
          <a:p>
            <a:pPr lvl="1"/>
            <a:r>
              <a:rPr lang="en-GB" smtClean="0"/>
              <a:t>Second level</a:t>
            </a:r>
          </a:p>
        </p:txBody>
      </p:sp>
      <p:sp>
        <p:nvSpPr>
          <p:cNvPr id="2051" name="Rectangle 3"/>
          <p:cNvSpPr>
            <a:spLocks noGrp="1" noRot="1" noChangeAspect="1" noChangeArrowheads="1" noTextEdit="1"/>
          </p:cNvSpPr>
          <p:nvPr>
            <p:ph type="sldImg" idx="2"/>
          </p:nvPr>
        </p:nvSpPr>
        <p:spPr bwMode="auto">
          <a:xfrm>
            <a:off x="763588" y="214313"/>
            <a:ext cx="5284787" cy="3962400"/>
          </a:xfrm>
          <a:prstGeom prst="rect">
            <a:avLst/>
          </a:prstGeom>
          <a:noFill/>
          <a:ln w="12700">
            <a:solidFill>
              <a:schemeClr val="tx1"/>
            </a:solidFill>
            <a:miter lim="800000"/>
            <a:headEnd/>
            <a:tailEnd/>
          </a:ln>
          <a:effectLst/>
        </p:spPr>
      </p:sp>
      <p:sp>
        <p:nvSpPr>
          <p:cNvPr id="2052" name="Rectangle 4"/>
          <p:cNvSpPr>
            <a:spLocks noGrp="1" noChangeArrowheads="1"/>
          </p:cNvSpPr>
          <p:nvPr>
            <p:ph type="sldNum" sz="quarter" idx="5"/>
          </p:nvPr>
        </p:nvSpPr>
        <p:spPr bwMode="auto">
          <a:xfrm>
            <a:off x="6586538" y="9120188"/>
            <a:ext cx="225425" cy="138112"/>
          </a:xfrm>
          <a:prstGeom prst="rect">
            <a:avLst/>
          </a:prstGeom>
          <a:noFill/>
          <a:ln w="12700">
            <a:noFill/>
            <a:miter lim="800000"/>
            <a:headEnd/>
            <a:tailEnd/>
          </a:ln>
          <a:effectLst/>
        </p:spPr>
        <p:txBody>
          <a:bodyPr vert="horz" wrap="none" lIns="0" tIns="0" rIns="0" bIns="0" numCol="1" anchor="b" anchorCtr="0" compatLnSpc="1">
            <a:prstTxWarp prst="textNoShape">
              <a:avLst/>
            </a:prstTxWarp>
          </a:bodyPr>
          <a:lstStyle>
            <a:lvl1pPr algn="r" defTabSz="911225">
              <a:defRPr sz="800"/>
            </a:lvl1pPr>
          </a:lstStyle>
          <a:p>
            <a:fld id="{49609E7F-9528-4EC0-924E-F24DB821635D}" type="slidenum">
              <a:rPr lang="en-GB"/>
              <a:pPr/>
              <a:t>‹#›</a:t>
            </a:fld>
            <a:endParaRPr lang="en-GB"/>
          </a:p>
        </p:txBody>
      </p:sp>
    </p:spTree>
    <p:extLst>
      <p:ext uri="{BB962C8B-B14F-4D97-AF65-F5344CB8AC3E}">
        <p14:creationId xmlns:p14="http://schemas.microsoft.com/office/powerpoint/2010/main" val="2998080907"/>
      </p:ext>
    </p:extLst>
  </p:cSld>
  <p:clrMap bg1="lt1" tx1="dk1" bg2="lt2" tx2="dk2" accent1="accent1" accent2="accent2" accent3="accent3" accent4="accent4" accent5="accent5" accent6="accent6" hlink="hlink" folHlink="folHlink"/>
  <p:notesStyle>
    <a:lvl1pPr marL="177800" indent="-177800" algn="l" rtl="0" fontAlgn="base">
      <a:spcBef>
        <a:spcPct val="100000"/>
      </a:spcBef>
      <a:spcAft>
        <a:spcPct val="0"/>
      </a:spcAft>
      <a:buFont typeface="Wingdings" pitchFamily="2" charset="2"/>
      <a:buChar char="§"/>
      <a:defRPr sz="1000" kern="1200">
        <a:solidFill>
          <a:schemeClr val="tx1"/>
        </a:solidFill>
        <a:latin typeface="Arial" charset="0"/>
        <a:ea typeface="+mn-ea"/>
        <a:cs typeface="+mn-cs"/>
      </a:defRPr>
    </a:lvl1pPr>
    <a:lvl2pPr marL="342900" indent="-163513" algn="l" rtl="0" fontAlgn="base">
      <a:lnSpc>
        <a:spcPct val="85000"/>
      </a:lnSpc>
      <a:spcBef>
        <a:spcPct val="45000"/>
      </a:spcBef>
      <a:spcAft>
        <a:spcPct val="0"/>
      </a:spcAft>
      <a:buChar char="–"/>
      <a:defRPr sz="1000" kern="1200">
        <a:solidFill>
          <a:schemeClr val="tx1"/>
        </a:solidFill>
        <a:latin typeface="Arial" charset="0"/>
        <a:ea typeface="+mn-ea"/>
        <a:cs typeface="+mn-cs"/>
      </a:defRPr>
    </a:lvl2pPr>
    <a:lvl3pPr marL="520700" indent="-176213" algn="l" rtl="0" fontAlgn="base">
      <a:lnSpc>
        <a:spcPct val="85000"/>
      </a:lnSpc>
      <a:spcBef>
        <a:spcPct val="45000"/>
      </a:spcBef>
      <a:spcAft>
        <a:spcPct val="0"/>
      </a:spcAft>
      <a:buFont typeface="Webdings" pitchFamily="18" charset="2"/>
      <a:defRPr sz="1000" kern="1200">
        <a:solidFill>
          <a:schemeClr val="tx1"/>
        </a:solidFill>
        <a:latin typeface="Arial" charset="0"/>
        <a:ea typeface="+mn-ea"/>
        <a:cs typeface="+mn-cs"/>
      </a:defRPr>
    </a:lvl3pPr>
    <a:lvl4pPr marL="685800" indent="-163513" algn="l" rtl="0" fontAlgn="base">
      <a:lnSpc>
        <a:spcPct val="85000"/>
      </a:lnSpc>
      <a:spcBef>
        <a:spcPct val="45000"/>
      </a:spcBef>
      <a:spcAft>
        <a:spcPct val="0"/>
      </a:spcAft>
      <a:defRPr sz="10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Book Antiqua"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0</a:t>
            </a:fld>
            <a:endParaRPr lang="en-GB"/>
          </a:p>
        </p:txBody>
      </p:sp>
    </p:spTree>
    <p:extLst>
      <p:ext uri="{BB962C8B-B14F-4D97-AF65-F5344CB8AC3E}">
        <p14:creationId xmlns:p14="http://schemas.microsoft.com/office/powerpoint/2010/main" val="3648977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Have 3 volunteers read,</a:t>
            </a:r>
            <a:r>
              <a:rPr lang="en-US" baseline="0" dirty="0" smtClean="0"/>
              <a:t> one paragraph each.</a:t>
            </a:r>
          </a:p>
          <a:p>
            <a:r>
              <a:rPr lang="en-US" baseline="0" dirty="0" smtClean="0"/>
              <a:t>Thoughts that come to mind?  </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36</a:t>
            </a:fld>
            <a:endParaRPr lang="en-GB" dirty="0"/>
          </a:p>
        </p:txBody>
      </p:sp>
    </p:spTree>
    <p:extLst>
      <p:ext uri="{BB962C8B-B14F-4D97-AF65-F5344CB8AC3E}">
        <p14:creationId xmlns:p14="http://schemas.microsoft.com/office/powerpoint/2010/main" val="811228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example</a:t>
            </a:r>
            <a:r>
              <a:rPr lang="en-US" baseline="0" dirty="0" smtClean="0"/>
              <a:t> of assessment from the unit planner</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39</a:t>
            </a:fld>
            <a:endParaRPr lang="en-GB"/>
          </a:p>
        </p:txBody>
      </p:sp>
    </p:spTree>
    <p:extLst>
      <p:ext uri="{BB962C8B-B14F-4D97-AF65-F5344CB8AC3E}">
        <p14:creationId xmlns:p14="http://schemas.microsoft.com/office/powerpoint/2010/main" val="228863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revisit action as arising from the curriculum,</a:t>
            </a:r>
            <a:r>
              <a:rPr lang="en-US" baseline="0" dirty="0" smtClean="0"/>
              <a:t> as appropriate for ELL, SPED, alternative </a:t>
            </a:r>
            <a:r>
              <a:rPr lang="en-US" baseline="0" dirty="0" err="1" smtClean="0"/>
              <a:t>ed</a:t>
            </a:r>
            <a:r>
              <a:rPr lang="en-US" baseline="0" dirty="0" smtClean="0"/>
              <a:t>, face-to-face/distance/virtual, for all ages, male/female, multiple intelligences, rich or poor…</a:t>
            </a:r>
          </a:p>
          <a:p>
            <a:pPr>
              <a:lnSpc>
                <a:spcPct val="60000"/>
              </a:lnSpc>
            </a:pPr>
            <a:r>
              <a:rPr lang="en-US" sz="1000" kern="1200" dirty="0" smtClean="0">
                <a:solidFill>
                  <a:schemeClr val="tx1"/>
                </a:solidFill>
                <a:effectLst/>
                <a:latin typeface="Arial" charset="0"/>
                <a:ea typeface="+mn-ea"/>
                <a:cs typeface="+mn-cs"/>
              </a:rPr>
              <a:t>	not all curriculums are accessible to all students</a:t>
            </a:r>
          </a:p>
          <a:p>
            <a:pPr>
              <a:lnSpc>
                <a:spcPct val="60000"/>
              </a:lnSpc>
            </a:pPr>
            <a:r>
              <a:rPr lang="en-US" sz="1000" kern="1200" dirty="0" smtClean="0">
                <a:solidFill>
                  <a:schemeClr val="tx1"/>
                </a:solidFill>
                <a:effectLst/>
                <a:latin typeface="Arial" charset="0"/>
                <a:ea typeface="+mn-ea"/>
                <a:cs typeface="+mn-cs"/>
              </a:rPr>
              <a:t>DCD, work experience, autism, Cooper Cares</a:t>
            </a:r>
          </a:p>
          <a:p>
            <a:pPr marL="0" indent="0">
              <a:lnSpc>
                <a:spcPct val="60000"/>
              </a:lnSpc>
              <a:buNone/>
            </a:pPr>
            <a:endParaRPr lang="en-US" sz="1000" kern="1200" dirty="0" smtClean="0">
              <a:solidFill>
                <a:schemeClr val="tx1"/>
              </a:solidFill>
              <a:effectLst/>
              <a:latin typeface="Arial" charset="0"/>
              <a:ea typeface="+mn-ea"/>
              <a:cs typeface="+mn-cs"/>
            </a:endParaRPr>
          </a:p>
          <a:p>
            <a:pPr>
              <a:lnSpc>
                <a:spcPct val="60000"/>
              </a:lnSpc>
            </a:pPr>
            <a:r>
              <a:rPr lang="en-US" sz="1000" kern="1200" dirty="0" smtClean="0">
                <a:solidFill>
                  <a:schemeClr val="tx1"/>
                </a:solidFill>
                <a:effectLst/>
                <a:latin typeface="Arial" charset="0"/>
                <a:ea typeface="+mn-ea"/>
                <a:cs typeface="+mn-cs"/>
              </a:rPr>
              <a:t>	students with special needs should be withdrawn from certain classes to develop skills identified as lacking.</a:t>
            </a:r>
          </a:p>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40</a:t>
            </a:fld>
            <a:endParaRPr lang="en-GB" dirty="0"/>
          </a:p>
        </p:txBody>
      </p:sp>
    </p:spTree>
    <p:extLst>
      <p:ext uri="{BB962C8B-B14F-4D97-AF65-F5344CB8AC3E}">
        <p14:creationId xmlns:p14="http://schemas.microsoft.com/office/powerpoint/2010/main" val="2371022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43</a:t>
            </a:fld>
            <a:endParaRPr lang="en-GB" dirty="0"/>
          </a:p>
        </p:txBody>
      </p:sp>
    </p:spTree>
    <p:extLst>
      <p:ext uri="{BB962C8B-B14F-4D97-AF65-F5344CB8AC3E}">
        <p14:creationId xmlns:p14="http://schemas.microsoft.com/office/powerpoint/2010/main" val="25467190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a:t>
            </a:r>
            <a:r>
              <a:rPr lang="en-US" baseline="0" dirty="0" smtClean="0"/>
              <a:t> the service learning ideas</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45</a:t>
            </a:fld>
            <a:endParaRPr lang="en-GB"/>
          </a:p>
        </p:txBody>
      </p:sp>
    </p:spTree>
    <p:extLst>
      <p:ext uri="{BB962C8B-B14F-4D97-AF65-F5344CB8AC3E}">
        <p14:creationId xmlns:p14="http://schemas.microsoft.com/office/powerpoint/2010/main" val="2062646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a:t>
            </a:r>
            <a:r>
              <a:rPr lang="en-US" baseline="0" dirty="0" smtClean="0"/>
              <a:t> the unit planner as an example</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46</a:t>
            </a:fld>
            <a:endParaRPr lang="en-GB"/>
          </a:p>
        </p:txBody>
      </p:sp>
    </p:spTree>
    <p:extLst>
      <p:ext uri="{BB962C8B-B14F-4D97-AF65-F5344CB8AC3E}">
        <p14:creationId xmlns:p14="http://schemas.microsoft.com/office/powerpoint/2010/main" val="1875078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49</a:t>
            </a:fld>
            <a:endParaRPr lang="en-GB" dirty="0"/>
          </a:p>
        </p:txBody>
      </p:sp>
    </p:spTree>
    <p:extLst>
      <p:ext uri="{BB962C8B-B14F-4D97-AF65-F5344CB8AC3E}">
        <p14:creationId xmlns:p14="http://schemas.microsoft.com/office/powerpoint/2010/main" val="2546719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pPr algn="l"/>
            <a:r>
              <a:rPr lang="en-US" sz="1000" kern="1200" dirty="0" smtClean="0">
                <a:solidFill>
                  <a:schemeClr val="tx1"/>
                </a:solidFill>
                <a:latin typeface="Arial" charset="0"/>
                <a:ea typeface="+mn-ea"/>
                <a:cs typeface="+mn-cs"/>
              </a:rPr>
              <a:t>Popular education, collaborative learning, problem-posing education, and many other alternative approaches to education draw upon the assumption that learners learn best when they take on a responsibility for their own learning. One such pedagogical approach that requires such a responsibility and seeks to link participatory forms of learning to life beyond the narrow confines of the classroom is "service-learning.” Christopher </a:t>
            </a:r>
            <a:r>
              <a:rPr lang="en-US" sz="1000" kern="1200" dirty="0" err="1" smtClean="0">
                <a:solidFill>
                  <a:schemeClr val="tx1"/>
                </a:solidFill>
                <a:latin typeface="Arial" charset="0"/>
                <a:ea typeface="+mn-ea"/>
                <a:cs typeface="+mn-cs"/>
              </a:rPr>
              <a:t>Kolbia</a:t>
            </a:r>
            <a:r>
              <a:rPr lang="en-US" sz="1000" kern="1200" dirty="0" smtClean="0">
                <a:solidFill>
                  <a:schemeClr val="tx1"/>
                </a:solidFill>
                <a:latin typeface="Arial" charset="0"/>
                <a:ea typeface="+mn-ea"/>
                <a:cs typeface="+mn-cs"/>
              </a:rPr>
              <a:t>, 2000, </a:t>
            </a:r>
            <a:r>
              <a:rPr lang="en-US" sz="1000" b="1" dirty="0" smtClean="0">
                <a:solidFill>
                  <a:prstClr val="black"/>
                </a:solidFill>
                <a:latin typeface="Times-Roman"/>
              </a:rPr>
              <a:t>Democracy and Education</a:t>
            </a:r>
            <a:r>
              <a:rPr lang="en-US" sz="800" b="0" dirty="0" smtClean="0">
                <a:solidFill>
                  <a:prstClr val="black"/>
                </a:solidFill>
                <a:latin typeface="Times-Roman"/>
              </a:rPr>
              <a:t>:</a:t>
            </a:r>
            <a:r>
              <a:rPr lang="en-US" sz="800" b="0" baseline="0" dirty="0" smtClean="0">
                <a:solidFill>
                  <a:prstClr val="black"/>
                </a:solidFill>
                <a:latin typeface="Times-Roman"/>
              </a:rPr>
              <a:t> </a:t>
            </a:r>
            <a:r>
              <a:rPr lang="en-US" sz="1000" b="1" dirty="0" smtClean="0">
                <a:solidFill>
                  <a:prstClr val="black"/>
                </a:solidFill>
                <a:latin typeface="Times-Roman"/>
              </a:rPr>
              <a:t>Schools and Communities Initiative</a:t>
            </a:r>
            <a:r>
              <a:rPr lang="en-US" sz="800" b="0" dirty="0" smtClean="0">
                <a:solidFill>
                  <a:prstClr val="black"/>
                </a:solidFill>
                <a:latin typeface="Times-Roman"/>
              </a:rPr>
              <a:t> </a:t>
            </a:r>
          </a:p>
          <a:p>
            <a:pPr marL="177800" marR="0" indent="-177800" algn="l" defTabSz="914400" rtl="0" eaLnBrk="1" fontAlgn="base" latinLnBrk="0" hangingPunct="1">
              <a:lnSpc>
                <a:spcPct val="100000"/>
              </a:lnSpc>
              <a:spcBef>
                <a:spcPct val="100000"/>
              </a:spcBef>
              <a:spcAft>
                <a:spcPct val="0"/>
              </a:spcAft>
              <a:buClrTx/>
              <a:buSzTx/>
              <a:buFont typeface="Wingdings" pitchFamily="2" charset="2"/>
              <a:buChar char="§"/>
              <a:tabLst/>
              <a:defRPr/>
            </a:pPr>
            <a:endParaRPr lang="en-US" dirty="0" smtClean="0"/>
          </a:p>
          <a:p>
            <a:pPr algn="l"/>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52</a:t>
            </a:fld>
            <a:endParaRPr lang="en-GB" dirty="0"/>
          </a:p>
        </p:txBody>
      </p:sp>
    </p:spTree>
    <p:extLst>
      <p:ext uri="{BB962C8B-B14F-4D97-AF65-F5344CB8AC3E}">
        <p14:creationId xmlns:p14="http://schemas.microsoft.com/office/powerpoint/2010/main" val="3715848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Both the subject </a:t>
            </a:r>
            <a:r>
              <a:rPr lang="en-US" b="1" dirty="0" smtClean="0"/>
              <a:t>curriculum</a:t>
            </a:r>
            <a:r>
              <a:rPr lang="en-US" dirty="0" smtClean="0"/>
              <a:t> and the </a:t>
            </a:r>
            <a:r>
              <a:rPr lang="en-US" b="1" dirty="0" smtClean="0">
                <a:solidFill>
                  <a:srgbClr val="FF0000"/>
                </a:solidFill>
              </a:rPr>
              <a:t>community engagement </a:t>
            </a:r>
            <a:r>
              <a:rPr lang="en-US" dirty="0" smtClean="0"/>
              <a:t>have learning targets. There are ways to evaluate the achievement of both of them.  Skills and objectives</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53</a:t>
            </a:fld>
            <a:endParaRPr lang="en-GB" dirty="0"/>
          </a:p>
        </p:txBody>
      </p:sp>
    </p:spTree>
    <p:extLst>
      <p:ext uri="{BB962C8B-B14F-4D97-AF65-F5344CB8AC3E}">
        <p14:creationId xmlns:p14="http://schemas.microsoft.com/office/powerpoint/2010/main" val="1953014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meeting the objectives, service learning and </a:t>
            </a:r>
            <a:r>
              <a:rPr lang="en-US" dirty="0" smtClean="0"/>
              <a:t>subject/course/unit</a:t>
            </a:r>
          </a:p>
          <a:p>
            <a:r>
              <a:rPr lang="en-US" dirty="0" smtClean="0"/>
              <a:t>Use</a:t>
            </a:r>
            <a:r>
              <a:rPr lang="en-US" baseline="0" dirty="0" smtClean="0"/>
              <a:t> the GRASPS as an example</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54</a:t>
            </a:fld>
            <a:endParaRPr lang="en-GB" dirty="0"/>
          </a:p>
        </p:txBody>
      </p:sp>
    </p:spTree>
    <p:extLst>
      <p:ext uri="{BB962C8B-B14F-4D97-AF65-F5344CB8AC3E}">
        <p14:creationId xmlns:p14="http://schemas.microsoft.com/office/powerpoint/2010/main" val="2130755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2</a:t>
            </a:fld>
            <a:endParaRPr lang="en-GB" dirty="0"/>
          </a:p>
        </p:txBody>
      </p:sp>
    </p:spTree>
    <p:extLst>
      <p:ext uri="{BB962C8B-B14F-4D97-AF65-F5344CB8AC3E}">
        <p14:creationId xmlns:p14="http://schemas.microsoft.com/office/powerpoint/2010/main" val="3244190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58</a:t>
            </a:fld>
            <a:endParaRPr lang="en-GB" dirty="0"/>
          </a:p>
        </p:txBody>
      </p:sp>
    </p:spTree>
    <p:extLst>
      <p:ext uri="{BB962C8B-B14F-4D97-AF65-F5344CB8AC3E}">
        <p14:creationId xmlns:p14="http://schemas.microsoft.com/office/powerpoint/2010/main" val="2546719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65</a:t>
            </a:fld>
            <a:endParaRPr lang="en-GB" dirty="0"/>
          </a:p>
        </p:txBody>
      </p:sp>
    </p:spTree>
    <p:extLst>
      <p:ext uri="{BB962C8B-B14F-4D97-AF65-F5344CB8AC3E}">
        <p14:creationId xmlns:p14="http://schemas.microsoft.com/office/powerpoint/2010/main" val="2546719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Put a question before each step on the wheel</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67</a:t>
            </a:fld>
            <a:endParaRPr lang="en-GB" dirty="0"/>
          </a:p>
        </p:txBody>
      </p:sp>
    </p:spTree>
    <p:extLst>
      <p:ext uri="{BB962C8B-B14F-4D97-AF65-F5344CB8AC3E}">
        <p14:creationId xmlns:p14="http://schemas.microsoft.com/office/powerpoint/2010/main" val="3472783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Action shows up</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69</a:t>
            </a:fld>
            <a:endParaRPr lang="en-GB" dirty="0"/>
          </a:p>
        </p:txBody>
      </p:sp>
    </p:spTree>
    <p:extLst>
      <p:ext uri="{BB962C8B-B14F-4D97-AF65-F5344CB8AC3E}">
        <p14:creationId xmlns:p14="http://schemas.microsoft.com/office/powerpoint/2010/main" val="314621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Participants will volunteer possible action opportunities</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71</a:t>
            </a:fld>
            <a:endParaRPr lang="en-GB" dirty="0"/>
          </a:p>
        </p:txBody>
      </p:sp>
    </p:spTree>
    <p:extLst>
      <p:ext uri="{BB962C8B-B14F-4D97-AF65-F5344CB8AC3E}">
        <p14:creationId xmlns:p14="http://schemas.microsoft.com/office/powerpoint/2010/main" val="2747323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72</a:t>
            </a:fld>
            <a:endParaRPr lang="en-GB"/>
          </a:p>
        </p:txBody>
      </p:sp>
    </p:spTree>
    <p:extLst>
      <p:ext uri="{BB962C8B-B14F-4D97-AF65-F5344CB8AC3E}">
        <p14:creationId xmlns:p14="http://schemas.microsoft.com/office/powerpoint/2010/main" val="16042857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IB does NOT</a:t>
            </a:r>
            <a:r>
              <a:rPr lang="en-US" baseline="0" dirty="0" smtClean="0"/>
              <a:t> require a certain number of hours per student or grade or whatever.</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74</a:t>
            </a:fld>
            <a:endParaRPr lang="en-GB" dirty="0"/>
          </a:p>
        </p:txBody>
      </p:sp>
    </p:spTree>
    <p:extLst>
      <p:ext uri="{BB962C8B-B14F-4D97-AF65-F5344CB8AC3E}">
        <p14:creationId xmlns:p14="http://schemas.microsoft.com/office/powerpoint/2010/main" val="227933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78</a:t>
            </a:fld>
            <a:endParaRPr lang="en-GB" dirty="0"/>
          </a:p>
        </p:txBody>
      </p:sp>
    </p:spTree>
    <p:extLst>
      <p:ext uri="{BB962C8B-B14F-4D97-AF65-F5344CB8AC3E}">
        <p14:creationId xmlns:p14="http://schemas.microsoft.com/office/powerpoint/2010/main" val="25467190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Wrap-up</a:t>
            </a:r>
          </a:p>
          <a:p>
            <a:r>
              <a:rPr lang="en-US" dirty="0" smtClean="0"/>
              <a:t>review remaining questions</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82</a:t>
            </a:fld>
            <a:endParaRPr lang="en-GB" dirty="0"/>
          </a:p>
        </p:txBody>
      </p:sp>
    </p:spTree>
    <p:extLst>
      <p:ext uri="{BB962C8B-B14F-4D97-AF65-F5344CB8AC3E}">
        <p14:creationId xmlns:p14="http://schemas.microsoft.com/office/powerpoint/2010/main" val="798002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Housekeeping.  Is anyone taking anything with them?  IB surveys</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83</a:t>
            </a:fld>
            <a:endParaRPr lang="en-GB" dirty="0"/>
          </a:p>
        </p:txBody>
      </p:sp>
    </p:spTree>
    <p:extLst>
      <p:ext uri="{BB962C8B-B14F-4D97-AF65-F5344CB8AC3E}">
        <p14:creationId xmlns:p14="http://schemas.microsoft.com/office/powerpoint/2010/main" val="296376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solidFill>
                  <a:schemeClr val="tx1"/>
                </a:solidFill>
              </a:rPr>
              <a:t>The original aim of the MYP was to develop a curriculum</a:t>
            </a:r>
            <a:r>
              <a:rPr lang="en-US" baseline="0" dirty="0" smtClean="0">
                <a:solidFill>
                  <a:schemeClr val="tx1"/>
                </a:solidFill>
              </a:rPr>
              <a:t> that encouraged international/intercultural awareness in young people, with an emphasis on </a:t>
            </a:r>
            <a:r>
              <a:rPr lang="en-US" b="1" baseline="0" dirty="0" smtClean="0">
                <a:solidFill>
                  <a:schemeClr val="tx1"/>
                </a:solidFill>
              </a:rPr>
              <a:t>skills, attitudes </a:t>
            </a:r>
            <a:r>
              <a:rPr lang="en-US" b="0" baseline="0" dirty="0" smtClean="0">
                <a:solidFill>
                  <a:schemeClr val="tx1"/>
                </a:solidFill>
              </a:rPr>
              <a:t>and</a:t>
            </a:r>
            <a:r>
              <a:rPr lang="en-US" b="1" baseline="0" dirty="0" smtClean="0">
                <a:solidFill>
                  <a:schemeClr val="tx1"/>
                </a:solidFill>
              </a:rPr>
              <a:t> knowledge</a:t>
            </a:r>
            <a:r>
              <a:rPr lang="en-US" b="0" baseline="0" dirty="0" smtClean="0">
                <a:solidFill>
                  <a:schemeClr val="tx1"/>
                </a:solidFill>
              </a:rPr>
              <a:t> needed to participate in an increasingly global society.</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49609E7F-9528-4EC0-924E-F24DB821635D}" type="slidenum">
              <a:rPr lang="en-GB" smtClean="0"/>
              <a:pPr/>
              <a:t>14</a:t>
            </a:fld>
            <a:endParaRPr lang="en-GB" dirty="0"/>
          </a:p>
        </p:txBody>
      </p:sp>
    </p:spTree>
    <p:extLst>
      <p:ext uri="{BB962C8B-B14F-4D97-AF65-F5344CB8AC3E}">
        <p14:creationId xmlns:p14="http://schemas.microsoft.com/office/powerpoint/2010/main" val="1682558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15</a:t>
            </a:fld>
            <a:endParaRPr lang="en-GB" dirty="0"/>
          </a:p>
        </p:txBody>
      </p:sp>
    </p:spTree>
    <p:extLst>
      <p:ext uri="{BB962C8B-B14F-4D97-AF65-F5344CB8AC3E}">
        <p14:creationId xmlns:p14="http://schemas.microsoft.com/office/powerpoint/2010/main" val="1281075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https://www.youtube.com/watch?v=gjGL6YY6oMs</a:t>
            </a:r>
          </a:p>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16</a:t>
            </a:fld>
            <a:endParaRPr lang="en-GB"/>
          </a:p>
        </p:txBody>
      </p:sp>
    </p:spTree>
    <p:extLst>
      <p:ext uri="{BB962C8B-B14F-4D97-AF65-F5344CB8AC3E}">
        <p14:creationId xmlns:p14="http://schemas.microsoft.com/office/powerpoint/2010/main" val="276230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http://generationon.org/peace</a:t>
            </a:r>
          </a:p>
          <a:p>
            <a:endParaRPr lang="en-US" dirty="0" smtClean="0"/>
          </a:p>
          <a:p>
            <a:r>
              <a:rPr lang="en-US" dirty="0" smtClean="0"/>
              <a:t>https://www.peacecorps.gov/educators/resources/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25</a:t>
            </a:fld>
            <a:endParaRPr lang="en-GB"/>
          </a:p>
        </p:txBody>
      </p:sp>
    </p:spTree>
    <p:extLst>
      <p:ext uri="{BB962C8B-B14F-4D97-AF65-F5344CB8AC3E}">
        <p14:creationId xmlns:p14="http://schemas.microsoft.com/office/powerpoint/2010/main" val="2709409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http://generationon.org/files/mrbb/images/mrbb-project_guide-collective_thinking.pdf</a:t>
            </a:r>
          </a:p>
          <a:p>
            <a:r>
              <a:rPr lang="en-US" dirty="0" smtClean="0"/>
              <a:t>www.peacecorps.gov/wws</a:t>
            </a:r>
          </a:p>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28</a:t>
            </a:fld>
            <a:endParaRPr lang="en-GB"/>
          </a:p>
        </p:txBody>
      </p:sp>
    </p:spTree>
    <p:extLst>
      <p:ext uri="{BB962C8B-B14F-4D97-AF65-F5344CB8AC3E}">
        <p14:creationId xmlns:p14="http://schemas.microsoft.com/office/powerpoint/2010/main" val="4178609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http://generationon.org/files/mrbb/images/mrbb-reflection_guide-time_capsule.pdf</a:t>
            </a:r>
          </a:p>
          <a:p>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29</a:t>
            </a:fld>
            <a:endParaRPr lang="en-GB"/>
          </a:p>
        </p:txBody>
      </p:sp>
    </p:spTree>
    <p:extLst>
      <p:ext uri="{BB962C8B-B14F-4D97-AF65-F5344CB8AC3E}">
        <p14:creationId xmlns:p14="http://schemas.microsoft.com/office/powerpoint/2010/main" val="2867712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214313"/>
            <a:ext cx="5284787" cy="3962400"/>
          </a:xfrm>
        </p:spPr>
      </p:sp>
      <p:sp>
        <p:nvSpPr>
          <p:cNvPr id="3" name="Notes Placeholder 2"/>
          <p:cNvSpPr>
            <a:spLocks noGrp="1"/>
          </p:cNvSpPr>
          <p:nvPr>
            <p:ph type="body" idx="1"/>
          </p:nvPr>
        </p:nvSpPr>
        <p:spPr/>
        <p:txBody>
          <a:bodyPr/>
          <a:lstStyle/>
          <a:p>
            <a:r>
              <a:rPr lang="en-US" dirty="0" smtClean="0"/>
              <a:t>If previous topic allows</a:t>
            </a:r>
            <a:r>
              <a:rPr lang="en-US" baseline="0" dirty="0" smtClean="0"/>
              <a:t> extra time, w</a:t>
            </a:r>
            <a:r>
              <a:rPr lang="en-US" dirty="0" smtClean="0"/>
              <a:t>e may start this session early and return to it the following day</a:t>
            </a:r>
            <a:r>
              <a:rPr lang="en-US" baseline="0" dirty="0" smtClean="0"/>
              <a:t> – OR – show people how to do the OCC (KARI)</a:t>
            </a:r>
            <a:endParaRPr lang="en-US" dirty="0"/>
          </a:p>
        </p:txBody>
      </p:sp>
      <p:sp>
        <p:nvSpPr>
          <p:cNvPr id="4" name="Slide Number Placeholder 3"/>
          <p:cNvSpPr>
            <a:spLocks noGrp="1"/>
          </p:cNvSpPr>
          <p:nvPr>
            <p:ph type="sldNum" sz="quarter" idx="10"/>
          </p:nvPr>
        </p:nvSpPr>
        <p:spPr/>
        <p:txBody>
          <a:bodyPr/>
          <a:lstStyle/>
          <a:p>
            <a:fld id="{49609E7F-9528-4EC0-924E-F24DB821635D}" type="slidenum">
              <a:rPr lang="en-GB" smtClean="0"/>
              <a:pPr/>
              <a:t>34</a:t>
            </a:fld>
            <a:endParaRPr lang="en-GB" dirty="0"/>
          </a:p>
        </p:txBody>
      </p:sp>
    </p:spTree>
    <p:extLst>
      <p:ext uri="{BB962C8B-B14F-4D97-AF65-F5344CB8AC3E}">
        <p14:creationId xmlns:p14="http://schemas.microsoft.com/office/powerpoint/2010/main" val="25467190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bwMode="auto">
          <a:xfrm>
            <a:off x="0" y="0"/>
            <a:ext cx="9144000" cy="6867649"/>
          </a:xfrm>
          <a:prstGeom prst="rect">
            <a:avLst/>
          </a:prstGeom>
          <a:solidFill>
            <a:schemeClr val="bg1"/>
          </a:soli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smtClean="0">
              <a:ln>
                <a:noFill/>
              </a:ln>
              <a:solidFill>
                <a:schemeClr val="tx1"/>
              </a:solidFill>
              <a:effectLst/>
              <a:latin typeface="Arial" charset="0"/>
            </a:endParaRPr>
          </a:p>
        </p:txBody>
      </p:sp>
      <p:pic>
        <p:nvPicPr>
          <p:cNvPr id="15" name="Picture 14" descr="PP title footer.png"/>
          <p:cNvPicPr>
            <a:picLocks noChangeAspect="1"/>
          </p:cNvPicPr>
          <p:nvPr userDrawn="1"/>
        </p:nvPicPr>
        <p:blipFill>
          <a:blip r:embed="rId2" cstate="print"/>
          <a:stretch>
            <a:fillRect/>
          </a:stretch>
        </p:blipFill>
        <p:spPr>
          <a:xfrm>
            <a:off x="0" y="5885679"/>
            <a:ext cx="7810706" cy="981970"/>
          </a:xfrm>
          <a:prstGeom prst="rect">
            <a:avLst/>
          </a:prstGeom>
        </p:spPr>
      </p:pic>
      <p:sp>
        <p:nvSpPr>
          <p:cNvPr id="2" name="Title 1"/>
          <p:cNvSpPr>
            <a:spLocks noGrp="1"/>
          </p:cNvSpPr>
          <p:nvPr>
            <p:ph type="title" hasCustomPrompt="1"/>
          </p:nvPr>
        </p:nvSpPr>
        <p:spPr>
          <a:xfrm>
            <a:off x="722435" y="3044826"/>
            <a:ext cx="7772400" cy="1362075"/>
          </a:xfrm>
        </p:spPr>
        <p:txBody>
          <a:bodyPr/>
          <a:lstStyle>
            <a:lvl1pPr algn="l">
              <a:defRPr sz="4800" b="1" cap="none" baseline="0">
                <a:solidFill>
                  <a:srgbClr val="1AB7EA"/>
                </a:solidFill>
                <a:latin typeface="+mn-lt"/>
              </a:defRPr>
            </a:lvl1pPr>
          </a:lstStyle>
          <a:p>
            <a:r>
              <a:rPr lang="en-US" dirty="0" smtClean="0"/>
              <a:t>Presentation title here</a:t>
            </a:r>
            <a:endParaRPr lang="en-GB" dirty="0"/>
          </a:p>
        </p:txBody>
      </p:sp>
      <p:pic>
        <p:nvPicPr>
          <p:cNvPr id="12" name="Picture 11" descr="IB Trilingual 3col Hztl.png"/>
          <p:cNvPicPr>
            <a:picLocks noChangeAspect="1"/>
          </p:cNvPicPr>
          <p:nvPr userDrawn="1"/>
        </p:nvPicPr>
        <p:blipFill>
          <a:blip r:embed="rId3" cstate="print"/>
          <a:stretch>
            <a:fillRect/>
          </a:stretch>
        </p:blipFill>
        <p:spPr>
          <a:xfrm>
            <a:off x="697239" y="755820"/>
            <a:ext cx="3661646" cy="1102200"/>
          </a:xfrm>
          <a:prstGeom prst="rect">
            <a:avLst/>
          </a:prstGeom>
        </p:spPr>
      </p:pic>
      <p:sp>
        <p:nvSpPr>
          <p:cNvPr id="8" name="Date Placeholder 2"/>
          <p:cNvSpPr>
            <a:spLocks noGrp="1"/>
          </p:cNvSpPr>
          <p:nvPr userDrawn="1">
            <p:ph type="dt" sz="half" idx="2"/>
          </p:nvPr>
        </p:nvSpPr>
        <p:spPr>
          <a:xfrm>
            <a:off x="160331" y="6436490"/>
            <a:ext cx="5287701" cy="327992"/>
          </a:xfrm>
          <a:prstGeom prst="rect">
            <a:avLst/>
          </a:prstGeom>
        </p:spPr>
        <p:txBody>
          <a:bodyPr/>
          <a:lstStyle>
            <a:lvl1pPr>
              <a:defRPr sz="900"/>
            </a:lvl1pPr>
          </a:lstStyle>
          <a:p>
            <a:r>
              <a:rPr lang="nl-NL" smtClean="0"/>
              <a:t>International Baccalaureate</a:t>
            </a:r>
            <a:r>
              <a:rPr lang="nl-NL" baseline="30000" smtClean="0"/>
              <a:t>®</a:t>
            </a:r>
            <a:r>
              <a:rPr lang="nl-NL" smtClean="0"/>
              <a:t>  ·  Baccalaureate International </a:t>
            </a:r>
            <a:r>
              <a:rPr lang="nl-NL" baseline="30000" smtClean="0"/>
              <a:t>®</a:t>
            </a:r>
            <a:r>
              <a:rPr lang="nl-NL" smtClean="0"/>
              <a:t>  ·  Bachillerato Internacional </a:t>
            </a:r>
            <a:r>
              <a:rPr lang="nl-NL" baseline="30000" smtClean="0"/>
              <a:t>®</a:t>
            </a:r>
            <a:r>
              <a:rPr lang="nl-NL" smtClean="0"/>
              <a:t>   </a:t>
            </a:r>
            <a:endParaRPr lang="en-GB" dirty="0"/>
          </a:p>
        </p:txBody>
      </p:sp>
      <p:pic>
        <p:nvPicPr>
          <p:cNvPr id="7" name="Picture 6" descr="IB Cover Blue.jpg"/>
          <p:cNvPicPr>
            <a:picLocks noChangeAspect="1"/>
          </p:cNvPicPr>
          <p:nvPr userDrawn="1"/>
        </p:nvPicPr>
        <p:blipFill>
          <a:blip r:embed="rId4" cstate="print"/>
          <a:stretch>
            <a:fillRect/>
          </a:stretch>
        </p:blipFill>
        <p:spPr>
          <a:xfrm>
            <a:off x="0" y="-145101"/>
            <a:ext cx="9144000" cy="700310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pic>
        <p:nvPicPr>
          <p:cNvPr id="5" name="Picture 4" descr="MYP Blue.jpg"/>
          <p:cNvPicPr>
            <a:picLocks noChangeAspect="1"/>
          </p:cNvPicPr>
          <p:nvPr userDrawn="1"/>
        </p:nvPicPr>
        <p:blipFill>
          <a:blip r:embed="rId2" cstate="print"/>
          <a:stretch>
            <a:fillRect/>
          </a:stretch>
        </p:blipFill>
        <p:spPr>
          <a:xfrm>
            <a:off x="0" y="-145101"/>
            <a:ext cx="9144000" cy="7003102"/>
          </a:xfrm>
          <a:prstGeom prst="rect">
            <a:avLst/>
          </a:prstGeom>
        </p:spPr>
      </p:pic>
      <p:sp>
        <p:nvSpPr>
          <p:cNvPr id="4" name="Text Placeholder 4"/>
          <p:cNvSpPr>
            <a:spLocks noGrp="1"/>
          </p:cNvSpPr>
          <p:nvPr>
            <p:ph type="body" sz="quarter" idx="10" hasCustomPrompt="1"/>
          </p:nvPr>
        </p:nvSpPr>
        <p:spPr>
          <a:xfrm>
            <a:off x="1244113" y="2387601"/>
            <a:ext cx="7347678" cy="1406525"/>
          </a:xfrm>
          <a:noFill/>
          <a:ln w="9525">
            <a:noFill/>
            <a:miter lim="800000"/>
            <a:headEnd/>
            <a:tailEnd/>
          </a:ln>
          <a:effectLst/>
        </p:spPr>
        <p:txBody>
          <a:bodyPr vert="horz" wrap="square" lIns="0" tIns="0" rIns="0" bIns="0" numCol="1" anchor="ctr" anchorCtr="0" compatLnSpc="1">
            <a:prstTxWarp prst="textNoShape">
              <a:avLst/>
            </a:prstTxWarp>
          </a:bodyPr>
          <a:lstStyle>
            <a:lvl1pPr marL="0" marR="0" indent="0" algn="ctr" defTabSz="914400" rtl="0" eaLnBrk="1" fontAlgn="base" latinLnBrk="0" hangingPunct="1">
              <a:lnSpc>
                <a:spcPct val="100000"/>
              </a:lnSpc>
              <a:spcBef>
                <a:spcPct val="0"/>
              </a:spcBef>
              <a:spcAft>
                <a:spcPct val="0"/>
              </a:spcAft>
              <a:buClrTx/>
              <a:buSzTx/>
              <a:buFontTx/>
              <a:buNone/>
              <a:tabLst/>
              <a:defRPr lang="en-GB" sz="4800" b="1" kern="1200" cap="none" baseline="0" noProof="0" dirty="0">
                <a:solidFill>
                  <a:schemeClr val="bg1"/>
                </a:solidFill>
                <a:latin typeface="+mn-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dirty="0" smtClean="0"/>
              <a:t>Sub brand title page here or title here in 2012</a:t>
            </a:r>
            <a:endParaRPr kumimoji="0" lang="en-GB" sz="4800" b="1" i="0" u="none" strike="noStrike" kern="0" cap="none" spc="0" normalizeH="0" baseline="0" noProof="0" dirty="0">
              <a:ln>
                <a:noFill/>
              </a:ln>
              <a:solidFill>
                <a:schemeClr val="bg1"/>
              </a:solidFill>
              <a:effectLst/>
              <a:uLnTx/>
              <a:uFillTx/>
              <a:latin typeface="+mn-lt"/>
              <a:ea typeface="+mj-ea"/>
              <a:cs typeface="+mj-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9_Section Header">
    <p:spTree>
      <p:nvGrpSpPr>
        <p:cNvPr id="1" name=""/>
        <p:cNvGrpSpPr/>
        <p:nvPr/>
      </p:nvGrpSpPr>
      <p:grpSpPr>
        <a:xfrm>
          <a:off x="0" y="0"/>
          <a:ext cx="0" cy="0"/>
          <a:chOff x="0" y="0"/>
          <a:chExt cx="0" cy="0"/>
        </a:xfrm>
      </p:grpSpPr>
      <p:pic>
        <p:nvPicPr>
          <p:cNvPr id="5" name="Picture 4" descr="MYP White.jpg"/>
          <p:cNvPicPr>
            <a:picLocks noChangeAspect="1"/>
          </p:cNvPicPr>
          <p:nvPr userDrawn="1"/>
        </p:nvPicPr>
        <p:blipFill>
          <a:blip r:embed="rId2" cstate="print"/>
          <a:stretch>
            <a:fillRect/>
          </a:stretch>
        </p:blipFill>
        <p:spPr>
          <a:xfrm>
            <a:off x="0" y="-145101"/>
            <a:ext cx="9144000" cy="7003102"/>
          </a:xfrm>
          <a:prstGeom prst="rect">
            <a:avLst/>
          </a:prstGeom>
        </p:spPr>
      </p:pic>
      <p:sp>
        <p:nvSpPr>
          <p:cNvPr id="6" name="Text Placeholder 4"/>
          <p:cNvSpPr>
            <a:spLocks noGrp="1"/>
          </p:cNvSpPr>
          <p:nvPr>
            <p:ph type="body" sz="quarter" idx="10" hasCustomPrompt="1"/>
          </p:nvPr>
        </p:nvSpPr>
        <p:spPr>
          <a:xfrm>
            <a:off x="1244113" y="2387601"/>
            <a:ext cx="7347678" cy="1406525"/>
          </a:xfrm>
          <a:noFill/>
          <a:ln w="9525">
            <a:noFill/>
            <a:miter lim="800000"/>
            <a:headEnd/>
            <a:tailEnd/>
          </a:ln>
          <a:effectLst/>
        </p:spPr>
        <p:txBody>
          <a:bodyPr vert="horz" wrap="square" lIns="0" tIns="0" rIns="0" bIns="0" numCol="1" anchor="ctr" anchorCtr="0" compatLnSpc="1">
            <a:prstTxWarp prst="textNoShape">
              <a:avLst/>
            </a:prstTxWarp>
          </a:bodyPr>
          <a:lstStyle>
            <a:lvl1pPr marL="0" marR="0" indent="0" algn="ctr" defTabSz="914400" rtl="0" eaLnBrk="1" fontAlgn="base" latinLnBrk="0" hangingPunct="1">
              <a:lnSpc>
                <a:spcPct val="100000"/>
              </a:lnSpc>
              <a:spcBef>
                <a:spcPct val="0"/>
              </a:spcBef>
              <a:spcAft>
                <a:spcPct val="0"/>
              </a:spcAft>
              <a:buClrTx/>
              <a:buSzTx/>
              <a:buFontTx/>
              <a:buNone/>
              <a:tabLst/>
              <a:defRPr lang="en-GB" sz="4800" b="1" kern="1200" cap="none" baseline="0" noProof="0" dirty="0">
                <a:solidFill>
                  <a:srgbClr val="1AB7EA"/>
                </a:solidFill>
                <a:latin typeface="+mn-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dirty="0" smtClean="0"/>
              <a:t>Sub brand title page here or title here in 2012</a:t>
            </a:r>
            <a:endParaRPr kumimoji="0" lang="en-GB" sz="4800" b="1" i="0" u="none" strike="noStrike" kern="0" cap="none" spc="0" normalizeH="0" baseline="0" noProof="0" dirty="0">
              <a:ln>
                <a:noFill/>
              </a:ln>
              <a:solidFill>
                <a:schemeClr val="bg1"/>
              </a:solidFill>
              <a:effectLst/>
              <a:uLnTx/>
              <a:uFillTx/>
              <a:latin typeface="+mn-lt"/>
              <a:ea typeface="+mj-ea"/>
              <a:cs typeface="+mj-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000"/>
            </a:lvl1pPr>
          </a:lstStyle>
          <a:p>
            <a:r>
              <a:rPr lang="en-US" smtClean="0"/>
              <a:t>Click to edit Master title style</a:t>
            </a:r>
            <a:endParaRPr lang="en-GB" dirty="0"/>
          </a:p>
        </p:txBody>
      </p:sp>
      <p:sp>
        <p:nvSpPr>
          <p:cNvPr id="7" name="Text Placeholder 6"/>
          <p:cNvSpPr>
            <a:spLocks noGrp="1"/>
          </p:cNvSpPr>
          <p:nvPr>
            <p:ph type="body" sz="quarter" idx="10"/>
          </p:nvPr>
        </p:nvSpPr>
        <p:spPr>
          <a:xfrm>
            <a:off x="592015" y="1603375"/>
            <a:ext cx="7989277" cy="4114800"/>
          </a:xfrm>
        </p:spPr>
        <p:txBody>
          <a:bodyPr/>
          <a:lstStyle>
            <a:lvl3pPr marL="723900" indent="354013">
              <a:defRPr sz="1800"/>
            </a:lvl3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2103" y="1535113"/>
            <a:ext cx="4711626" cy="639762"/>
          </a:xfrm>
        </p:spPr>
        <p:txBody>
          <a:bodyPr anchor="b"/>
          <a:lstStyle>
            <a:lvl1pPr marL="0" indent="0">
              <a:buNone/>
              <a:defRPr sz="2400" b="1">
                <a:solidFill>
                  <a:srgbClr val="004B8D"/>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92103" y="2361063"/>
            <a:ext cx="4711626" cy="3384644"/>
          </a:xfrm>
        </p:spPr>
        <p:txBody>
          <a:bodyPr/>
          <a:lstStyle>
            <a:lvl1pPr>
              <a:buNone/>
              <a:defRPr sz="1800">
                <a:solidFill>
                  <a:schemeClr val="bg1">
                    <a:lumMod val="65000"/>
                  </a:schemeClr>
                </a:solidFill>
              </a:defRPr>
            </a:lvl1pPr>
            <a:lvl2pPr>
              <a:defRPr sz="2000">
                <a:solidFill>
                  <a:schemeClr val="bg1">
                    <a:lumMod val="65000"/>
                  </a:schemeClr>
                </a:solidFill>
              </a:defRPr>
            </a:lvl2pPr>
            <a:lvl3pPr>
              <a:defRPr sz="1800">
                <a:solidFill>
                  <a:schemeClr val="bg1">
                    <a:lumMod val="65000"/>
                  </a:schemeClr>
                </a:solidFill>
              </a:defRPr>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p:txBody>
      </p:sp>
      <p:sp>
        <p:nvSpPr>
          <p:cNvPr id="13" name="Content Placeholder 12"/>
          <p:cNvSpPr>
            <a:spLocks noGrp="1"/>
          </p:cNvSpPr>
          <p:nvPr>
            <p:ph sz="quarter" idx="13"/>
          </p:nvPr>
        </p:nvSpPr>
        <p:spPr>
          <a:xfrm>
            <a:off x="5467351" y="1535113"/>
            <a:ext cx="3113942" cy="4210050"/>
          </a:xfrm>
        </p:spPr>
        <p:txBody>
          <a:bodyPr/>
          <a:lstStyle/>
          <a:p>
            <a:pPr lvl="0"/>
            <a:r>
              <a:rPr lang="en-US" smtClean="0"/>
              <a:t>Click to edit Master text styles</a:t>
            </a:r>
          </a:p>
        </p:txBody>
      </p:sp>
      <p:sp>
        <p:nvSpPr>
          <p:cNvPr id="9" name="Title 8"/>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4658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Section Header">
    <p:spTree>
      <p:nvGrpSpPr>
        <p:cNvPr id="1" name=""/>
        <p:cNvGrpSpPr/>
        <p:nvPr/>
      </p:nvGrpSpPr>
      <p:grpSpPr>
        <a:xfrm>
          <a:off x="0" y="0"/>
          <a:ext cx="0" cy="0"/>
          <a:chOff x="0" y="0"/>
          <a:chExt cx="0" cy="0"/>
        </a:xfrm>
      </p:grpSpPr>
      <p:pic>
        <p:nvPicPr>
          <p:cNvPr id="5" name="Picture 4" descr="MYP Blue.jpg"/>
          <p:cNvPicPr>
            <a:picLocks noChangeAspect="1"/>
          </p:cNvPicPr>
          <p:nvPr userDrawn="1"/>
        </p:nvPicPr>
        <p:blipFill>
          <a:blip r:embed="rId2" cstate="print"/>
          <a:stretch>
            <a:fillRect/>
          </a:stretch>
        </p:blipFill>
        <p:spPr>
          <a:xfrm>
            <a:off x="0" y="-145101"/>
            <a:ext cx="9144000" cy="7003102"/>
          </a:xfrm>
          <a:prstGeom prst="rect">
            <a:avLst/>
          </a:prstGeom>
        </p:spPr>
      </p:pic>
      <p:sp>
        <p:nvSpPr>
          <p:cNvPr id="4" name="Text Placeholder 4"/>
          <p:cNvSpPr>
            <a:spLocks noGrp="1"/>
          </p:cNvSpPr>
          <p:nvPr>
            <p:ph type="body" sz="quarter" idx="10" hasCustomPrompt="1"/>
          </p:nvPr>
        </p:nvSpPr>
        <p:spPr>
          <a:xfrm>
            <a:off x="1244113" y="2387601"/>
            <a:ext cx="7347678" cy="1406525"/>
          </a:xfrm>
          <a:noFill/>
          <a:ln w="9525">
            <a:noFill/>
            <a:miter lim="800000"/>
            <a:headEnd/>
            <a:tailEnd/>
          </a:ln>
          <a:effectLst/>
        </p:spPr>
        <p:txBody>
          <a:bodyPr vert="horz" wrap="square" lIns="0" tIns="0" rIns="0" bIns="0" numCol="1" anchor="ctr" anchorCtr="0" compatLnSpc="1">
            <a:prstTxWarp prst="textNoShape">
              <a:avLst/>
            </a:prstTxWarp>
          </a:bodyPr>
          <a:lstStyle>
            <a:lvl1pPr marL="0" marR="0" indent="0" algn="ctr" defTabSz="914400" rtl="0" eaLnBrk="1" fontAlgn="base" latinLnBrk="0" hangingPunct="1">
              <a:lnSpc>
                <a:spcPct val="100000"/>
              </a:lnSpc>
              <a:spcBef>
                <a:spcPct val="0"/>
              </a:spcBef>
              <a:spcAft>
                <a:spcPct val="0"/>
              </a:spcAft>
              <a:buClrTx/>
              <a:buSzTx/>
              <a:buFontTx/>
              <a:buNone/>
              <a:tabLst/>
              <a:defRPr lang="en-GB" sz="4800" b="1" kern="1200" cap="none" baseline="0" noProof="0" dirty="0">
                <a:solidFill>
                  <a:schemeClr val="bg1"/>
                </a:solidFill>
                <a:latin typeface="+mn-lt"/>
                <a:ea typeface="+mj-ea"/>
                <a:cs typeface="+mj-cs"/>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dirty="0" smtClean="0"/>
              <a:t>Sub brand title page here or title here in 2012</a:t>
            </a:r>
            <a:endParaRPr kumimoji="0" lang="en-GB" sz="4800" b="1" i="0" u="none" strike="noStrike" kern="0" cap="none" spc="0" normalizeH="0" baseline="0" noProof="0" dirty="0">
              <a:ln>
                <a:noFill/>
              </a:ln>
              <a:solidFill>
                <a:schemeClr val="bg1"/>
              </a:solidFill>
              <a:effectLst/>
              <a:uLnTx/>
              <a:uFillTx/>
              <a:latin typeface="+mn-lt"/>
              <a:ea typeface="+mj-ea"/>
              <a:cs typeface="+mj-cs"/>
            </a:endParaRPr>
          </a:p>
        </p:txBody>
      </p:sp>
    </p:spTree>
    <p:extLst>
      <p:ext uri="{BB962C8B-B14F-4D97-AF65-F5344CB8AC3E}">
        <p14:creationId xmlns:p14="http://schemas.microsoft.com/office/powerpoint/2010/main" val="1230374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390532" y="6374145"/>
            <a:ext cx="1512277" cy="169863"/>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2"/>
            <a:ext cx="2133600" cy="365125"/>
          </a:xfrm>
          <a:prstGeom prst="rect">
            <a:avLst/>
          </a:prstGeom>
        </p:spPr>
        <p:txBody>
          <a:bodyPr/>
          <a:lstStyle/>
          <a:p>
            <a:fld id="{E4196560-B2FD-8E44-9001-9EFA74069B92}" type="slidenum">
              <a:rPr lang="en-US" smtClean="0"/>
              <a:pPr/>
              <a:t>‹#›</a:t>
            </a:fld>
            <a:endParaRPr lang="en-US"/>
          </a:p>
        </p:txBody>
      </p:sp>
    </p:spTree>
    <p:extLst>
      <p:ext uri="{BB962C8B-B14F-4D97-AF65-F5344CB8AC3E}">
        <p14:creationId xmlns:p14="http://schemas.microsoft.com/office/powerpoint/2010/main" val="2021420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3160" name="Rectangle 136"/>
          <p:cNvSpPr>
            <a:spLocks noGrp="1" noChangeArrowheads="1"/>
          </p:cNvSpPr>
          <p:nvPr>
            <p:ph type="title"/>
            <p:custDataLst>
              <p:tags r:id="rId11"/>
            </p:custDataLst>
          </p:nvPr>
        </p:nvSpPr>
        <p:spPr bwMode="auto">
          <a:xfrm>
            <a:off x="592104" y="593725"/>
            <a:ext cx="7989189" cy="71596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smtClean="0"/>
              <a:t>Click to edit Master title style</a:t>
            </a:r>
            <a:endParaRPr lang="en-GB" dirty="0" smtClean="0"/>
          </a:p>
        </p:txBody>
      </p:sp>
      <p:sp>
        <p:nvSpPr>
          <p:cNvPr id="513164" name="Rectangle 140"/>
          <p:cNvSpPr>
            <a:spLocks noGrp="1" noChangeArrowheads="1"/>
          </p:cNvSpPr>
          <p:nvPr>
            <p:ph type="body" idx="1"/>
            <p:custDataLst>
              <p:tags r:id="rId12"/>
            </p:custDataLst>
          </p:nvPr>
        </p:nvSpPr>
        <p:spPr bwMode="auto">
          <a:xfrm>
            <a:off x="592103" y="1548245"/>
            <a:ext cx="7989189" cy="412922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GB" dirty="0" err="1" smtClean="0"/>
              <a:t>Lorem</a:t>
            </a:r>
            <a:r>
              <a:rPr lang="en-GB" dirty="0" smtClean="0"/>
              <a:t> </a:t>
            </a:r>
            <a:r>
              <a:rPr lang="en-GB" dirty="0" err="1" smtClean="0"/>
              <a:t>ipsum</a:t>
            </a:r>
            <a:r>
              <a:rPr lang="en-GB" dirty="0" smtClean="0"/>
              <a:t> </a:t>
            </a:r>
            <a:r>
              <a:rPr lang="en-GB" dirty="0" err="1" smtClean="0"/>
              <a:t>dolor</a:t>
            </a:r>
            <a:r>
              <a:rPr lang="en-GB" dirty="0" smtClean="0"/>
              <a:t> sit</a:t>
            </a:r>
          </a:p>
          <a:p>
            <a:pPr lvl="0"/>
            <a:r>
              <a:rPr lang="nl-NL" dirty="0" smtClean="0"/>
              <a:t>Lorem ipsum dolor sit</a:t>
            </a:r>
            <a:endParaRPr lang="en-GB" dirty="0" smtClean="0"/>
          </a:p>
          <a:p>
            <a:pPr lvl="1"/>
            <a:r>
              <a:rPr lang="nl-NL" dirty="0" smtClean="0"/>
              <a:t>Click</a:t>
            </a:r>
          </a:p>
          <a:p>
            <a:pPr lvl="5"/>
            <a:r>
              <a:rPr lang="nl-NL" dirty="0" smtClean="0"/>
              <a:t>Click</a:t>
            </a:r>
          </a:p>
        </p:txBody>
      </p:sp>
      <p:pic>
        <p:nvPicPr>
          <p:cNvPr id="7" name="Picture 6" descr="Content footer.jpg"/>
          <p:cNvPicPr>
            <a:picLocks noChangeAspect="1"/>
          </p:cNvPicPr>
          <p:nvPr userDrawn="1"/>
        </p:nvPicPr>
        <p:blipFill>
          <a:blip r:embed="rId13" cstate="print"/>
          <a:stretch>
            <a:fillRect/>
          </a:stretch>
        </p:blipFill>
        <p:spPr>
          <a:xfrm>
            <a:off x="0" y="5823020"/>
            <a:ext cx="6928864" cy="1034980"/>
          </a:xfrm>
          <a:prstGeom prst="rect">
            <a:avLst/>
          </a:prstGeom>
        </p:spPr>
      </p:pic>
      <p:sp>
        <p:nvSpPr>
          <p:cNvPr id="10" name="Footer Placeholder 10"/>
          <p:cNvSpPr>
            <a:spLocks noGrp="1"/>
          </p:cNvSpPr>
          <p:nvPr>
            <p:ph type="ftr" sz="quarter" idx="3"/>
          </p:nvPr>
        </p:nvSpPr>
        <p:spPr>
          <a:xfrm>
            <a:off x="5933627" y="6356351"/>
            <a:ext cx="1952679" cy="365125"/>
          </a:xfrm>
          <a:prstGeom prst="rect">
            <a:avLst/>
          </a:prstGeom>
        </p:spPr>
        <p:txBody>
          <a:bodyPr vert="horz" lIns="91440" tIns="45720" rIns="91440" bIns="45720" rtlCol="0" anchor="ctr"/>
          <a:lstStyle>
            <a:lvl1pPr algn="ctr">
              <a:defRPr sz="1100">
                <a:solidFill>
                  <a:schemeClr val="tx1"/>
                </a:solidFill>
                <a:latin typeface="Myriad Pro" pitchFamily="34" charset="0"/>
              </a:defRPr>
            </a:lvl1pPr>
          </a:lstStyle>
          <a:p>
            <a:r>
              <a:rPr lang="en-GB" dirty="0" smtClean="0"/>
              <a:t>Folio information here</a:t>
            </a:r>
            <a:endParaRPr lang="en-GB" dirty="0"/>
          </a:p>
        </p:txBody>
      </p:sp>
      <p:sp>
        <p:nvSpPr>
          <p:cNvPr id="11" name="Slide Number Placeholder 11"/>
          <p:cNvSpPr>
            <a:spLocks noGrp="1"/>
          </p:cNvSpPr>
          <p:nvPr>
            <p:ph type="sldNum" sz="quarter" idx="4"/>
          </p:nvPr>
        </p:nvSpPr>
        <p:spPr>
          <a:xfrm>
            <a:off x="7886306" y="6356351"/>
            <a:ext cx="800493" cy="365125"/>
          </a:xfrm>
          <a:prstGeom prst="rect">
            <a:avLst/>
          </a:prstGeom>
        </p:spPr>
        <p:txBody>
          <a:bodyPr vert="horz" lIns="91440" tIns="45720" rIns="91440" bIns="45720" rtlCol="0" anchor="ctr"/>
          <a:lstStyle>
            <a:lvl1pPr algn="r">
              <a:defRPr sz="1100">
                <a:solidFill>
                  <a:schemeClr val="tx1"/>
                </a:solidFill>
                <a:latin typeface="Myriad Pro" pitchFamily="34" charset="0"/>
              </a:defRPr>
            </a:lvl1pPr>
          </a:lstStyle>
          <a:p>
            <a:r>
              <a:rPr lang="en-GB" smtClean="0"/>
              <a:t>Page </a:t>
            </a:r>
            <a:fld id="{817397F4-D26B-4992-9633-C515EEDCC268}"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60" r:id="rId1"/>
    <p:sldLayoutId id="2147483665" r:id="rId2"/>
    <p:sldLayoutId id="2147483666" r:id="rId3"/>
    <p:sldLayoutId id="2147483659" r:id="rId4"/>
    <p:sldLayoutId id="2147483662" r:id="rId5"/>
    <p:sldLayoutId id="2147483664" r:id="rId6"/>
    <p:sldLayoutId id="2147483668" r:id="rId7"/>
    <p:sldLayoutId id="2147483669" r:id="rId8"/>
    <p:sldLayoutId id="2147483670" r:id="rId9"/>
  </p:sldLayoutIdLst>
  <p:hf hdr="0" ftr="0"/>
  <p:txStyles>
    <p:titleStyle>
      <a:lvl1pPr algn="l" rtl="0" eaLnBrk="1" fontAlgn="base" hangingPunct="1">
        <a:spcBef>
          <a:spcPct val="0"/>
        </a:spcBef>
        <a:spcAft>
          <a:spcPct val="0"/>
        </a:spcAft>
        <a:defRPr sz="3000" b="1">
          <a:solidFill>
            <a:srgbClr val="1AB7EA"/>
          </a:solidFill>
          <a:latin typeface="Arial Black" pitchFamily="34" charset="0"/>
          <a:ea typeface="+mj-ea"/>
          <a:cs typeface="+mj-cs"/>
        </a:defRPr>
      </a:lvl1pPr>
      <a:lvl2pPr algn="l" rtl="0" eaLnBrk="1" fontAlgn="base" hangingPunct="1">
        <a:spcBef>
          <a:spcPct val="0"/>
        </a:spcBef>
        <a:spcAft>
          <a:spcPct val="0"/>
        </a:spcAft>
        <a:defRPr sz="2400" b="1">
          <a:solidFill>
            <a:schemeClr val="tx1"/>
          </a:solidFill>
          <a:latin typeface="Book Antiqua" pitchFamily="18" charset="0"/>
        </a:defRPr>
      </a:lvl2pPr>
      <a:lvl3pPr algn="l" rtl="0" eaLnBrk="1" fontAlgn="base" hangingPunct="1">
        <a:spcBef>
          <a:spcPct val="0"/>
        </a:spcBef>
        <a:spcAft>
          <a:spcPct val="0"/>
        </a:spcAft>
        <a:defRPr sz="2400" b="1">
          <a:solidFill>
            <a:schemeClr val="tx1"/>
          </a:solidFill>
          <a:latin typeface="Book Antiqua" pitchFamily="18" charset="0"/>
        </a:defRPr>
      </a:lvl3pPr>
      <a:lvl4pPr algn="l" rtl="0" eaLnBrk="1" fontAlgn="base" hangingPunct="1">
        <a:spcBef>
          <a:spcPct val="0"/>
        </a:spcBef>
        <a:spcAft>
          <a:spcPct val="0"/>
        </a:spcAft>
        <a:defRPr sz="2400" b="1">
          <a:solidFill>
            <a:schemeClr val="tx1"/>
          </a:solidFill>
          <a:latin typeface="Book Antiqua" pitchFamily="18" charset="0"/>
        </a:defRPr>
      </a:lvl4pPr>
      <a:lvl5pPr algn="l" rtl="0" eaLnBrk="1" fontAlgn="base" hangingPunct="1">
        <a:spcBef>
          <a:spcPct val="0"/>
        </a:spcBef>
        <a:spcAft>
          <a:spcPct val="0"/>
        </a:spcAft>
        <a:defRPr sz="2400" b="1">
          <a:solidFill>
            <a:schemeClr val="tx1"/>
          </a:solidFill>
          <a:latin typeface="Book Antiqua" pitchFamily="18" charset="0"/>
        </a:defRPr>
      </a:lvl5pPr>
      <a:lvl6pPr marL="457200" algn="l" rtl="0" eaLnBrk="1" fontAlgn="base" hangingPunct="1">
        <a:spcBef>
          <a:spcPct val="0"/>
        </a:spcBef>
        <a:spcAft>
          <a:spcPct val="0"/>
        </a:spcAft>
        <a:defRPr sz="2400" b="1">
          <a:solidFill>
            <a:schemeClr val="tx1"/>
          </a:solidFill>
          <a:latin typeface="Book Antiqua" pitchFamily="18" charset="0"/>
        </a:defRPr>
      </a:lvl6pPr>
      <a:lvl7pPr marL="914400" algn="l" rtl="0" eaLnBrk="1" fontAlgn="base" hangingPunct="1">
        <a:spcBef>
          <a:spcPct val="0"/>
        </a:spcBef>
        <a:spcAft>
          <a:spcPct val="0"/>
        </a:spcAft>
        <a:defRPr sz="2400" b="1">
          <a:solidFill>
            <a:schemeClr val="tx1"/>
          </a:solidFill>
          <a:latin typeface="Book Antiqua" pitchFamily="18" charset="0"/>
        </a:defRPr>
      </a:lvl7pPr>
      <a:lvl8pPr marL="1371600" algn="l" rtl="0" eaLnBrk="1" fontAlgn="base" hangingPunct="1">
        <a:spcBef>
          <a:spcPct val="0"/>
        </a:spcBef>
        <a:spcAft>
          <a:spcPct val="0"/>
        </a:spcAft>
        <a:defRPr sz="2400" b="1">
          <a:solidFill>
            <a:schemeClr val="tx1"/>
          </a:solidFill>
          <a:latin typeface="Book Antiqua" pitchFamily="18" charset="0"/>
        </a:defRPr>
      </a:lvl8pPr>
      <a:lvl9pPr marL="1828800" algn="l" rtl="0" eaLnBrk="1" fontAlgn="base" hangingPunct="1">
        <a:spcBef>
          <a:spcPct val="0"/>
        </a:spcBef>
        <a:spcAft>
          <a:spcPct val="0"/>
        </a:spcAft>
        <a:defRPr sz="2400" b="1">
          <a:solidFill>
            <a:schemeClr val="tx1"/>
          </a:solidFill>
          <a:latin typeface="Book Antiqua" pitchFamily="18" charset="0"/>
        </a:defRPr>
      </a:lvl9pPr>
    </p:titleStyle>
    <p:bodyStyle>
      <a:lvl1pPr marL="355600" indent="-355600" algn="l" rtl="0" eaLnBrk="1" fontAlgn="base" hangingPunct="1">
        <a:spcBef>
          <a:spcPts val="0"/>
        </a:spcBef>
        <a:spcAft>
          <a:spcPct val="0"/>
        </a:spcAft>
        <a:buClr>
          <a:srgbClr val="004B8D"/>
        </a:buClr>
        <a:buFont typeface="Arial" pitchFamily="34" charset="0"/>
        <a:buChar char="•"/>
        <a:defRPr sz="2600">
          <a:solidFill>
            <a:srgbClr val="004B8D"/>
          </a:solidFill>
          <a:latin typeface="+mn-lt"/>
          <a:ea typeface="+mn-ea"/>
          <a:cs typeface="+mn-cs"/>
        </a:defRPr>
      </a:lvl1pPr>
      <a:lvl2pPr marL="720000" indent="-360000" algn="l" rtl="0" eaLnBrk="1" fontAlgn="base" hangingPunct="1">
        <a:lnSpc>
          <a:spcPct val="100000"/>
        </a:lnSpc>
        <a:spcBef>
          <a:spcPts val="0"/>
        </a:spcBef>
        <a:spcAft>
          <a:spcPct val="0"/>
        </a:spcAft>
        <a:buClr>
          <a:srgbClr val="004B8D"/>
        </a:buClr>
        <a:buFont typeface="Arial" pitchFamily="34" charset="0"/>
        <a:buChar char="•"/>
        <a:defRPr lang="nl-NL" sz="2200" dirty="0" smtClean="0">
          <a:solidFill>
            <a:srgbClr val="004B8D"/>
          </a:solidFill>
          <a:latin typeface="+mn-lt"/>
        </a:defRPr>
      </a:lvl2pPr>
      <a:lvl3pPr marL="2278063" indent="11113" algn="l" rtl="0" eaLnBrk="1" fontAlgn="base" hangingPunct="1">
        <a:lnSpc>
          <a:spcPct val="90000"/>
        </a:lnSpc>
        <a:spcBef>
          <a:spcPct val="40000"/>
        </a:spcBef>
        <a:spcAft>
          <a:spcPct val="0"/>
        </a:spcAft>
        <a:buClr>
          <a:srgbClr val="0B1F65"/>
        </a:buClr>
        <a:buFont typeface="Arial" pitchFamily="34" charset="0"/>
        <a:buChar char="•"/>
        <a:defRPr sz="1600">
          <a:solidFill>
            <a:srgbClr val="004B8D"/>
          </a:solidFill>
          <a:latin typeface="Arial" pitchFamily="34" charset="0"/>
          <a:cs typeface="Arial" pitchFamily="34" charset="0"/>
        </a:defRPr>
      </a:lvl3pPr>
      <a:lvl4pPr marL="2403475" algn="l" rtl="0" eaLnBrk="1" fontAlgn="base" hangingPunct="1">
        <a:lnSpc>
          <a:spcPct val="90000"/>
        </a:lnSpc>
        <a:spcBef>
          <a:spcPct val="40000"/>
        </a:spcBef>
        <a:spcAft>
          <a:spcPct val="0"/>
        </a:spcAft>
        <a:buClr>
          <a:srgbClr val="0B1F65"/>
        </a:buClr>
        <a:defRPr sz="1600">
          <a:solidFill>
            <a:schemeClr val="tx1"/>
          </a:solidFill>
          <a:latin typeface="+mj-lt"/>
        </a:defRPr>
      </a:lvl4pPr>
      <a:lvl5pPr marL="25177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j-lt"/>
        </a:defRPr>
      </a:lvl5pPr>
      <a:lvl6pPr marL="1080000" indent="-360000" algn="l" rtl="0" eaLnBrk="1" fontAlgn="base" hangingPunct="1">
        <a:lnSpc>
          <a:spcPct val="100000"/>
        </a:lnSpc>
        <a:spcBef>
          <a:spcPct val="0"/>
        </a:spcBef>
        <a:spcAft>
          <a:spcPts val="0"/>
        </a:spcAft>
        <a:buClr>
          <a:srgbClr val="004B8D"/>
        </a:buClr>
        <a:buSzPct val="100000"/>
        <a:buFont typeface="Arial" pitchFamily="34" charset="0"/>
        <a:buChar char="•"/>
        <a:defRPr lang="en-GB" sz="1800" dirty="0" smtClean="0">
          <a:solidFill>
            <a:srgbClr val="004B8D"/>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j-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j-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j-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f506lCk6Tos"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7.emf"/><Relationship Id="rId5" Type="http://schemas.openxmlformats.org/officeDocument/2006/relationships/package" Target="../embeddings/Microsoft_Word_Document1.docx"/><Relationship Id="rId4" Type="http://schemas.openxmlformats.org/officeDocument/2006/relationships/image" Target="../media/image18.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w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5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emf"/><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8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2384" y="5038531"/>
            <a:ext cx="2743200" cy="276999"/>
          </a:xfrm>
          <a:prstGeom prst="rect">
            <a:avLst/>
          </a:prstGeom>
          <a:noFill/>
        </p:spPr>
        <p:txBody>
          <a:bodyPr wrap="square" rtlCol="0">
            <a:spAutoFit/>
          </a:bodyPr>
          <a:lstStyle/>
          <a:p>
            <a:r>
              <a:rPr lang="en-US" dirty="0" smtClean="0">
                <a:solidFill>
                  <a:schemeClr val="bg1"/>
                </a:solidFill>
              </a:rPr>
              <a:t>Last updated Jan 2015</a:t>
            </a:r>
            <a:endParaRPr lang="en-US" dirty="0">
              <a:solidFill>
                <a:schemeClr val="bg1"/>
              </a:solidFill>
            </a:endParaRPr>
          </a:p>
        </p:txBody>
      </p:sp>
    </p:spTree>
    <p:extLst>
      <p:ext uri="{BB962C8B-B14F-4D97-AF65-F5344CB8AC3E}">
        <p14:creationId xmlns:p14="http://schemas.microsoft.com/office/powerpoint/2010/main" val="499187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34537" y="235743"/>
            <a:ext cx="7989189" cy="715963"/>
          </a:xfrm>
        </p:spPr>
        <p:txBody>
          <a:bodyPr/>
          <a:lstStyle/>
          <a:p>
            <a:r>
              <a:rPr lang="en-US" dirty="0" smtClean="0"/>
              <a:t>What’s what?</a:t>
            </a:r>
            <a:endParaRPr lang="en-US" dirty="0"/>
          </a:p>
        </p:txBody>
      </p:sp>
      <p:sp>
        <p:nvSpPr>
          <p:cNvPr id="11" name="Text Placeholder 10"/>
          <p:cNvSpPr>
            <a:spLocks noGrp="1"/>
          </p:cNvSpPr>
          <p:nvPr>
            <p:ph type="body" sz="quarter" idx="10"/>
          </p:nvPr>
        </p:nvSpPr>
        <p:spPr>
          <a:xfrm>
            <a:off x="278781" y="866646"/>
            <a:ext cx="8586439" cy="4959996"/>
          </a:xfrm>
        </p:spPr>
        <p:txBody>
          <a:bodyPr/>
          <a:lstStyle/>
          <a:p>
            <a:pPr marL="0" indent="0" algn="just">
              <a:spcBef>
                <a:spcPts val="1200"/>
              </a:spcBef>
              <a:buNone/>
            </a:pPr>
            <a:r>
              <a:rPr lang="en-US" sz="2200" b="1" dirty="0">
                <a:solidFill>
                  <a:srgbClr val="F05033"/>
                </a:solidFill>
              </a:rPr>
              <a:t>Community engagement </a:t>
            </a:r>
            <a:r>
              <a:rPr lang="en-US" sz="2200" dirty="0"/>
              <a:t>describes the collaboration between education institutions and their larger communities (local, regional/state, national, global) for the mutually beneficial exchange of knowledge and resources in a context of partnership and reciprocity.  (Carnegie Institute for the Advancement of Learning)  It could also mean participating in community events or initiatives.</a:t>
            </a:r>
          </a:p>
          <a:p>
            <a:pPr marL="0" indent="0" algn="just">
              <a:spcBef>
                <a:spcPts val="1200"/>
              </a:spcBef>
              <a:buNone/>
            </a:pPr>
            <a:r>
              <a:rPr lang="en-US" sz="2200" b="1" dirty="0">
                <a:solidFill>
                  <a:srgbClr val="F05033"/>
                </a:solidFill>
              </a:rPr>
              <a:t>Community awareness </a:t>
            </a:r>
            <a:r>
              <a:rPr lang="en-US" sz="2200" dirty="0"/>
              <a:t>is described as to actively and meaningfully learn from and share information around issues with different segments of a community to enhance knowledge, skills and behaviors</a:t>
            </a:r>
          </a:p>
          <a:p>
            <a:pPr marL="0" indent="0" algn="just">
              <a:spcBef>
                <a:spcPts val="1200"/>
              </a:spcBef>
              <a:buNone/>
            </a:pPr>
            <a:r>
              <a:rPr lang="en-US" sz="2200" b="1" dirty="0">
                <a:solidFill>
                  <a:srgbClr val="F05033"/>
                </a:solidFill>
              </a:rPr>
              <a:t>Community service </a:t>
            </a:r>
            <a:r>
              <a:rPr lang="en-US" sz="2200" dirty="0"/>
              <a:t>is commonly defined as the voluntary action of an individual or a group of individuals where no pay is received. The task(s) is defined by the organization or individual receiving the service.</a:t>
            </a:r>
          </a:p>
          <a:p>
            <a:pPr algn="just">
              <a:spcBef>
                <a:spcPts val="600"/>
              </a:spcBef>
            </a:pPr>
            <a:endParaRPr lang="en-US" sz="2200" dirty="0"/>
          </a:p>
          <a:p>
            <a:pPr algn="just">
              <a:spcBef>
                <a:spcPts val="600"/>
              </a:spcBef>
            </a:pPr>
            <a:endParaRPr lang="en-US" sz="2200" dirty="0"/>
          </a:p>
        </p:txBody>
      </p:sp>
    </p:spTree>
    <p:extLst>
      <p:ext uri="{BB962C8B-B14F-4D97-AF65-F5344CB8AC3E}">
        <p14:creationId xmlns:p14="http://schemas.microsoft.com/office/powerpoint/2010/main" val="10371313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what</a:t>
            </a:r>
            <a:r>
              <a:rPr lang="en-US" dirty="0" smtClean="0"/>
              <a:t>? (cont.)</a:t>
            </a:r>
            <a:endParaRPr lang="en-US" dirty="0"/>
          </a:p>
        </p:txBody>
      </p:sp>
      <p:sp>
        <p:nvSpPr>
          <p:cNvPr id="3" name="Text Placeholder 2"/>
          <p:cNvSpPr>
            <a:spLocks noGrp="1"/>
          </p:cNvSpPr>
          <p:nvPr>
            <p:ph type="body" sz="quarter" idx="10"/>
          </p:nvPr>
        </p:nvSpPr>
        <p:spPr>
          <a:xfrm>
            <a:off x="765546" y="1309688"/>
            <a:ext cx="7974418" cy="4114800"/>
          </a:xfrm>
        </p:spPr>
        <p:txBody>
          <a:bodyPr/>
          <a:lstStyle/>
          <a:p>
            <a:pPr marL="0" indent="0" algn="just">
              <a:spcBef>
                <a:spcPts val="600"/>
              </a:spcBef>
              <a:buNone/>
            </a:pPr>
            <a:r>
              <a:rPr lang="en-US" sz="2200" b="1" dirty="0">
                <a:solidFill>
                  <a:srgbClr val="F05033"/>
                </a:solidFill>
              </a:rPr>
              <a:t>Service Learning </a:t>
            </a:r>
            <a:r>
              <a:rPr lang="en-US" sz="2200" dirty="0"/>
              <a:t>is a teaching and learning strategy, with academic objectives, that integrates meaningful community service with instruction and reflection to enrich the learning experience, teach civic responsibility, and strengthen communities</a:t>
            </a:r>
            <a:r>
              <a:rPr lang="en-US" sz="2200" dirty="0" smtClean="0"/>
              <a:t>.</a:t>
            </a:r>
          </a:p>
          <a:p>
            <a:pPr marL="0" indent="0" algn="just">
              <a:spcBef>
                <a:spcPts val="600"/>
              </a:spcBef>
              <a:buNone/>
            </a:pPr>
            <a:endParaRPr lang="en-US" sz="2200" dirty="0"/>
          </a:p>
          <a:p>
            <a:pPr marL="0" lvl="0" indent="0" algn="just">
              <a:spcBef>
                <a:spcPts val="600"/>
              </a:spcBef>
              <a:buNone/>
            </a:pPr>
            <a:r>
              <a:rPr lang="en-US" sz="2200" b="1" dirty="0">
                <a:solidFill>
                  <a:srgbClr val="F05033"/>
                </a:solidFill>
              </a:rPr>
              <a:t>Action</a:t>
            </a:r>
            <a:r>
              <a:rPr lang="en-US" sz="2200" dirty="0">
                <a:solidFill>
                  <a:srgbClr val="FF0000"/>
                </a:solidFill>
              </a:rPr>
              <a:t> </a:t>
            </a:r>
            <a:r>
              <a:rPr lang="en-US" sz="2200" dirty="0"/>
              <a:t>is wider than service. It can include any of the above as well as </a:t>
            </a:r>
            <a:r>
              <a:rPr lang="en-US" sz="2200" b="1" i="1" dirty="0"/>
              <a:t>advocacy</a:t>
            </a:r>
            <a:r>
              <a:rPr lang="en-US" sz="2200" dirty="0"/>
              <a:t> and the </a:t>
            </a:r>
            <a:r>
              <a:rPr lang="en-US" sz="2200" b="1" i="1" dirty="0"/>
              <a:t>decision not to act! </a:t>
            </a:r>
            <a:r>
              <a:rPr lang="en-US" sz="2200" dirty="0">
                <a:solidFill>
                  <a:srgbClr val="2F2B20"/>
                </a:solidFill>
              </a:rPr>
              <a:t>“</a:t>
            </a:r>
            <a:r>
              <a:rPr lang="en-US" sz="2200" dirty="0"/>
              <a:t>Service is part of action (how) that can provide an important motivation for significant and real-world experiential learning (why); service can be powerfully anchored in curriculum (what), and its reflexive goal is development of students who embody the learner profile (who).”  IB</a:t>
            </a:r>
          </a:p>
          <a:p>
            <a:pPr algn="just"/>
            <a:endParaRPr lang="en-US" sz="2200" dirty="0"/>
          </a:p>
        </p:txBody>
      </p:sp>
      <p:grpSp>
        <p:nvGrpSpPr>
          <p:cNvPr id="4" name="Group 3"/>
          <p:cNvGrpSpPr/>
          <p:nvPr/>
        </p:nvGrpSpPr>
        <p:grpSpPr>
          <a:xfrm>
            <a:off x="25612" y="1309688"/>
            <a:ext cx="564279" cy="2838565"/>
            <a:chOff x="209176" y="4288732"/>
            <a:chExt cx="508000" cy="1396805"/>
          </a:xfrm>
        </p:grpSpPr>
        <p:sp>
          <p:nvSpPr>
            <p:cNvPr id="5" name="Right Arrow 4"/>
            <p:cNvSpPr/>
            <p:nvPr/>
          </p:nvSpPr>
          <p:spPr bwMode="auto">
            <a:xfrm>
              <a:off x="209176" y="4288732"/>
              <a:ext cx="508000" cy="34925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a:off x="211169" y="5336287"/>
              <a:ext cx="506007" cy="34925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27068773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84479" y="573296"/>
            <a:ext cx="8170985" cy="676275"/>
          </a:xfrm>
        </p:spPr>
        <p:txBody>
          <a:bodyPr/>
          <a:lstStyle/>
          <a:p>
            <a:r>
              <a:rPr lang="en-US" dirty="0" smtClean="0"/>
              <a:t>So what is </a:t>
            </a:r>
            <a:r>
              <a:rPr lang="en-US" dirty="0" smtClean="0">
                <a:solidFill>
                  <a:srgbClr val="004B8D"/>
                </a:solidFill>
              </a:rPr>
              <a:t>ACTION</a:t>
            </a:r>
            <a:r>
              <a:rPr lang="en-US" dirty="0" smtClean="0"/>
              <a:t> in the IB?</a:t>
            </a:r>
            <a:endParaRPr lang="en-US" dirty="0"/>
          </a:p>
        </p:txBody>
      </p:sp>
      <p:sp>
        <p:nvSpPr>
          <p:cNvPr id="3" name="Subtitle 2"/>
          <p:cNvSpPr>
            <a:spLocks noGrp="1"/>
          </p:cNvSpPr>
          <p:nvPr>
            <p:ph type="subTitle" idx="4294967295"/>
          </p:nvPr>
        </p:nvSpPr>
        <p:spPr>
          <a:xfrm>
            <a:off x="487180" y="1679649"/>
            <a:ext cx="8203538" cy="2501900"/>
          </a:xfrm>
        </p:spPr>
        <p:txBody>
          <a:bodyPr>
            <a:normAutofit/>
          </a:bodyPr>
          <a:lstStyle/>
          <a:p>
            <a:pPr marL="276225" indent="-276225" algn="l">
              <a:spcBef>
                <a:spcPts val="600"/>
              </a:spcBef>
              <a:buFont typeface="Arial"/>
              <a:buChar char="•"/>
            </a:pPr>
            <a:r>
              <a:rPr lang="en-US" dirty="0" smtClean="0">
                <a:solidFill>
                  <a:srgbClr val="004B8D"/>
                </a:solidFill>
              </a:rPr>
              <a:t>a strategy </a:t>
            </a:r>
            <a:r>
              <a:rPr lang="en-US" i="1" dirty="0" smtClean="0">
                <a:solidFill>
                  <a:srgbClr val="004B8D"/>
                </a:solidFill>
              </a:rPr>
              <a:t>and</a:t>
            </a:r>
            <a:r>
              <a:rPr lang="en-US" dirty="0" smtClean="0">
                <a:solidFill>
                  <a:srgbClr val="004B8D"/>
                </a:solidFill>
              </a:rPr>
              <a:t> an outcome</a:t>
            </a:r>
          </a:p>
          <a:p>
            <a:pPr marL="276225" indent="-276225" algn="l">
              <a:spcBef>
                <a:spcPts val="600"/>
              </a:spcBef>
              <a:buFont typeface="Arial"/>
              <a:buChar char="•"/>
            </a:pPr>
            <a:r>
              <a:rPr lang="en-US" dirty="0">
                <a:solidFill>
                  <a:srgbClr val="004B8D"/>
                </a:solidFill>
              </a:rPr>
              <a:t>l</a:t>
            </a:r>
            <a:r>
              <a:rPr lang="en-US" dirty="0" smtClean="0">
                <a:solidFill>
                  <a:srgbClr val="004B8D"/>
                </a:solidFill>
              </a:rPr>
              <a:t>earning by doing</a:t>
            </a:r>
          </a:p>
          <a:p>
            <a:pPr marL="276225" indent="-276225" algn="l">
              <a:spcBef>
                <a:spcPts val="600"/>
              </a:spcBef>
              <a:buFont typeface="Arial"/>
              <a:buChar char="•"/>
            </a:pPr>
            <a:r>
              <a:rPr lang="en-US" dirty="0">
                <a:solidFill>
                  <a:srgbClr val="004B8D"/>
                </a:solidFill>
              </a:rPr>
              <a:t>e</a:t>
            </a:r>
            <a:r>
              <a:rPr lang="en-US" dirty="0" smtClean="0">
                <a:solidFill>
                  <a:srgbClr val="004B8D"/>
                </a:solidFill>
              </a:rPr>
              <a:t>nhancing learning about self and others</a:t>
            </a:r>
          </a:p>
          <a:p>
            <a:pPr marL="276225" indent="-276225" algn="l">
              <a:spcBef>
                <a:spcPts val="600"/>
              </a:spcBef>
              <a:buFont typeface="Arial"/>
              <a:buChar char="•"/>
            </a:pPr>
            <a:r>
              <a:rPr lang="en-US" dirty="0">
                <a:solidFill>
                  <a:srgbClr val="004B8D"/>
                </a:solidFill>
              </a:rPr>
              <a:t>m</a:t>
            </a:r>
            <a:r>
              <a:rPr lang="en-US" dirty="0" smtClean="0">
                <a:solidFill>
                  <a:srgbClr val="004B8D"/>
                </a:solidFill>
              </a:rPr>
              <a:t>aking responsible choices, sometimes including decisions </a:t>
            </a:r>
            <a:r>
              <a:rPr lang="en-US" i="1" dirty="0" smtClean="0">
                <a:solidFill>
                  <a:srgbClr val="004B8D"/>
                </a:solidFill>
              </a:rPr>
              <a:t>not</a:t>
            </a:r>
            <a:r>
              <a:rPr lang="en-US" dirty="0" smtClean="0">
                <a:solidFill>
                  <a:srgbClr val="004B8D"/>
                </a:solidFill>
              </a:rPr>
              <a:t> to act, and reflecting on them</a:t>
            </a:r>
            <a:endParaRPr lang="en-US" dirty="0" smtClean="0"/>
          </a:p>
        </p:txBody>
      </p:sp>
      <p:sp>
        <p:nvSpPr>
          <p:cNvPr id="6" name="TextBox 5"/>
          <p:cNvSpPr txBox="1"/>
          <p:nvPr/>
        </p:nvSpPr>
        <p:spPr>
          <a:xfrm>
            <a:off x="487180" y="4347438"/>
            <a:ext cx="8422904" cy="1446550"/>
          </a:xfrm>
          <a:prstGeom prst="rect">
            <a:avLst/>
          </a:prstGeom>
          <a:noFill/>
        </p:spPr>
        <p:txBody>
          <a:bodyPr wrap="square" rtlCol="0">
            <a:spAutoFit/>
          </a:bodyPr>
          <a:lstStyle/>
          <a:p>
            <a:pPr algn="ctr"/>
            <a:r>
              <a:rPr lang="en-US" sz="2200" b="1" dirty="0" smtClean="0">
                <a:solidFill>
                  <a:srgbClr val="004B8D"/>
                </a:solidFill>
              </a:rPr>
              <a:t>Service as ACTION</a:t>
            </a:r>
            <a:r>
              <a:rPr lang="en-US" sz="2200" dirty="0" smtClean="0"/>
              <a:t> promotes social and emotional </a:t>
            </a:r>
            <a:r>
              <a:rPr lang="en-US" sz="2200" dirty="0" smtClean="0">
                <a:solidFill>
                  <a:srgbClr val="F05033"/>
                </a:solidFill>
              </a:rPr>
              <a:t>growth</a:t>
            </a:r>
            <a:r>
              <a:rPr lang="en-US" sz="2200" dirty="0" smtClean="0"/>
              <a:t>, and develops affective and cognitive </a:t>
            </a:r>
            <a:r>
              <a:rPr lang="en-US" sz="2200" dirty="0" smtClean="0">
                <a:solidFill>
                  <a:srgbClr val="F05033"/>
                </a:solidFill>
              </a:rPr>
              <a:t>skills </a:t>
            </a:r>
            <a:r>
              <a:rPr lang="en-US" sz="2200" dirty="0"/>
              <a:t>such as </a:t>
            </a:r>
            <a:r>
              <a:rPr lang="en-US" sz="2200" dirty="0" smtClean="0"/>
              <a:t>cooperation</a:t>
            </a:r>
            <a:r>
              <a:rPr lang="en-US" sz="2200" dirty="0"/>
              <a:t>, problem-solving, conflict resolution, and creative and critical </a:t>
            </a:r>
            <a:r>
              <a:rPr lang="en-US" sz="2200" dirty="0" smtClean="0"/>
              <a:t>thinking . . .  while making a difference for someone, somewhere.</a:t>
            </a:r>
            <a:endParaRPr lang="en-US" sz="2200" dirty="0"/>
          </a:p>
        </p:txBody>
      </p:sp>
      <p:pic>
        <p:nvPicPr>
          <p:cNvPr id="5" name="Picture 4" descr="tme for action.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516073" y="311151"/>
            <a:ext cx="2174645" cy="1876840"/>
          </a:xfrm>
          <a:prstGeom prst="rect">
            <a:avLst/>
          </a:prstGeom>
        </p:spPr>
      </p:pic>
    </p:spTree>
    <p:extLst>
      <p:ext uri="{BB962C8B-B14F-4D97-AF65-F5344CB8AC3E}">
        <p14:creationId xmlns:p14="http://schemas.microsoft.com/office/powerpoint/2010/main" val="1861418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strVal val="#ppt_w*0.70"/>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Effect transition="in" filter="fade">
                                      <p:cBhvr>
                                        <p:cTn id="3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ns.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412523" y="4852673"/>
            <a:ext cx="2593731" cy="1807181"/>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2" name="TextBox 1"/>
          <p:cNvSpPr txBox="1"/>
          <p:nvPr/>
        </p:nvSpPr>
        <p:spPr>
          <a:xfrm>
            <a:off x="240322" y="356180"/>
            <a:ext cx="8765932" cy="5786199"/>
          </a:xfrm>
          <a:prstGeom prst="rect">
            <a:avLst/>
          </a:prstGeom>
          <a:noFill/>
        </p:spPr>
        <p:txBody>
          <a:bodyPr wrap="square" rtlCol="0">
            <a:spAutoFit/>
          </a:bodyPr>
          <a:lstStyle/>
          <a:p>
            <a:r>
              <a:rPr lang="en-US" sz="2000" i="1" dirty="0">
                <a:solidFill>
                  <a:srgbClr val="004B8D"/>
                </a:solidFill>
              </a:rPr>
              <a:t>I</a:t>
            </a:r>
            <a:r>
              <a:rPr lang="en-US" sz="2000" i="1" dirty="0" smtClean="0">
                <a:solidFill>
                  <a:srgbClr val="004B8D"/>
                </a:solidFill>
              </a:rPr>
              <a:t>n </a:t>
            </a:r>
            <a:r>
              <a:rPr lang="en-US" sz="2000" i="1" dirty="0">
                <a:solidFill>
                  <a:srgbClr val="1AB7EA"/>
                </a:solidFill>
              </a:rPr>
              <a:t>service-learning, </a:t>
            </a:r>
            <a:r>
              <a:rPr lang="en-US" sz="2000" i="1" dirty="0">
                <a:solidFill>
                  <a:srgbClr val="004B8D"/>
                </a:solidFill>
              </a:rPr>
              <a:t>a canned food drive becomes much more than a </a:t>
            </a:r>
            <a:r>
              <a:rPr lang="en-US" sz="2000" i="1" dirty="0" smtClean="0">
                <a:solidFill>
                  <a:srgbClr val="F05033"/>
                </a:solidFill>
              </a:rPr>
              <a:t>community service </a:t>
            </a:r>
            <a:r>
              <a:rPr lang="en-US" sz="2000" i="1" dirty="0" smtClean="0">
                <a:solidFill>
                  <a:srgbClr val="004B8D"/>
                </a:solidFill>
              </a:rPr>
              <a:t>competition </a:t>
            </a:r>
            <a:r>
              <a:rPr lang="en-US" sz="2000" i="1" dirty="0">
                <a:solidFill>
                  <a:srgbClr val="004B8D"/>
                </a:solidFill>
              </a:rPr>
              <a:t>to collect the most cans. Students </a:t>
            </a:r>
            <a:r>
              <a:rPr lang="en-US" sz="2000" i="1" dirty="0" smtClean="0">
                <a:solidFill>
                  <a:srgbClr val="004B8D"/>
                </a:solidFill>
              </a:rPr>
              <a:t>might:</a:t>
            </a:r>
            <a:endParaRPr lang="en-US" sz="2000" dirty="0">
              <a:solidFill>
                <a:srgbClr val="004B8D"/>
              </a:solidFill>
            </a:endParaRPr>
          </a:p>
          <a:p>
            <a:pPr marL="171450" indent="-171450">
              <a:spcBef>
                <a:spcPts val="600"/>
              </a:spcBef>
              <a:buFont typeface="Arial"/>
              <a:buChar char="•"/>
            </a:pPr>
            <a:r>
              <a:rPr lang="en-US" sz="2000" dirty="0" smtClean="0">
                <a:solidFill>
                  <a:srgbClr val="004B8D"/>
                </a:solidFill>
              </a:rPr>
              <a:t>Interview </a:t>
            </a:r>
            <a:r>
              <a:rPr lang="en-US" sz="2000" dirty="0">
                <a:solidFill>
                  <a:srgbClr val="004B8D"/>
                </a:solidFill>
              </a:rPr>
              <a:t>staff of the local food bank to find out what foods are needed </a:t>
            </a:r>
            <a:r>
              <a:rPr lang="en-US" sz="2000" dirty="0" smtClean="0">
                <a:solidFill>
                  <a:srgbClr val="004B8D"/>
                </a:solidFill>
              </a:rPr>
              <a:t>most.</a:t>
            </a:r>
          </a:p>
          <a:p>
            <a:pPr marL="171450" indent="-171450">
              <a:spcBef>
                <a:spcPts val="600"/>
              </a:spcBef>
              <a:buFont typeface="Arial"/>
              <a:buChar char="•"/>
            </a:pPr>
            <a:r>
              <a:rPr lang="en-US" sz="2000" dirty="0" smtClean="0">
                <a:solidFill>
                  <a:srgbClr val="004B8D"/>
                </a:solidFill>
              </a:rPr>
              <a:t>Study </a:t>
            </a:r>
            <a:r>
              <a:rPr lang="en-US" sz="2000" dirty="0">
                <a:solidFill>
                  <a:srgbClr val="004B8D"/>
                </a:solidFill>
              </a:rPr>
              <a:t>hunger and homelessness by reading books, such as The Can-Do Thanksgiving, or by examining local data on hunger in the community that has been compiled by nonprofits or government </a:t>
            </a:r>
            <a:r>
              <a:rPr lang="en-US" sz="2000" dirty="0" smtClean="0">
                <a:solidFill>
                  <a:srgbClr val="004B8D"/>
                </a:solidFill>
              </a:rPr>
              <a:t>agencies.</a:t>
            </a:r>
          </a:p>
          <a:p>
            <a:pPr marL="171450" indent="-171450">
              <a:spcBef>
                <a:spcPts val="600"/>
              </a:spcBef>
              <a:buFont typeface="Arial"/>
              <a:buChar char="•"/>
            </a:pPr>
            <a:r>
              <a:rPr lang="en-US" sz="2000" dirty="0" smtClean="0">
                <a:solidFill>
                  <a:srgbClr val="004B8D"/>
                </a:solidFill>
              </a:rPr>
              <a:t>Learn </a:t>
            </a:r>
            <a:r>
              <a:rPr lang="en-US" sz="2000" dirty="0">
                <a:solidFill>
                  <a:srgbClr val="004B8D"/>
                </a:solidFill>
              </a:rPr>
              <a:t>about nutrition and help others gather ingredients for nutritious meals for a family of </a:t>
            </a:r>
            <a:r>
              <a:rPr lang="en-US" sz="2000" dirty="0" smtClean="0">
                <a:solidFill>
                  <a:srgbClr val="004B8D"/>
                </a:solidFill>
              </a:rPr>
              <a:t>four.</a:t>
            </a:r>
          </a:p>
          <a:p>
            <a:pPr marL="171450" indent="-171450">
              <a:spcBef>
                <a:spcPts val="600"/>
              </a:spcBef>
              <a:buFont typeface="Arial"/>
              <a:buChar char="•"/>
            </a:pPr>
            <a:r>
              <a:rPr lang="en-US" sz="2000" dirty="0" smtClean="0">
                <a:solidFill>
                  <a:srgbClr val="004B8D"/>
                </a:solidFill>
              </a:rPr>
              <a:t>Educate </a:t>
            </a:r>
            <a:r>
              <a:rPr lang="en-US" sz="2000" dirty="0">
                <a:solidFill>
                  <a:srgbClr val="004B8D"/>
                </a:solidFill>
              </a:rPr>
              <a:t>their peers about good nutrition and healthy </a:t>
            </a:r>
            <a:r>
              <a:rPr lang="en-US" sz="2000" dirty="0" smtClean="0">
                <a:solidFill>
                  <a:srgbClr val="004B8D"/>
                </a:solidFill>
              </a:rPr>
              <a:t>eating.</a:t>
            </a:r>
          </a:p>
          <a:p>
            <a:pPr marL="171450" indent="-171450">
              <a:spcBef>
                <a:spcPts val="600"/>
              </a:spcBef>
              <a:buFont typeface="Arial"/>
              <a:buChar char="•"/>
            </a:pPr>
            <a:r>
              <a:rPr lang="en-US" sz="2000" dirty="0" smtClean="0">
                <a:solidFill>
                  <a:srgbClr val="004B8D"/>
                </a:solidFill>
              </a:rPr>
              <a:t>Use </a:t>
            </a:r>
            <a:r>
              <a:rPr lang="en-US" sz="2000" dirty="0">
                <a:solidFill>
                  <a:srgbClr val="004B8D"/>
                </a:solidFill>
              </a:rPr>
              <a:t>math skills to graph the results of the food drive by type of food and number of </a:t>
            </a:r>
            <a:r>
              <a:rPr lang="en-US" sz="2000" dirty="0" smtClean="0">
                <a:solidFill>
                  <a:srgbClr val="004B8D"/>
                </a:solidFill>
              </a:rPr>
              <a:t>meas.</a:t>
            </a:r>
          </a:p>
          <a:p>
            <a:pPr marL="171450" indent="-171450">
              <a:spcBef>
                <a:spcPts val="600"/>
              </a:spcBef>
              <a:buFont typeface="Arial"/>
              <a:buChar char="•"/>
            </a:pPr>
            <a:r>
              <a:rPr lang="en-US" sz="2000" dirty="0" smtClean="0">
                <a:solidFill>
                  <a:srgbClr val="004B8D"/>
                </a:solidFill>
              </a:rPr>
              <a:t>Give </a:t>
            </a:r>
            <a:r>
              <a:rPr lang="en-US" sz="2000" dirty="0">
                <a:solidFill>
                  <a:srgbClr val="004B8D"/>
                </a:solidFill>
              </a:rPr>
              <a:t>a presentation on the food drive and hunger in the local </a:t>
            </a:r>
            <a:r>
              <a:rPr lang="en-US" sz="2000" dirty="0" smtClean="0">
                <a:solidFill>
                  <a:srgbClr val="004B8D"/>
                </a:solidFill>
              </a:rPr>
              <a:t>community to the school board </a:t>
            </a:r>
            <a:r>
              <a:rPr lang="en-US" sz="2000" dirty="0">
                <a:solidFill>
                  <a:srgbClr val="004B8D"/>
                </a:solidFill>
              </a:rPr>
              <a:t>and other </a:t>
            </a:r>
            <a:r>
              <a:rPr lang="en-US" sz="2000" dirty="0" smtClean="0">
                <a:solidFill>
                  <a:srgbClr val="004B8D"/>
                </a:solidFill>
              </a:rPr>
              <a:t>organizations </a:t>
            </a:r>
            <a:r>
              <a:rPr lang="en-US" sz="2000" dirty="0">
                <a:solidFill>
                  <a:srgbClr val="004B8D"/>
                </a:solidFill>
              </a:rPr>
              <a:t>to help effect  </a:t>
            </a:r>
            <a:r>
              <a:rPr lang="en-US" sz="2000" dirty="0" smtClean="0">
                <a:solidFill>
                  <a:srgbClr val="004B8D"/>
                </a:solidFill>
              </a:rPr>
              <a:t>                      change.</a:t>
            </a:r>
          </a:p>
          <a:p>
            <a:pPr lvl="0"/>
            <a:endParaRPr lang="en-US" sz="2000" dirty="0">
              <a:solidFill>
                <a:srgbClr val="004B8D"/>
              </a:solidFill>
            </a:endParaRPr>
          </a:p>
          <a:p>
            <a:endParaRPr lang="en-US" sz="2000" dirty="0">
              <a:solidFill>
                <a:srgbClr val="004B8D"/>
              </a:solidFill>
            </a:endParaRPr>
          </a:p>
        </p:txBody>
      </p:sp>
      <p:sp>
        <p:nvSpPr>
          <p:cNvPr id="3" name="TextBox 2"/>
          <p:cNvSpPr txBox="1"/>
          <p:nvPr/>
        </p:nvSpPr>
        <p:spPr>
          <a:xfrm>
            <a:off x="2864826" y="5262840"/>
            <a:ext cx="3516923" cy="369332"/>
          </a:xfrm>
          <a:prstGeom prst="rect">
            <a:avLst/>
          </a:prstGeom>
          <a:noFill/>
        </p:spPr>
        <p:txBody>
          <a:bodyPr wrap="square" rtlCol="0">
            <a:spAutoFit/>
          </a:bodyPr>
          <a:lstStyle/>
          <a:p>
            <a:pPr algn="r"/>
            <a:r>
              <a:rPr lang="en-US" sz="1800" dirty="0" smtClean="0">
                <a:solidFill>
                  <a:srgbClr val="004B8D"/>
                </a:solidFill>
              </a:rPr>
              <a:t>- Service Learning Texas</a:t>
            </a:r>
            <a:endParaRPr lang="en-US" sz="1800" dirty="0">
              <a:solidFill>
                <a:srgbClr val="004B8D"/>
              </a:solidFill>
            </a:endParaRPr>
          </a:p>
        </p:txBody>
      </p:sp>
    </p:spTree>
    <p:extLst>
      <p:ext uri="{BB962C8B-B14F-4D97-AF65-F5344CB8AC3E}">
        <p14:creationId xmlns:p14="http://schemas.microsoft.com/office/powerpoint/2010/main" val="343921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arn(inVertic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arn(inVertical)">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arn(inVertical)">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barn(inVertical)">
                                      <p:cBhvr>
                                        <p:cTn id="32" dur="500"/>
                                        <p:tgtEl>
                                          <p:spTgt spid="2">
                                            <p:txEl>
                                              <p:pRg st="6" end="6"/>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barn(inVertical)">
                                      <p:cBhvr>
                                        <p:cTn id="3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eart and barbed wire.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12277" y="1567899"/>
            <a:ext cx="2708031" cy="3735611"/>
          </a:xfrm>
          <a:prstGeom prst="rect">
            <a:avLst/>
          </a:prstGeom>
        </p:spPr>
      </p:pic>
      <p:sp>
        <p:nvSpPr>
          <p:cNvPr id="8" name="TextBox 7"/>
          <p:cNvSpPr txBox="1"/>
          <p:nvPr/>
        </p:nvSpPr>
        <p:spPr>
          <a:xfrm>
            <a:off x="4437048" y="2281542"/>
            <a:ext cx="4009292" cy="2308324"/>
          </a:xfrm>
          <a:prstGeom prst="rect">
            <a:avLst/>
          </a:prstGeom>
          <a:noFill/>
        </p:spPr>
        <p:txBody>
          <a:bodyPr wrap="square" rtlCol="0">
            <a:spAutoFit/>
          </a:bodyPr>
          <a:lstStyle/>
          <a:p>
            <a:r>
              <a:rPr lang="en-US" sz="2400" dirty="0" smtClean="0">
                <a:solidFill>
                  <a:srgbClr val="004B8D"/>
                </a:solidFill>
              </a:rPr>
              <a:t>Be aware: For </a:t>
            </a:r>
            <a:r>
              <a:rPr lang="en-US" sz="2400" dirty="0">
                <a:solidFill>
                  <a:srgbClr val="004B8D"/>
                </a:solidFill>
              </a:rPr>
              <a:t>many </a:t>
            </a:r>
            <a:r>
              <a:rPr lang="en-US" sz="2400" dirty="0" smtClean="0">
                <a:solidFill>
                  <a:srgbClr val="004B8D"/>
                </a:solidFill>
              </a:rPr>
              <a:t>young adults, </a:t>
            </a:r>
            <a:r>
              <a:rPr lang="en-US" sz="2400" dirty="0">
                <a:solidFill>
                  <a:srgbClr val="004B8D"/>
                </a:solidFill>
              </a:rPr>
              <a:t>“community service” also means court-ordered service, a form of sentencing for misbehavior or breaking the </a:t>
            </a:r>
            <a:r>
              <a:rPr lang="en-US" sz="2400" dirty="0" smtClean="0">
                <a:solidFill>
                  <a:srgbClr val="004B8D"/>
                </a:solidFill>
              </a:rPr>
              <a:t>law!</a:t>
            </a:r>
            <a:endParaRPr lang="en-US" sz="2400" dirty="0">
              <a:solidFill>
                <a:srgbClr val="004B8D"/>
              </a:solidFill>
            </a:endParaRPr>
          </a:p>
        </p:txBody>
      </p:sp>
    </p:spTree>
    <p:extLst>
      <p:ext uri="{BB962C8B-B14F-4D97-AF65-F5344CB8AC3E}">
        <p14:creationId xmlns:p14="http://schemas.microsoft.com/office/powerpoint/2010/main" val="85488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900" fill="hold"/>
                                        <p:tgtEl>
                                          <p:spTgt spid="8"/>
                                        </p:tgtEl>
                                        <p:attrNameLst>
                                          <p:attrName>ppt_w</p:attrName>
                                        </p:attrNameLst>
                                      </p:cBhvr>
                                      <p:tavLst>
                                        <p:tav tm="0">
                                          <p:val>
                                            <p:fltVal val="0"/>
                                          </p:val>
                                        </p:tav>
                                        <p:tav tm="100000">
                                          <p:val>
                                            <p:strVal val="#ppt_w"/>
                                          </p:val>
                                        </p:tav>
                                      </p:tavLst>
                                    </p:anim>
                                    <p:anim calcmode="lin" valueType="num">
                                      <p:cBhvr>
                                        <p:cTn id="8" dur="900" fill="hold"/>
                                        <p:tgtEl>
                                          <p:spTgt spid="8"/>
                                        </p:tgtEl>
                                        <p:attrNameLst>
                                          <p:attrName>ppt_h</p:attrName>
                                        </p:attrNameLst>
                                      </p:cBhvr>
                                      <p:tavLst>
                                        <p:tav tm="0">
                                          <p:val>
                                            <p:fltVal val="0"/>
                                          </p:val>
                                        </p:tav>
                                        <p:tav tm="100000">
                                          <p:val>
                                            <p:strVal val="#ppt_h"/>
                                          </p:val>
                                        </p:tav>
                                      </p:tavLst>
                                    </p:anim>
                                    <p:animEffect transition="in" filter="fade">
                                      <p:cBhvr>
                                        <p:cTn id="9" dur="900"/>
                                        <p:tgtEl>
                                          <p:spTgt spid="8"/>
                                        </p:tgtEl>
                                      </p:cBhvr>
                                    </p:animEffect>
                                  </p:childTnLst>
                                </p:cTn>
                              </p:par>
                            </p:childTnLst>
                          </p:cTn>
                        </p:par>
                        <p:par>
                          <p:cTn id="10" fill="hold">
                            <p:stCondLst>
                              <p:cond delay="9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3982" y="270624"/>
            <a:ext cx="6335506" cy="715963"/>
          </a:xfrm>
        </p:spPr>
        <p:txBody>
          <a:bodyPr/>
          <a:lstStyle/>
          <a:p>
            <a:r>
              <a:rPr lang="en-US" dirty="0" smtClean="0"/>
              <a:t>Aims of the MYP</a:t>
            </a:r>
            <a:br>
              <a:rPr lang="en-US" dirty="0" smtClean="0"/>
            </a:br>
            <a:r>
              <a:rPr lang="en-US" sz="1200" dirty="0"/>
              <a:t>	</a:t>
            </a:r>
            <a:r>
              <a:rPr lang="en-US" sz="1800" dirty="0" smtClean="0">
                <a:solidFill>
                  <a:srgbClr val="F05033"/>
                </a:solidFill>
              </a:rPr>
              <a:t>Fortune Cookie Activity</a:t>
            </a:r>
            <a:endParaRPr lang="en-US" sz="4400" dirty="0">
              <a:solidFill>
                <a:srgbClr val="F05033"/>
              </a:solidFill>
            </a:endParaRPr>
          </a:p>
        </p:txBody>
      </p:sp>
      <p:sp>
        <p:nvSpPr>
          <p:cNvPr id="8" name="Text Box 1"/>
          <p:cNvSpPr txBox="1"/>
          <p:nvPr/>
        </p:nvSpPr>
        <p:spPr>
          <a:xfrm>
            <a:off x="250186" y="1161355"/>
            <a:ext cx="8319656" cy="3477875"/>
          </a:xfrm>
          <a:prstGeom prst="rect">
            <a:avLst/>
          </a:prstGeom>
          <a:noFill/>
          <a:ln>
            <a:noFill/>
          </a:ln>
          <a:effectLst/>
          <a:extLst>
            <a:ext uri="{C572A759-6A51-4108-AA02-DFA0A04FC94B}">
              <ma14:wrappingTextBoxFlag xmlns=""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spAutoFit/>
          </a:bodyPr>
          <a:lstStyle/>
          <a:p>
            <a:pPr marL="0" marR="2847340" algn="just">
              <a:spcBef>
                <a:spcPts val="0"/>
              </a:spcBef>
              <a:spcAft>
                <a:spcPts val="0"/>
              </a:spcAft>
            </a:pPr>
            <a:r>
              <a:rPr lang="en-US" sz="2000" dirty="0">
                <a:solidFill>
                  <a:srgbClr val="004B8D"/>
                </a:solidFill>
                <a:effectLst/>
                <a:latin typeface="+mn-lt"/>
                <a:ea typeface="Times New Roman"/>
                <a:cs typeface="Times New Roman"/>
              </a:rPr>
              <a:t>The</a:t>
            </a:r>
            <a:r>
              <a:rPr lang="en-US" sz="2000" spc="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MYP</a:t>
            </a:r>
            <a:r>
              <a:rPr lang="en-US" sz="2000" spc="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aims</a:t>
            </a:r>
            <a:r>
              <a:rPr lang="en-US" sz="2000" spc="4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develop</a:t>
            </a:r>
            <a:r>
              <a:rPr lang="en-US" sz="2000" spc="9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in</a:t>
            </a:r>
            <a:r>
              <a:rPr lang="en-US" sz="2000" spc="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students</a:t>
            </a:r>
            <a:r>
              <a:rPr lang="en-US" sz="2000" dirty="0" smtClean="0">
                <a:solidFill>
                  <a:srgbClr val="004B8D"/>
                </a:solidFill>
                <a:effectLst/>
                <a:latin typeface="+mn-lt"/>
                <a:ea typeface="Times New Roman"/>
                <a:cs typeface="Times New Roman"/>
              </a:rPr>
              <a:t>:</a:t>
            </a:r>
            <a:endParaRPr lang="en-US" sz="2000" dirty="0">
              <a:solidFill>
                <a:srgbClr val="004B8D"/>
              </a:solidFill>
              <a:latin typeface="+mn-lt"/>
              <a:ea typeface="Cambria"/>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the</a:t>
            </a:r>
            <a:r>
              <a:rPr lang="en-US" sz="2000" spc="5"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disposition</a:t>
            </a:r>
            <a:r>
              <a:rPr lang="en-US" sz="2000" spc="10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4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capacity</a:t>
            </a:r>
            <a:r>
              <a:rPr lang="en-US" sz="2000" spc="6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4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be</a:t>
            </a:r>
            <a:r>
              <a:rPr lang="en-US" sz="2000" spc="45"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lifelong</a:t>
            </a:r>
            <a:r>
              <a:rPr lang="en-US" sz="2000" spc="30" dirty="0" smtClean="0">
                <a:solidFill>
                  <a:srgbClr val="004B8D"/>
                </a:solidFill>
                <a:latin typeface="+mn-lt"/>
                <a:ea typeface="Times New Roman"/>
                <a:cs typeface="Times New Roman"/>
              </a:rPr>
              <a:t> l</a:t>
            </a:r>
            <a:r>
              <a:rPr lang="en-US" sz="2000" dirty="0" smtClean="0">
                <a:solidFill>
                  <a:srgbClr val="004B8D"/>
                </a:solidFill>
                <a:effectLst/>
                <a:latin typeface="+mn-lt"/>
                <a:ea typeface="Times New Roman"/>
                <a:cs typeface="Times New Roman"/>
              </a:rPr>
              <a:t>earners</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the</a:t>
            </a:r>
            <a:r>
              <a:rPr lang="en-US" sz="2000" spc="-20"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capacity</a:t>
            </a:r>
            <a:r>
              <a:rPr lang="en-US" sz="2000" spc="6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1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adapt</a:t>
            </a:r>
            <a:r>
              <a:rPr lang="en-US" sz="2000" spc="6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4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a:t>
            </a:r>
            <a:r>
              <a:rPr lang="en-US" sz="2000" spc="1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rapidly</a:t>
            </a:r>
            <a:r>
              <a:rPr lang="en-US" sz="2000" spc="3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changing</a:t>
            </a:r>
            <a:r>
              <a:rPr lang="en-US" sz="2000" spc="30"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reality</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problem-solving</a:t>
            </a:r>
            <a:r>
              <a:rPr lang="en-US" sz="2000" spc="55"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9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practical</a:t>
            </a:r>
            <a:r>
              <a:rPr lang="en-US" sz="2000" spc="1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skills</a:t>
            </a:r>
            <a:r>
              <a:rPr lang="en-US" sz="2000" spc="12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intellectual</a:t>
            </a:r>
            <a:r>
              <a:rPr lang="en-US" sz="2000" spc="70"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rigor</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the</a:t>
            </a:r>
            <a:r>
              <a:rPr lang="en-US" sz="2000" spc="10"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capacity</a:t>
            </a:r>
            <a:r>
              <a:rPr lang="en-US" sz="2000" spc="6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5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self-confidence</a:t>
            </a:r>
            <a:r>
              <a:rPr lang="en-US" sz="2000" spc="13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2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act</a:t>
            </a:r>
            <a:r>
              <a:rPr lang="en-US" sz="2000" spc="1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individually</a:t>
            </a:r>
            <a:r>
              <a:rPr lang="en-US" sz="2000" spc="5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50"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collaboratively</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an</a:t>
            </a:r>
            <a:r>
              <a:rPr lang="en-US" sz="2000" spc="15"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awareness</a:t>
            </a:r>
            <a:r>
              <a:rPr lang="en-US" sz="2000" spc="8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of</a:t>
            </a:r>
            <a:r>
              <a:rPr lang="en-US" sz="2000" spc="1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global</a:t>
            </a:r>
            <a:r>
              <a:rPr lang="en-US" sz="2000" spc="6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issues</a:t>
            </a:r>
            <a:r>
              <a:rPr lang="en-US" sz="2000" spc="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10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the</a:t>
            </a:r>
            <a:r>
              <a:rPr lang="en-US" sz="2000" spc="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willingness</a:t>
            </a:r>
            <a:r>
              <a:rPr lang="en-US" sz="2000" spc="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 act</a:t>
            </a:r>
            <a:r>
              <a:rPr lang="en-US" sz="2000" spc="45" dirty="0">
                <a:solidFill>
                  <a:srgbClr val="004B8D"/>
                </a:solidFill>
                <a:effectLst/>
                <a:latin typeface="+mn-lt"/>
                <a:ea typeface="Times New Roman"/>
                <a:cs typeface="Times New Roman"/>
              </a:rPr>
              <a:t> </a:t>
            </a:r>
            <a:r>
              <a:rPr lang="en-US" sz="2000" spc="45" dirty="0" smtClean="0">
                <a:solidFill>
                  <a:srgbClr val="004B8D"/>
                </a:solidFill>
                <a:effectLst/>
                <a:latin typeface="+mn-lt"/>
                <a:ea typeface="Times New Roman"/>
                <a:cs typeface="Times New Roman"/>
              </a:rPr>
              <a:t>r</a:t>
            </a:r>
            <a:r>
              <a:rPr lang="en-US" sz="2000" dirty="0" smtClean="0">
                <a:solidFill>
                  <a:srgbClr val="004B8D"/>
                </a:solidFill>
                <a:effectLst/>
                <a:latin typeface="+mn-lt"/>
                <a:ea typeface="Times New Roman"/>
                <a:cs typeface="Times New Roman"/>
              </a:rPr>
              <a:t>esponsibly</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the </a:t>
            </a:r>
            <a:r>
              <a:rPr lang="en-US" sz="2000" dirty="0">
                <a:solidFill>
                  <a:srgbClr val="004B8D"/>
                </a:solidFill>
                <a:effectLst/>
                <a:latin typeface="+mn-lt"/>
                <a:ea typeface="Times New Roman"/>
                <a:cs typeface="Times New Roman"/>
              </a:rPr>
              <a:t>ability</a:t>
            </a:r>
            <a:r>
              <a:rPr lang="en-US" sz="2000" spc="9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to</a:t>
            </a:r>
            <a:r>
              <a:rPr lang="en-US" sz="2000" spc="-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engage</a:t>
            </a:r>
            <a:r>
              <a:rPr lang="en-US" sz="2000" spc="9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in</a:t>
            </a:r>
            <a:r>
              <a:rPr lang="en-US" sz="2000" spc="1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effective</a:t>
            </a:r>
            <a:r>
              <a:rPr lang="en-US" sz="2000" spc="10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communication</a:t>
            </a:r>
            <a:r>
              <a:rPr lang="en-US" sz="2000" spc="5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across</a:t>
            </a:r>
            <a:r>
              <a:rPr lang="en-US" sz="2000" spc="30"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frontiers</a:t>
            </a:r>
            <a:endParaRPr lang="en-US" sz="2000" dirty="0">
              <a:solidFill>
                <a:srgbClr val="004B8D"/>
              </a:solidFill>
              <a:latin typeface="+mn-lt"/>
              <a:ea typeface="Times New Roman"/>
              <a:cs typeface="Times New Roman"/>
            </a:endParaRPr>
          </a:p>
          <a:p>
            <a:pPr marL="342900" marR="0" indent="-342900">
              <a:spcBef>
                <a:spcPts val="20"/>
              </a:spcBef>
              <a:spcAft>
                <a:spcPts val="0"/>
              </a:spcAft>
              <a:buFont typeface="Arial" panose="020B0604020202020204" pitchFamily="34" charset="0"/>
              <a:buChar char="•"/>
            </a:pPr>
            <a:r>
              <a:rPr lang="en-US" sz="2000" dirty="0" smtClean="0">
                <a:solidFill>
                  <a:srgbClr val="004B8D"/>
                </a:solidFill>
                <a:effectLst/>
                <a:latin typeface="+mn-lt"/>
                <a:ea typeface="Times New Roman"/>
                <a:cs typeface="Times New Roman"/>
              </a:rPr>
              <a:t>respect</a:t>
            </a:r>
            <a:r>
              <a:rPr lang="en-US" sz="2000" spc="15" dirty="0" smtClean="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for</a:t>
            </a:r>
            <a:r>
              <a:rPr lang="en-US" sz="2000" spc="5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others</a:t>
            </a:r>
            <a:r>
              <a:rPr lang="en-US" sz="2000" spc="5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4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a:t>
            </a:r>
            <a:r>
              <a:rPr lang="en-US" sz="2000" spc="2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appreciation</a:t>
            </a:r>
            <a:r>
              <a:rPr lang="en-US" sz="2000" spc="135"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of similarities</a:t>
            </a:r>
            <a:r>
              <a:rPr lang="en-US" sz="2000" spc="60" dirty="0">
                <a:solidFill>
                  <a:srgbClr val="004B8D"/>
                </a:solidFill>
                <a:effectLst/>
                <a:latin typeface="+mn-lt"/>
                <a:ea typeface="Times New Roman"/>
                <a:cs typeface="Times New Roman"/>
              </a:rPr>
              <a:t> </a:t>
            </a:r>
            <a:r>
              <a:rPr lang="en-US" sz="2000" dirty="0">
                <a:solidFill>
                  <a:srgbClr val="004B8D"/>
                </a:solidFill>
                <a:effectLst/>
                <a:latin typeface="+mn-lt"/>
                <a:ea typeface="Times New Roman"/>
                <a:cs typeface="Times New Roman"/>
              </a:rPr>
              <a:t>and</a:t>
            </a:r>
            <a:r>
              <a:rPr lang="en-US" sz="2000" spc="40" dirty="0">
                <a:solidFill>
                  <a:srgbClr val="004B8D"/>
                </a:solidFill>
                <a:effectLst/>
                <a:latin typeface="+mn-lt"/>
                <a:ea typeface="Times New Roman"/>
                <a:cs typeface="Times New Roman"/>
              </a:rPr>
              <a:t> </a:t>
            </a:r>
            <a:r>
              <a:rPr lang="en-US" sz="2000" dirty="0" smtClean="0">
                <a:solidFill>
                  <a:srgbClr val="004B8D"/>
                </a:solidFill>
                <a:effectLst/>
                <a:latin typeface="+mn-lt"/>
                <a:ea typeface="Times New Roman"/>
                <a:cs typeface="Times New Roman"/>
              </a:rPr>
              <a:t>differences.</a:t>
            </a:r>
          </a:p>
          <a:p>
            <a:pPr marR="0" algn="r">
              <a:spcBef>
                <a:spcPts val="20"/>
              </a:spcBef>
              <a:spcAft>
                <a:spcPts val="0"/>
              </a:spcAft>
            </a:pPr>
            <a:r>
              <a:rPr lang="en-US" sz="1600" dirty="0" smtClean="0">
                <a:solidFill>
                  <a:srgbClr val="004B8D"/>
                </a:solidFill>
                <a:effectLst/>
                <a:latin typeface="+mn-lt"/>
                <a:ea typeface="Times New Roman"/>
                <a:cs typeface="Times New Roman"/>
              </a:rPr>
              <a:t>IBMYP Areas of Interaction-2002, </a:t>
            </a:r>
          </a:p>
          <a:p>
            <a:pPr marR="0" algn="r">
              <a:spcBef>
                <a:spcPts val="20"/>
              </a:spcBef>
              <a:spcAft>
                <a:spcPts val="0"/>
              </a:spcAft>
            </a:pPr>
            <a:r>
              <a:rPr lang="en-US" sz="1600" dirty="0" smtClean="0">
                <a:solidFill>
                  <a:srgbClr val="004B8D"/>
                </a:solidFill>
                <a:effectLst/>
                <a:latin typeface="+mn-lt"/>
                <a:ea typeface="Times New Roman"/>
                <a:cs typeface="Times New Roman"/>
              </a:rPr>
              <a:t>but still appropriate</a:t>
            </a:r>
            <a:endParaRPr lang="en-US" sz="1600" dirty="0">
              <a:solidFill>
                <a:srgbClr val="004B8D"/>
              </a:solidFill>
              <a:effectLst/>
              <a:latin typeface="+mn-lt"/>
              <a:ea typeface="Cambria"/>
              <a:cs typeface="Times New Roman"/>
            </a:endParaRPr>
          </a:p>
        </p:txBody>
      </p:sp>
      <p:sp>
        <p:nvSpPr>
          <p:cNvPr id="9" name="TextBox 8"/>
          <p:cNvSpPr txBox="1"/>
          <p:nvPr/>
        </p:nvSpPr>
        <p:spPr>
          <a:xfrm>
            <a:off x="633888" y="4798152"/>
            <a:ext cx="7999749" cy="1015663"/>
          </a:xfrm>
          <a:prstGeom prst="rect">
            <a:avLst/>
          </a:prstGeom>
          <a:noFill/>
        </p:spPr>
        <p:txBody>
          <a:bodyPr wrap="square" rtlCol="0">
            <a:spAutoFit/>
          </a:bodyPr>
          <a:lstStyle/>
          <a:p>
            <a:r>
              <a:rPr lang="en-US" sz="2000" dirty="0" smtClean="0">
                <a:solidFill>
                  <a:srgbClr val="F05033"/>
                </a:solidFill>
              </a:rPr>
              <a:t>Add the words “through action” to the ends of each sentence above and consider the new meaning of the aim. Why does adding “through action” work at every level? What can you infer?</a:t>
            </a:r>
          </a:p>
        </p:txBody>
      </p:sp>
      <p:pic>
        <p:nvPicPr>
          <p:cNvPr id="11" name="Picture 10"/>
          <p:cNvPicPr>
            <a:picLocks noChangeAspect="1"/>
          </p:cNvPicPr>
          <p:nvPr/>
        </p:nvPicPr>
        <p:blipFill>
          <a:blip r:embed="rId3" cstate="print"/>
          <a:stretch>
            <a:fillRect/>
          </a:stretch>
        </p:blipFill>
        <p:spPr>
          <a:xfrm>
            <a:off x="6474954" y="182933"/>
            <a:ext cx="2438400" cy="1955800"/>
          </a:xfrm>
          <a:prstGeom prst="rect">
            <a:avLst/>
          </a:prstGeom>
        </p:spPr>
      </p:pic>
    </p:spTree>
    <p:extLst>
      <p:ext uri="{BB962C8B-B14F-4D97-AF65-F5344CB8AC3E}">
        <p14:creationId xmlns:p14="http://schemas.microsoft.com/office/powerpoint/2010/main" val="40768566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104" y="414434"/>
            <a:ext cx="7989189" cy="715963"/>
          </a:xfrm>
        </p:spPr>
        <p:txBody>
          <a:bodyPr/>
          <a:lstStyle/>
          <a:p>
            <a:r>
              <a:rPr lang="en-US" dirty="0" smtClean="0"/>
              <a:t>Action and the IB Mission</a:t>
            </a:r>
            <a:endParaRPr lang="en-US" dirty="0"/>
          </a:p>
        </p:txBody>
      </p:sp>
      <p:sp>
        <p:nvSpPr>
          <p:cNvPr id="3" name="Content Placeholder 2"/>
          <p:cNvSpPr>
            <a:spLocks noGrp="1"/>
          </p:cNvSpPr>
          <p:nvPr>
            <p:ph type="body" sz="quarter" idx="10"/>
          </p:nvPr>
        </p:nvSpPr>
        <p:spPr>
          <a:xfrm>
            <a:off x="361507" y="1212509"/>
            <a:ext cx="8463516" cy="4752494"/>
          </a:xfrm>
          <a:prstGeom prst="rect">
            <a:avLst/>
          </a:prstGeom>
        </p:spPr>
        <p:txBody>
          <a:bodyPr>
            <a:normAutofit/>
          </a:bodyPr>
          <a:lstStyle/>
          <a:p>
            <a:pPr marL="0" indent="0" algn="just">
              <a:lnSpc>
                <a:spcPct val="110000"/>
              </a:lnSpc>
              <a:spcBef>
                <a:spcPts val="1600"/>
              </a:spcBef>
              <a:buNone/>
            </a:pPr>
            <a:r>
              <a:rPr lang="en-US" sz="2000" b="1" dirty="0" smtClean="0"/>
              <a:t>The </a:t>
            </a:r>
            <a:r>
              <a:rPr lang="en-US" sz="2000" b="1" dirty="0"/>
              <a:t>International Baccalaureate Organization aims to develop inquiring, knowledgeable and </a:t>
            </a:r>
            <a:r>
              <a:rPr lang="en-US" sz="2000" b="1" dirty="0" smtClean="0"/>
              <a:t>caring young </a:t>
            </a:r>
            <a:r>
              <a:rPr lang="en-US" sz="2000" b="1" dirty="0"/>
              <a:t>people who help to create a better and more peaceful world through </a:t>
            </a:r>
            <a:r>
              <a:rPr lang="en-US" sz="2000" b="1" dirty="0" smtClean="0"/>
              <a:t>intercultural understanding </a:t>
            </a:r>
            <a:r>
              <a:rPr lang="en-US" sz="2000" b="1" dirty="0"/>
              <a:t>and respect.</a:t>
            </a:r>
          </a:p>
          <a:p>
            <a:pPr marL="0" indent="0" algn="just">
              <a:lnSpc>
                <a:spcPct val="110000"/>
              </a:lnSpc>
              <a:spcBef>
                <a:spcPts val="1600"/>
              </a:spcBef>
              <a:buNone/>
            </a:pPr>
            <a:r>
              <a:rPr lang="en-US" sz="2000" b="1" dirty="0"/>
              <a:t>To this end the IBO works with schools, governments and international organizations to </a:t>
            </a:r>
            <a:r>
              <a:rPr lang="en-US" sz="2000" b="1" dirty="0" smtClean="0"/>
              <a:t>develop challenging </a:t>
            </a:r>
            <a:r>
              <a:rPr lang="en-US" sz="2000" b="1" dirty="0" err="1"/>
              <a:t>programmes</a:t>
            </a:r>
            <a:r>
              <a:rPr lang="en-US" sz="2000" b="1" dirty="0"/>
              <a:t> of international education and rigorous </a:t>
            </a:r>
            <a:r>
              <a:rPr lang="en-US" sz="2000" b="1" dirty="0" smtClean="0"/>
              <a:t>assessment.</a:t>
            </a:r>
          </a:p>
          <a:p>
            <a:pPr marL="0" indent="0" algn="just">
              <a:lnSpc>
                <a:spcPct val="110000"/>
              </a:lnSpc>
              <a:spcBef>
                <a:spcPts val="1600"/>
              </a:spcBef>
              <a:buNone/>
            </a:pPr>
            <a:r>
              <a:rPr lang="en-US" sz="2000" b="1" dirty="0" smtClean="0"/>
              <a:t>These </a:t>
            </a:r>
            <a:r>
              <a:rPr lang="en-US" sz="2000" b="1" dirty="0" err="1" smtClean="0"/>
              <a:t>programmes</a:t>
            </a:r>
            <a:r>
              <a:rPr lang="en-US" sz="2000" b="1" dirty="0" smtClean="0"/>
              <a:t> encourage students across the world to become active, compassionate and lifelong  learners who understand that other people, with their differences, can also be right.</a:t>
            </a:r>
          </a:p>
          <a:p>
            <a:pPr marL="0" indent="0" algn="ctr">
              <a:lnSpc>
                <a:spcPct val="110000"/>
              </a:lnSpc>
              <a:spcBef>
                <a:spcPts val="1600"/>
              </a:spcBef>
              <a:buNone/>
            </a:pPr>
            <a:r>
              <a:rPr lang="en-US" sz="2000" dirty="0" smtClean="0">
                <a:solidFill>
                  <a:srgbClr val="F05033"/>
                </a:solidFill>
              </a:rPr>
              <a:t>Considering what you know about the nature of action, where is action implied, implicitly or explicitly, in the IB mission? </a:t>
            </a:r>
          </a:p>
          <a:p>
            <a:pPr marL="0" indent="0">
              <a:buNone/>
            </a:pPr>
            <a:endParaRPr lang="en-US" sz="2000" dirty="0" smtClean="0"/>
          </a:p>
          <a:p>
            <a:pPr marL="0" indent="0">
              <a:buNone/>
            </a:pPr>
            <a:endParaRPr lang="en-US" sz="2000" dirty="0" smtClean="0"/>
          </a:p>
        </p:txBody>
      </p:sp>
    </p:spTree>
    <p:extLst>
      <p:ext uri="{BB962C8B-B14F-4D97-AF65-F5344CB8AC3E}">
        <p14:creationId xmlns:p14="http://schemas.microsoft.com/office/powerpoint/2010/main" val="27582231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0121" y="760321"/>
            <a:ext cx="6188149" cy="685707"/>
          </a:xfrm>
        </p:spPr>
        <p:txBody>
          <a:bodyPr/>
          <a:lstStyle/>
          <a:p>
            <a:pPr algn="l"/>
            <a:r>
              <a:rPr lang="en-US" sz="2400" b="0" dirty="0" smtClean="0">
                <a:solidFill>
                  <a:srgbClr val="004B8D"/>
                </a:solidFill>
              </a:rPr>
              <a:t>Jon Stewart - Malala </a:t>
            </a:r>
            <a:r>
              <a:rPr lang="en-US" sz="2400" b="0" dirty="0" err="1" smtClean="0">
                <a:solidFill>
                  <a:srgbClr val="004B8D"/>
                </a:solidFill>
              </a:rPr>
              <a:t>Yusafzai</a:t>
            </a:r>
            <a:r>
              <a:rPr lang="en-US" sz="2400" b="0" dirty="0" smtClean="0">
                <a:solidFill>
                  <a:srgbClr val="004B8D"/>
                </a:solidFill>
              </a:rPr>
              <a:t> interview</a:t>
            </a:r>
            <a:endParaRPr lang="en-US" sz="2400" b="0" dirty="0">
              <a:solidFill>
                <a:srgbClr val="004B8D"/>
              </a:solidFill>
            </a:endParaRPr>
          </a:p>
        </p:txBody>
      </p:sp>
      <p:pic>
        <p:nvPicPr>
          <p:cNvPr id="6" name="Content Placeholder 5" descr="Malala.jpg">
            <a:hlinkClick r:id="rId3"/>
          </p:cNvPr>
          <p:cNvPicPr>
            <a:picLocks noGrp="1" noChangeAspect="1"/>
          </p:cNvPicPr>
          <p:nvPr>
            <p:ph sz="half" idx="4294967295"/>
          </p:nvPr>
        </p:nvPicPr>
        <p:blipFill>
          <a:blip r:embed="rId4" cstate="print">
            <a:extLst>
              <a:ext uri="{28A0092B-C50C-407E-A947-70E740481C1C}">
                <a14:useLocalDpi xmlns:a14="http://schemas.microsoft.com/office/drawing/2010/main" val="0"/>
              </a:ext>
            </a:extLst>
          </a:blip>
          <a:srcRect l="14880" r="14880"/>
          <a:stretch>
            <a:fillRect/>
          </a:stretch>
        </p:blipFill>
        <p:spPr>
          <a:xfrm>
            <a:off x="4265132" y="1637414"/>
            <a:ext cx="4711700" cy="3384550"/>
          </a:xfrm>
        </p:spPr>
      </p:pic>
      <p:sp>
        <p:nvSpPr>
          <p:cNvPr id="4" name="Content Placeholder 3"/>
          <p:cNvSpPr>
            <a:spLocks noGrp="1"/>
          </p:cNvSpPr>
          <p:nvPr>
            <p:ph sz="quarter" idx="4294967295"/>
          </p:nvPr>
        </p:nvSpPr>
        <p:spPr>
          <a:xfrm>
            <a:off x="1045720" y="2169042"/>
            <a:ext cx="3113087" cy="1998922"/>
          </a:xfrm>
        </p:spPr>
        <p:txBody>
          <a:bodyPr/>
          <a:lstStyle/>
          <a:p>
            <a:pPr marL="0" indent="0" algn="r">
              <a:buNone/>
            </a:pPr>
            <a:r>
              <a:rPr lang="en-US" sz="2400" dirty="0" smtClean="0"/>
              <a:t>How </a:t>
            </a:r>
            <a:r>
              <a:rPr lang="en-US" sz="2400" dirty="0"/>
              <a:t>does this video support the IB Mission and the concepts of </a:t>
            </a:r>
            <a:r>
              <a:rPr lang="en-US" sz="2400" b="1" i="1" dirty="0"/>
              <a:t>action </a:t>
            </a:r>
            <a:r>
              <a:rPr lang="en-US" sz="2400" dirty="0" smtClean="0"/>
              <a:t>and</a:t>
            </a:r>
            <a:r>
              <a:rPr lang="en-US" sz="2400" b="1" i="1" dirty="0" smtClean="0"/>
              <a:t>/</a:t>
            </a:r>
            <a:r>
              <a:rPr lang="en-US" sz="2400" dirty="0" smtClean="0"/>
              <a:t>or </a:t>
            </a:r>
            <a:r>
              <a:rPr lang="en-US" sz="2400" b="1" i="1" dirty="0"/>
              <a:t>service</a:t>
            </a:r>
            <a:r>
              <a:rPr lang="en-US" sz="2400" dirty="0"/>
              <a:t>? </a:t>
            </a:r>
          </a:p>
        </p:txBody>
      </p:sp>
      <p:sp>
        <p:nvSpPr>
          <p:cNvPr id="5" name="Title 4"/>
          <p:cNvSpPr>
            <a:spLocks noGrp="1"/>
          </p:cNvSpPr>
          <p:nvPr>
            <p:ph type="title" idx="4294967295"/>
          </p:nvPr>
        </p:nvSpPr>
        <p:spPr>
          <a:xfrm>
            <a:off x="170121" y="235743"/>
            <a:ext cx="7989887" cy="715963"/>
          </a:xfrm>
        </p:spPr>
        <p:txBody>
          <a:bodyPr/>
          <a:lstStyle/>
          <a:p>
            <a:r>
              <a:rPr lang="en-US" dirty="0" smtClean="0"/>
              <a:t>Reflection journal</a:t>
            </a:r>
            <a:endParaRPr lang="en-US" dirty="0"/>
          </a:p>
        </p:txBody>
      </p:sp>
      <p:sp>
        <p:nvSpPr>
          <p:cNvPr id="3" name="Rectangle 2"/>
          <p:cNvSpPr/>
          <p:nvPr/>
        </p:nvSpPr>
        <p:spPr>
          <a:xfrm>
            <a:off x="4404832" y="5201140"/>
            <a:ext cx="4572000" cy="584775"/>
          </a:xfrm>
          <a:prstGeom prst="rect">
            <a:avLst/>
          </a:prstGeom>
        </p:spPr>
        <p:txBody>
          <a:bodyPr>
            <a:spAutoFit/>
          </a:bodyPr>
          <a:lstStyle/>
          <a:p>
            <a:pPr algn="r"/>
            <a:r>
              <a:rPr lang="en-US" sz="1600" dirty="0"/>
              <a:t>https://www.youtube.com/watch?feature=player_detailpage&amp;v=gjGL6YY6oMs</a:t>
            </a:r>
          </a:p>
        </p:txBody>
      </p:sp>
    </p:spTree>
    <p:extLst>
      <p:ext uri="{BB962C8B-B14F-4D97-AF65-F5344CB8AC3E}">
        <p14:creationId xmlns:p14="http://schemas.microsoft.com/office/powerpoint/2010/main" val="2028392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44381" y="2065241"/>
            <a:ext cx="4135154" cy="2677656"/>
          </a:xfrm>
          <a:prstGeom prst="rect">
            <a:avLst/>
          </a:prstGeom>
          <a:noFill/>
        </p:spPr>
        <p:txBody>
          <a:bodyPr wrap="square" rtlCol="0">
            <a:spAutoFit/>
          </a:bodyPr>
          <a:lstStyle/>
          <a:p>
            <a:r>
              <a:rPr lang="en-US" sz="2400" dirty="0" smtClean="0">
                <a:solidFill>
                  <a:srgbClr val="004B8D"/>
                </a:solidFill>
              </a:rPr>
              <a:t>Young people are partners in the solution to real problems at the same time that they are applying their academic and critical thinking skills.</a:t>
            </a:r>
          </a:p>
          <a:p>
            <a:endParaRPr lang="en-US" sz="2400" dirty="0" smtClean="0">
              <a:solidFill>
                <a:srgbClr val="004B8D"/>
              </a:solidFill>
            </a:endParaRPr>
          </a:p>
          <a:p>
            <a:pPr algn="r"/>
            <a:r>
              <a:rPr lang="en-US" sz="2400" dirty="0">
                <a:solidFill>
                  <a:srgbClr val="004B8D"/>
                </a:solidFill>
              </a:rPr>
              <a:t> </a:t>
            </a:r>
            <a:r>
              <a:rPr lang="en-US" sz="2400" dirty="0" smtClean="0">
                <a:solidFill>
                  <a:srgbClr val="004B8D"/>
                </a:solidFill>
              </a:rPr>
              <a:t>      Lana Hollinger</a:t>
            </a:r>
            <a:endParaRPr lang="en-US" sz="2400" dirty="0">
              <a:solidFill>
                <a:srgbClr val="004B8D"/>
              </a:solidFill>
            </a:endParaRPr>
          </a:p>
        </p:txBody>
      </p:sp>
    </p:spTree>
    <p:extLst>
      <p:ext uri="{BB962C8B-B14F-4D97-AF65-F5344CB8AC3E}">
        <p14:creationId xmlns:p14="http://schemas.microsoft.com/office/powerpoint/2010/main" val="408618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64937" y="2755017"/>
            <a:ext cx="7347678" cy="1406525"/>
          </a:xfrm>
        </p:spPr>
        <p:txBody>
          <a:bodyPr/>
          <a:lstStyle/>
          <a:p>
            <a:r>
              <a:rPr lang="en-US" dirty="0" smtClean="0"/>
              <a:t>Service </a:t>
            </a:r>
            <a:r>
              <a:rPr lang="en-US" dirty="0" smtClean="0"/>
              <a:t>learning and the </a:t>
            </a:r>
            <a:r>
              <a:rPr lang="en-US" dirty="0"/>
              <a:t>MYP student</a:t>
            </a:r>
          </a:p>
          <a:p>
            <a:endParaRPr lang="en-US" dirty="0"/>
          </a:p>
        </p:txBody>
      </p:sp>
    </p:spTree>
    <p:extLst>
      <p:ext uri="{BB962C8B-B14F-4D97-AF65-F5344CB8AC3E}">
        <p14:creationId xmlns:p14="http://schemas.microsoft.com/office/powerpoint/2010/main" val="2529601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2015" y="2064162"/>
            <a:ext cx="5394692" cy="4524315"/>
          </a:xfrm>
          <a:prstGeom prst="rect">
            <a:avLst/>
          </a:prstGeom>
          <a:noFill/>
        </p:spPr>
        <p:txBody>
          <a:bodyPr wrap="square" rtlCol="0">
            <a:spAutoFit/>
          </a:bodyPr>
          <a:lstStyle/>
          <a:p>
            <a:pPr algn="ctr">
              <a:lnSpc>
                <a:spcPct val="150000"/>
              </a:lnSpc>
            </a:pPr>
            <a:r>
              <a:rPr lang="en-US" sz="4800" b="1" dirty="0" smtClean="0">
                <a:solidFill>
                  <a:schemeClr val="bg1"/>
                </a:solidFill>
              </a:rPr>
              <a:t>Service as Action  </a:t>
            </a:r>
            <a:r>
              <a:rPr lang="en-US" sz="4800" b="1" dirty="0" smtClean="0">
                <a:solidFill>
                  <a:schemeClr val="bg1"/>
                </a:solidFill>
              </a:rPr>
              <a:t>in the MYP</a:t>
            </a:r>
          </a:p>
          <a:p>
            <a:pPr algn="ctr">
              <a:lnSpc>
                <a:spcPct val="150000"/>
              </a:lnSpc>
            </a:pPr>
            <a:r>
              <a:rPr lang="en-US" sz="4800" b="1" dirty="0" smtClean="0">
                <a:solidFill>
                  <a:schemeClr val="bg1"/>
                </a:solidFill>
              </a:rPr>
              <a:t>by</a:t>
            </a:r>
          </a:p>
          <a:p>
            <a:pPr algn="ctr">
              <a:lnSpc>
                <a:spcPct val="150000"/>
              </a:lnSpc>
            </a:pPr>
            <a:r>
              <a:rPr lang="en-US" sz="4800" b="1" dirty="0" smtClean="0">
                <a:solidFill>
                  <a:schemeClr val="bg1"/>
                </a:solidFill>
              </a:rPr>
              <a:t>Nonye Oladimeji</a:t>
            </a:r>
          </a:p>
        </p:txBody>
      </p:sp>
    </p:spTree>
    <p:extLst>
      <p:ext uri="{BB962C8B-B14F-4D97-AF65-F5344CB8AC3E}">
        <p14:creationId xmlns:p14="http://schemas.microsoft.com/office/powerpoint/2010/main" val="22230377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a:xfrm>
            <a:off x="361507" y="1556649"/>
            <a:ext cx="8442251" cy="4114800"/>
          </a:xfrm>
        </p:spPr>
        <p:txBody>
          <a:bodyPr/>
          <a:lstStyle/>
          <a:p>
            <a:pPr lvl="0">
              <a:spcBef>
                <a:spcPts val="600"/>
              </a:spcBef>
            </a:pPr>
            <a:r>
              <a:rPr lang="en-US" sz="2800" dirty="0" smtClean="0"/>
              <a:t>Recognize </a:t>
            </a:r>
            <a:r>
              <a:rPr lang="en-US" sz="2800" dirty="0"/>
              <a:t>that the MYP is student-centered; it is important to know our students in order to plan and teach effectively.</a:t>
            </a:r>
          </a:p>
          <a:p>
            <a:pPr marL="0" lvl="0" indent="0">
              <a:spcBef>
                <a:spcPts val="600"/>
              </a:spcBef>
              <a:buNone/>
            </a:pPr>
            <a:endParaRPr lang="en-US" sz="2800" dirty="0"/>
          </a:p>
          <a:p>
            <a:pPr lvl="0">
              <a:spcBef>
                <a:spcPts val="600"/>
              </a:spcBef>
            </a:pPr>
            <a:r>
              <a:rPr lang="en-US" sz="2800" dirty="0" smtClean="0"/>
              <a:t>Identify </a:t>
            </a:r>
            <a:r>
              <a:rPr lang="en-US" sz="2800" dirty="0"/>
              <a:t>and discuss distinct developmental, intellectual and emotional traits of the 11-16- year-old in order to forge productive  teaching-learning relationships</a:t>
            </a:r>
            <a:r>
              <a:rPr lang="en-US" sz="2800" dirty="0" smtClean="0"/>
              <a:t>.</a:t>
            </a:r>
            <a:endParaRPr lang="en-US" sz="2800" dirty="0"/>
          </a:p>
        </p:txBody>
      </p:sp>
    </p:spTree>
    <p:extLst>
      <p:ext uri="{BB962C8B-B14F-4D97-AF65-F5344CB8AC3E}">
        <p14:creationId xmlns:p14="http://schemas.microsoft.com/office/powerpoint/2010/main" val="2595001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366346" y="546353"/>
            <a:ext cx="8352692" cy="639762"/>
          </a:xfrm>
        </p:spPr>
        <p:txBody>
          <a:bodyPr/>
          <a:lstStyle/>
          <a:p>
            <a:r>
              <a:rPr lang="en-US" sz="3000" dirty="0" smtClean="0">
                <a:solidFill>
                  <a:srgbClr val="1AB7EA"/>
                </a:solidFill>
                <a:latin typeface="Arial Black" panose="020B0A04020102020204" pitchFamily="34" charset="0"/>
              </a:rPr>
              <a:t>What (in the world) inspires us to work with the 11 to 16-year-old?!</a:t>
            </a:r>
            <a:endParaRPr lang="en-US" sz="3000" dirty="0">
              <a:solidFill>
                <a:srgbClr val="1AB7EA"/>
              </a:solidFill>
              <a:latin typeface="Arial Black" panose="020B0A04020102020204" pitchFamily="34" charset="0"/>
            </a:endParaRPr>
          </a:p>
        </p:txBody>
      </p:sp>
      <p:grpSp>
        <p:nvGrpSpPr>
          <p:cNvPr id="18" name="Group 17"/>
          <p:cNvGrpSpPr/>
          <p:nvPr/>
        </p:nvGrpSpPr>
        <p:grpSpPr>
          <a:xfrm>
            <a:off x="6757112" y="1609126"/>
            <a:ext cx="2183077" cy="4753768"/>
            <a:chOff x="6536940" y="1204034"/>
            <a:chExt cx="2365000" cy="4753768"/>
          </a:xfrm>
        </p:grpSpPr>
        <p:pic>
          <p:nvPicPr>
            <p:cNvPr id="11" name="Picture 10" descr="cartoon-nerd-with-hands-on-his-hips-isolated-on-white.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536940" y="1204034"/>
              <a:ext cx="2365000" cy="4753768"/>
            </a:xfrm>
            <a:prstGeom prst="rect">
              <a:avLst/>
            </a:prstGeom>
          </p:spPr>
        </p:pic>
        <p:sp>
          <p:nvSpPr>
            <p:cNvPr id="13" name="TextBox 12"/>
            <p:cNvSpPr txBox="1"/>
            <p:nvPr/>
          </p:nvSpPr>
          <p:spPr>
            <a:xfrm>
              <a:off x="7141880" y="2857508"/>
              <a:ext cx="1180352"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rgbClr val="F05033"/>
                  </a:solidFill>
                  <a:latin typeface="Arial Black" panose="020B0A04020102020204" pitchFamily="34" charset="0"/>
                </a:rPr>
                <a:t>???</a:t>
              </a:r>
              <a:endParaRPr lang="en-US" sz="3600" b="1" dirty="0">
                <a:solidFill>
                  <a:srgbClr val="F05033"/>
                </a:solidFill>
                <a:latin typeface="Arial Black" panose="020B0A04020102020204" pitchFamily="34" charset="0"/>
              </a:endParaRPr>
            </a:p>
          </p:txBody>
        </p:sp>
      </p:grpSp>
      <p:sp>
        <p:nvSpPr>
          <p:cNvPr id="17" name="Rectangle 16"/>
          <p:cNvSpPr/>
          <p:nvPr/>
        </p:nvSpPr>
        <p:spPr>
          <a:xfrm>
            <a:off x="366345" y="1609126"/>
            <a:ext cx="6013189" cy="3447098"/>
          </a:xfrm>
          <a:prstGeom prst="rect">
            <a:avLst/>
          </a:prstGeom>
        </p:spPr>
        <p:txBody>
          <a:bodyPr wrap="square">
            <a:spAutoFit/>
          </a:bodyPr>
          <a:lstStyle/>
          <a:p>
            <a:pPr>
              <a:spcBef>
                <a:spcPts val="1200"/>
              </a:spcBef>
            </a:pPr>
            <a:r>
              <a:rPr lang="en-US" sz="2400" dirty="0" smtClean="0">
                <a:solidFill>
                  <a:srgbClr val="004B8D"/>
                </a:solidFill>
              </a:rPr>
              <a:t>Table discussion:</a:t>
            </a:r>
            <a:endParaRPr lang="en-US" sz="2400" dirty="0">
              <a:solidFill>
                <a:srgbClr val="004B8D"/>
              </a:solidFill>
            </a:endParaRPr>
          </a:p>
          <a:p>
            <a:pPr marL="406400" indent="-342900">
              <a:spcBef>
                <a:spcPts val="1200"/>
              </a:spcBef>
              <a:buFont typeface="Arial" panose="020B0604020202020204" pitchFamily="34" charset="0"/>
              <a:buChar char="•"/>
            </a:pPr>
            <a:r>
              <a:rPr lang="en-US" sz="2400" dirty="0" smtClean="0">
                <a:solidFill>
                  <a:srgbClr val="004B8D"/>
                </a:solidFill>
              </a:rPr>
              <a:t>Why </a:t>
            </a:r>
            <a:r>
              <a:rPr lang="en-US" sz="2400" dirty="0">
                <a:solidFill>
                  <a:srgbClr val="004B8D"/>
                </a:solidFill>
              </a:rPr>
              <a:t>isn’t this age </a:t>
            </a:r>
            <a:r>
              <a:rPr lang="en-US" sz="2400" dirty="0" smtClean="0">
                <a:solidFill>
                  <a:srgbClr val="004B8D"/>
                </a:solidFill>
              </a:rPr>
              <a:t>group considered </a:t>
            </a:r>
            <a:r>
              <a:rPr lang="en-US" sz="2400" dirty="0">
                <a:solidFill>
                  <a:srgbClr val="004B8D"/>
                </a:solidFill>
              </a:rPr>
              <a:t>“</a:t>
            </a:r>
            <a:r>
              <a:rPr lang="en-US" sz="2400" dirty="0" smtClean="0">
                <a:solidFill>
                  <a:srgbClr val="004B8D"/>
                </a:solidFill>
              </a:rPr>
              <a:t>little kids</a:t>
            </a:r>
            <a:r>
              <a:rPr lang="en-US" sz="2400" dirty="0">
                <a:solidFill>
                  <a:srgbClr val="004B8D"/>
                </a:solidFill>
              </a:rPr>
              <a:t>?” </a:t>
            </a:r>
            <a:r>
              <a:rPr lang="en-US" sz="2400" dirty="0" smtClean="0">
                <a:solidFill>
                  <a:srgbClr val="004B8D"/>
                </a:solidFill>
              </a:rPr>
              <a:t> </a:t>
            </a:r>
            <a:r>
              <a:rPr lang="en-US" sz="2400" dirty="0">
                <a:solidFill>
                  <a:srgbClr val="004B8D"/>
                </a:solidFill>
              </a:rPr>
              <a:t>“young adults?” “adults?” </a:t>
            </a:r>
            <a:endParaRPr lang="en-US" sz="2400" dirty="0" smtClean="0">
              <a:solidFill>
                <a:srgbClr val="004B8D"/>
              </a:solidFill>
            </a:endParaRPr>
          </a:p>
          <a:p>
            <a:pPr marL="406400" indent="-342900">
              <a:spcBef>
                <a:spcPts val="1200"/>
              </a:spcBef>
              <a:buFont typeface="Arial" panose="020B0604020202020204" pitchFamily="34" charset="0"/>
              <a:buChar char="•"/>
            </a:pPr>
            <a:r>
              <a:rPr lang="en-US" sz="2400" dirty="0" smtClean="0">
                <a:solidFill>
                  <a:srgbClr val="004B8D"/>
                </a:solidFill>
              </a:rPr>
              <a:t>What </a:t>
            </a:r>
            <a:r>
              <a:rPr lang="en-US" sz="2400" dirty="0">
                <a:solidFill>
                  <a:srgbClr val="004B8D"/>
                </a:solidFill>
              </a:rPr>
              <a:t>inspires/motivates this age? </a:t>
            </a:r>
            <a:endParaRPr lang="en-US" sz="2400" dirty="0" smtClean="0">
              <a:solidFill>
                <a:srgbClr val="004B8D"/>
              </a:solidFill>
            </a:endParaRPr>
          </a:p>
          <a:p>
            <a:pPr marL="406400" indent="-342900">
              <a:spcBef>
                <a:spcPts val="1200"/>
              </a:spcBef>
              <a:buFont typeface="Arial" panose="020B0604020202020204" pitchFamily="34" charset="0"/>
              <a:buChar char="•"/>
            </a:pPr>
            <a:r>
              <a:rPr lang="en-US" sz="2400" dirty="0" smtClean="0">
                <a:solidFill>
                  <a:srgbClr val="004B8D"/>
                </a:solidFill>
              </a:rPr>
              <a:t>What </a:t>
            </a:r>
            <a:r>
              <a:rPr lang="en-US" sz="2400" dirty="0">
                <a:solidFill>
                  <a:srgbClr val="004B8D"/>
                </a:solidFill>
              </a:rPr>
              <a:t>do they value? </a:t>
            </a:r>
            <a:endParaRPr lang="en-US" sz="2400" dirty="0" smtClean="0">
              <a:solidFill>
                <a:srgbClr val="004B8D"/>
              </a:solidFill>
            </a:endParaRPr>
          </a:p>
          <a:p>
            <a:pPr marL="406400" indent="-342900">
              <a:spcBef>
                <a:spcPts val="1200"/>
              </a:spcBef>
              <a:buFont typeface="Arial" panose="020B0604020202020204" pitchFamily="34" charset="0"/>
              <a:buChar char="•"/>
            </a:pPr>
            <a:r>
              <a:rPr lang="en-US" sz="2400" dirty="0" smtClean="0">
                <a:solidFill>
                  <a:srgbClr val="004B8D"/>
                </a:solidFill>
              </a:rPr>
              <a:t>What </a:t>
            </a:r>
            <a:r>
              <a:rPr lang="en-US" sz="2400" dirty="0">
                <a:solidFill>
                  <a:srgbClr val="004B8D"/>
                </a:solidFill>
              </a:rPr>
              <a:t>do they need</a:t>
            </a:r>
            <a:r>
              <a:rPr lang="en-US" sz="2400" dirty="0" smtClean="0">
                <a:solidFill>
                  <a:srgbClr val="004B8D"/>
                </a:solidFill>
              </a:rPr>
              <a:t>?</a:t>
            </a:r>
          </a:p>
          <a:p>
            <a:pPr marL="406400" indent="-342900">
              <a:spcBef>
                <a:spcPts val="1200"/>
              </a:spcBef>
              <a:buFont typeface="Arial" panose="020B0604020202020204" pitchFamily="34" charset="0"/>
              <a:buChar char="•"/>
            </a:pPr>
            <a:r>
              <a:rPr lang="en-US" sz="2400" dirty="0" smtClean="0">
                <a:solidFill>
                  <a:srgbClr val="004B8D"/>
                </a:solidFill>
              </a:rPr>
              <a:t>?</a:t>
            </a:r>
            <a:endParaRPr lang="en-US" sz="2400" dirty="0">
              <a:solidFill>
                <a:srgbClr val="004B8D"/>
              </a:solidFill>
            </a:endParaRPr>
          </a:p>
        </p:txBody>
      </p:sp>
    </p:spTree>
    <p:extLst>
      <p:ext uri="{BB962C8B-B14F-4D97-AF65-F5344CB8AC3E}">
        <p14:creationId xmlns:p14="http://schemas.microsoft.com/office/powerpoint/2010/main" val="18930021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79294" y="460731"/>
            <a:ext cx="8288904" cy="942767"/>
          </a:xfrm>
        </p:spPr>
        <p:txBody>
          <a:bodyPr/>
          <a:lstStyle/>
          <a:p>
            <a:r>
              <a:rPr lang="en-US" dirty="0" smtClean="0"/>
              <a:t>What do we know? Why is it important?</a:t>
            </a:r>
            <a:endParaRPr lang="en-US" dirty="0"/>
          </a:p>
        </p:txBody>
      </p:sp>
      <p:sp>
        <p:nvSpPr>
          <p:cNvPr id="8" name="Subtitle 7"/>
          <p:cNvSpPr>
            <a:spLocks noGrp="1"/>
          </p:cNvSpPr>
          <p:nvPr>
            <p:ph type="subTitle" idx="1"/>
          </p:nvPr>
        </p:nvSpPr>
        <p:spPr>
          <a:xfrm>
            <a:off x="532584" y="1424763"/>
            <a:ext cx="7935614" cy="2161614"/>
          </a:xfrm>
        </p:spPr>
        <p:txBody>
          <a:bodyPr/>
          <a:lstStyle/>
          <a:p>
            <a:pPr algn="l"/>
            <a:r>
              <a:rPr lang="en-US" sz="2200" dirty="0" smtClean="0">
                <a:solidFill>
                  <a:srgbClr val="004B8D"/>
                </a:solidFill>
              </a:rPr>
              <a:t>Students in the MYP age range are on a quest to cut the umbilical cord and find themselves. They are all about justice; they need to be needed; they are searching for meaning and relevance. How they relate to others is how they will learn to perceive themselves. They seek to fit in but also to stand out. They want their own identity, self-esteem, respect, recognition for their efforts. They are slowly moving from the “me” circle through the “us” circle and into the “they.” </a:t>
            </a:r>
          </a:p>
          <a:p>
            <a:pPr algn="l"/>
            <a:r>
              <a:rPr lang="en-US" sz="2200" dirty="0">
                <a:solidFill>
                  <a:srgbClr val="004B8D"/>
                </a:solidFill>
              </a:rPr>
              <a:t>	</a:t>
            </a:r>
            <a:r>
              <a:rPr lang="en-US" sz="2200" dirty="0" smtClean="0">
                <a:solidFill>
                  <a:srgbClr val="004B8D"/>
                </a:solidFill>
              </a:rPr>
              <a:t>					</a:t>
            </a:r>
            <a:endParaRPr lang="en-US" sz="2200" dirty="0">
              <a:solidFill>
                <a:srgbClr val="004B8D"/>
              </a:solidFill>
            </a:endParaRPr>
          </a:p>
        </p:txBody>
      </p:sp>
      <p:grpSp>
        <p:nvGrpSpPr>
          <p:cNvPr id="2" name="Group 1"/>
          <p:cNvGrpSpPr/>
          <p:nvPr/>
        </p:nvGrpSpPr>
        <p:grpSpPr>
          <a:xfrm>
            <a:off x="6267982" y="3892171"/>
            <a:ext cx="2670048" cy="2663952"/>
            <a:chOff x="441340" y="3723861"/>
            <a:chExt cx="2670048" cy="2663952"/>
          </a:xfrm>
        </p:grpSpPr>
        <p:pic>
          <p:nvPicPr>
            <p:cNvPr id="9" name="Picture 8" descr="Target.jpg"/>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6000"/>
                      </a14:imgEffect>
                      <a14:imgEffect>
                        <a14:saturation sat="400000"/>
                      </a14:imgEffect>
                    </a14:imgLayer>
                  </a14:imgProps>
                </a:ext>
                <a:ext uri="{28A0092B-C50C-407E-A947-70E740481C1C}">
                  <a14:useLocalDpi xmlns:a14="http://schemas.microsoft.com/office/drawing/2010/main"/>
                </a:ext>
              </a:extLst>
            </a:blip>
            <a:stretch>
              <a:fillRect/>
            </a:stretch>
          </p:blipFill>
          <p:spPr>
            <a:xfrm>
              <a:off x="441340" y="3723861"/>
              <a:ext cx="2670048" cy="2663952"/>
            </a:xfrm>
            <a:prstGeom prst="rect">
              <a:avLst/>
            </a:prstGeom>
          </p:spPr>
        </p:pic>
        <p:sp>
          <p:nvSpPr>
            <p:cNvPr id="10" name="TextBox 9"/>
            <p:cNvSpPr txBox="1"/>
            <p:nvPr/>
          </p:nvSpPr>
          <p:spPr>
            <a:xfrm>
              <a:off x="2241779" y="4187166"/>
              <a:ext cx="741521" cy="338554"/>
            </a:xfrm>
            <a:prstGeom prst="rect">
              <a:avLst/>
            </a:prstGeom>
            <a:noFill/>
          </p:spPr>
          <p:txBody>
            <a:bodyPr wrap="square" rtlCol="0">
              <a:spAutoFit/>
            </a:bodyPr>
            <a:lstStyle/>
            <a:p>
              <a:r>
                <a:rPr lang="en-US" sz="1600" b="1" dirty="0" smtClean="0">
                  <a:solidFill>
                    <a:schemeClr val="bg1"/>
                  </a:solidFill>
                </a:rPr>
                <a:t>THEY</a:t>
              </a:r>
              <a:endParaRPr lang="en-US" sz="1600" b="1" dirty="0">
                <a:solidFill>
                  <a:schemeClr val="bg1"/>
                </a:solidFill>
              </a:endParaRPr>
            </a:p>
          </p:txBody>
        </p:sp>
        <p:sp>
          <p:nvSpPr>
            <p:cNvPr id="11" name="TextBox 10"/>
            <p:cNvSpPr txBox="1"/>
            <p:nvPr/>
          </p:nvSpPr>
          <p:spPr>
            <a:xfrm>
              <a:off x="2027121" y="4483190"/>
              <a:ext cx="689593" cy="338554"/>
            </a:xfrm>
            <a:prstGeom prst="rect">
              <a:avLst/>
            </a:prstGeom>
            <a:noFill/>
          </p:spPr>
          <p:txBody>
            <a:bodyPr wrap="square" rtlCol="0">
              <a:spAutoFit/>
            </a:bodyPr>
            <a:lstStyle/>
            <a:p>
              <a:r>
                <a:rPr lang="en-US" sz="1600" b="1" dirty="0" smtClean="0">
                  <a:solidFill>
                    <a:srgbClr val="004B8D"/>
                  </a:solidFill>
                </a:rPr>
                <a:t>US</a:t>
              </a:r>
              <a:endParaRPr lang="en-US" sz="1600" b="1" dirty="0">
                <a:solidFill>
                  <a:srgbClr val="004B8D"/>
                </a:solidFill>
              </a:endParaRPr>
            </a:p>
          </p:txBody>
        </p:sp>
        <p:sp>
          <p:nvSpPr>
            <p:cNvPr id="12" name="TextBox 11"/>
            <p:cNvSpPr txBox="1"/>
            <p:nvPr/>
          </p:nvSpPr>
          <p:spPr>
            <a:xfrm>
              <a:off x="1471137" y="4885593"/>
              <a:ext cx="622726" cy="338554"/>
            </a:xfrm>
            <a:prstGeom prst="rect">
              <a:avLst/>
            </a:prstGeom>
            <a:noFill/>
          </p:spPr>
          <p:txBody>
            <a:bodyPr wrap="square" rtlCol="0">
              <a:spAutoFit/>
            </a:bodyPr>
            <a:lstStyle/>
            <a:p>
              <a:pPr algn="ctr"/>
              <a:r>
                <a:rPr lang="en-US" sz="1600" b="1" dirty="0" smtClean="0">
                  <a:solidFill>
                    <a:schemeClr val="bg1"/>
                  </a:solidFill>
                </a:rPr>
                <a:t>ME</a:t>
              </a:r>
              <a:endParaRPr lang="en-US" sz="1600" b="1" dirty="0">
                <a:solidFill>
                  <a:schemeClr val="bg1"/>
                </a:solidFill>
              </a:endParaRPr>
            </a:p>
          </p:txBody>
        </p:sp>
      </p:grpSp>
      <p:sp>
        <p:nvSpPr>
          <p:cNvPr id="13" name="TextBox 12"/>
          <p:cNvSpPr txBox="1"/>
          <p:nvPr/>
        </p:nvSpPr>
        <p:spPr>
          <a:xfrm>
            <a:off x="793032" y="4727097"/>
            <a:ext cx="5116777" cy="954107"/>
          </a:xfrm>
          <a:prstGeom prst="rect">
            <a:avLst/>
          </a:prstGeom>
          <a:noFill/>
        </p:spPr>
        <p:txBody>
          <a:bodyPr wrap="square" rtlCol="0">
            <a:spAutoFit/>
          </a:bodyPr>
          <a:lstStyle/>
          <a:p>
            <a:pPr algn="ctr"/>
            <a:r>
              <a:rPr lang="en-US" sz="2800" dirty="0" smtClean="0">
                <a:solidFill>
                  <a:srgbClr val="004B8D"/>
                </a:solidFill>
              </a:rPr>
              <a:t>What are the implications for service experiences?</a:t>
            </a:r>
            <a:endParaRPr lang="en-US" sz="2800" dirty="0">
              <a:solidFill>
                <a:srgbClr val="004B8D"/>
              </a:solidFill>
            </a:endParaRPr>
          </a:p>
        </p:txBody>
      </p:sp>
    </p:spTree>
    <p:extLst>
      <p:ext uri="{BB962C8B-B14F-4D97-AF65-F5344CB8AC3E}">
        <p14:creationId xmlns:p14="http://schemas.microsoft.com/office/powerpoint/2010/main" val="156916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dissolv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792" y="333514"/>
            <a:ext cx="9144000" cy="830997"/>
          </a:xfrm>
          <a:prstGeom prst="rect">
            <a:avLst/>
          </a:prstGeom>
          <a:noFill/>
        </p:spPr>
        <p:txBody>
          <a:bodyPr wrap="square" rtlCol="0">
            <a:spAutoFit/>
          </a:bodyPr>
          <a:lstStyle/>
          <a:p>
            <a:r>
              <a:rPr lang="en-US" sz="2400" dirty="0" smtClean="0">
                <a:solidFill>
                  <a:srgbClr val="1AB7EA"/>
                </a:solidFill>
                <a:latin typeface="+mn-lt"/>
              </a:rPr>
              <a:t>What is the school’s role in providing action/service opportunities and experiences that motivate the 11-16-year-old?</a:t>
            </a:r>
            <a:endParaRPr lang="en-US" sz="2400" dirty="0">
              <a:solidFill>
                <a:srgbClr val="1AB7EA"/>
              </a:solidFill>
              <a:latin typeface="+mn-lt"/>
            </a:endParaRPr>
          </a:p>
        </p:txBody>
      </p:sp>
      <p:sp>
        <p:nvSpPr>
          <p:cNvPr id="9" name="TextBox 8"/>
          <p:cNvSpPr txBox="1"/>
          <p:nvPr/>
        </p:nvSpPr>
        <p:spPr>
          <a:xfrm>
            <a:off x="297712" y="1298772"/>
            <a:ext cx="8363574" cy="4561249"/>
          </a:xfrm>
          <a:prstGeom prst="rect">
            <a:avLst/>
          </a:prstGeom>
          <a:noFill/>
        </p:spPr>
        <p:txBody>
          <a:bodyPr wrap="square" rtlCol="0">
            <a:spAutoFit/>
          </a:bodyPr>
          <a:lstStyle/>
          <a:p>
            <a:pPr marL="285750" indent="-285750">
              <a:lnSpc>
                <a:spcPct val="120000"/>
              </a:lnSpc>
              <a:buFont typeface="Arial"/>
              <a:buChar char="•"/>
            </a:pPr>
            <a:r>
              <a:rPr lang="en-US" sz="2200" dirty="0">
                <a:solidFill>
                  <a:srgbClr val="004B8D"/>
                </a:solidFill>
              </a:rPr>
              <a:t>u</a:t>
            </a:r>
            <a:r>
              <a:rPr lang="en-US" sz="2200" dirty="0" smtClean="0">
                <a:solidFill>
                  <a:srgbClr val="004B8D"/>
                </a:solidFill>
              </a:rPr>
              <a:t>nderstanding of classroom/school climate and procedures, expectations, culture</a:t>
            </a:r>
          </a:p>
          <a:p>
            <a:pPr marL="285750" indent="-285750">
              <a:lnSpc>
                <a:spcPct val="120000"/>
              </a:lnSpc>
              <a:buFont typeface="Arial"/>
              <a:buChar char="•"/>
            </a:pPr>
            <a:r>
              <a:rPr lang="en-US" sz="2200" dirty="0" smtClean="0">
                <a:solidFill>
                  <a:srgbClr val="004B8D"/>
                </a:solidFill>
              </a:rPr>
              <a:t>understanding of the curriculum, its content and concepts</a:t>
            </a:r>
          </a:p>
          <a:p>
            <a:pPr marL="285750" indent="-285750">
              <a:lnSpc>
                <a:spcPct val="120000"/>
              </a:lnSpc>
              <a:buFont typeface="Arial"/>
              <a:buChar char="•"/>
            </a:pPr>
            <a:r>
              <a:rPr lang="en-US" sz="2200" dirty="0" smtClean="0">
                <a:solidFill>
                  <a:srgbClr val="004B8D"/>
                </a:solidFill>
              </a:rPr>
              <a:t>relationship of curriculum to </a:t>
            </a:r>
            <a:r>
              <a:rPr lang="en-US" sz="2200" i="1" dirty="0" smtClean="0">
                <a:solidFill>
                  <a:srgbClr val="004B8D"/>
                </a:solidFill>
              </a:rPr>
              <a:t>learning</a:t>
            </a:r>
            <a:r>
              <a:rPr lang="en-US" sz="2200" dirty="0" smtClean="0">
                <a:solidFill>
                  <a:srgbClr val="004B8D"/>
                </a:solidFill>
              </a:rPr>
              <a:t> (establishing connections)</a:t>
            </a:r>
          </a:p>
          <a:p>
            <a:pPr marL="285750" indent="-285750">
              <a:lnSpc>
                <a:spcPct val="120000"/>
              </a:lnSpc>
              <a:buFont typeface="Arial"/>
              <a:buChar char="•"/>
            </a:pPr>
            <a:r>
              <a:rPr lang="en-US" sz="2200" dirty="0" smtClean="0">
                <a:solidFill>
                  <a:srgbClr val="004B8D"/>
                </a:solidFill>
              </a:rPr>
              <a:t>service as </a:t>
            </a:r>
            <a:r>
              <a:rPr lang="en-US" sz="2200" i="1" dirty="0" smtClean="0">
                <a:solidFill>
                  <a:srgbClr val="004B8D"/>
                </a:solidFill>
              </a:rPr>
              <a:t>rising from </a:t>
            </a:r>
            <a:r>
              <a:rPr lang="en-US" sz="2200" dirty="0" smtClean="0">
                <a:solidFill>
                  <a:srgbClr val="004B8D"/>
                </a:solidFill>
              </a:rPr>
              <a:t>the curriculum</a:t>
            </a:r>
          </a:p>
          <a:p>
            <a:pPr marL="285750" indent="-285750">
              <a:lnSpc>
                <a:spcPct val="120000"/>
              </a:lnSpc>
              <a:buFont typeface="Arial"/>
              <a:buChar char="•"/>
            </a:pPr>
            <a:r>
              <a:rPr lang="en-US" sz="2200" dirty="0" smtClean="0">
                <a:solidFill>
                  <a:srgbClr val="004B8D"/>
                </a:solidFill>
              </a:rPr>
              <a:t>access to service experiences for </a:t>
            </a:r>
            <a:r>
              <a:rPr lang="en-US" sz="2200" i="1" dirty="0" smtClean="0">
                <a:solidFill>
                  <a:srgbClr val="004B8D"/>
                </a:solidFill>
              </a:rPr>
              <a:t>all</a:t>
            </a:r>
            <a:r>
              <a:rPr lang="en-US" sz="2200" dirty="0" smtClean="0">
                <a:solidFill>
                  <a:srgbClr val="004B8D"/>
                </a:solidFill>
              </a:rPr>
              <a:t> learners</a:t>
            </a:r>
          </a:p>
          <a:p>
            <a:pPr marL="285750" indent="-285750">
              <a:lnSpc>
                <a:spcPct val="120000"/>
              </a:lnSpc>
              <a:buFont typeface="Arial"/>
              <a:buChar char="•"/>
            </a:pPr>
            <a:r>
              <a:rPr lang="en-US" sz="2200" dirty="0" smtClean="0">
                <a:solidFill>
                  <a:srgbClr val="004B8D"/>
                </a:solidFill>
              </a:rPr>
              <a:t>thorough communication with all stakeholders</a:t>
            </a:r>
          </a:p>
          <a:p>
            <a:pPr marL="285750" indent="-285750">
              <a:lnSpc>
                <a:spcPct val="120000"/>
              </a:lnSpc>
              <a:buFont typeface="Arial"/>
              <a:buChar char="•"/>
            </a:pPr>
            <a:r>
              <a:rPr lang="en-US" sz="2200" dirty="0" smtClean="0">
                <a:solidFill>
                  <a:srgbClr val="004B8D"/>
                </a:solidFill>
              </a:rPr>
              <a:t>safety</a:t>
            </a:r>
          </a:p>
          <a:p>
            <a:pPr marL="285750" indent="-285750">
              <a:lnSpc>
                <a:spcPct val="120000"/>
              </a:lnSpc>
              <a:buFont typeface="Arial"/>
              <a:buChar char="•"/>
            </a:pPr>
            <a:r>
              <a:rPr lang="en-US" sz="2200" dirty="0" smtClean="0">
                <a:solidFill>
                  <a:srgbClr val="004B8D"/>
                </a:solidFill>
              </a:rPr>
              <a:t>awareness of potential community partners, where applicable</a:t>
            </a:r>
          </a:p>
          <a:p>
            <a:pPr marL="285750" indent="-285750">
              <a:lnSpc>
                <a:spcPct val="120000"/>
              </a:lnSpc>
              <a:buFont typeface="Arial"/>
              <a:buChar char="•"/>
            </a:pPr>
            <a:r>
              <a:rPr lang="en-US" sz="2200" dirty="0" smtClean="0">
                <a:solidFill>
                  <a:srgbClr val="004B8D"/>
                </a:solidFill>
              </a:rPr>
              <a:t>?</a:t>
            </a:r>
          </a:p>
          <a:p>
            <a:pPr marL="285750" indent="-285750">
              <a:lnSpc>
                <a:spcPct val="120000"/>
              </a:lnSpc>
              <a:buFont typeface="Arial"/>
              <a:buChar char="•"/>
            </a:pPr>
            <a:r>
              <a:rPr lang="en-US" sz="2200" dirty="0" smtClean="0">
                <a:solidFill>
                  <a:srgbClr val="004B8D"/>
                </a:solidFill>
              </a:rPr>
              <a:t>?</a:t>
            </a:r>
          </a:p>
        </p:txBody>
      </p:sp>
    </p:spTree>
    <p:extLst>
      <p:ext uri="{BB962C8B-B14F-4D97-AF65-F5344CB8AC3E}">
        <p14:creationId xmlns:p14="http://schemas.microsoft.com/office/powerpoint/2010/main" val="18260903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7898" y="1844619"/>
            <a:ext cx="4586450" cy="2308324"/>
          </a:xfrm>
          <a:prstGeom prst="rect">
            <a:avLst/>
          </a:prstGeom>
          <a:noFill/>
        </p:spPr>
        <p:txBody>
          <a:bodyPr wrap="square" rtlCol="0">
            <a:spAutoFit/>
          </a:bodyPr>
          <a:lstStyle/>
          <a:p>
            <a:r>
              <a:rPr lang="en-US" sz="2400" dirty="0" smtClean="0">
                <a:solidFill>
                  <a:srgbClr val="004B8D"/>
                </a:solidFill>
              </a:rPr>
              <a:t>In times of decreasing funding, only programs that show a clear link to student learning will be able to survive.</a:t>
            </a:r>
          </a:p>
          <a:p>
            <a:endParaRPr lang="en-US" sz="2400" dirty="0" smtClean="0">
              <a:solidFill>
                <a:srgbClr val="004B8D"/>
              </a:solidFill>
            </a:endParaRPr>
          </a:p>
          <a:p>
            <a:pPr algn="r"/>
            <a:r>
              <a:rPr lang="en-US" sz="2400" dirty="0">
                <a:solidFill>
                  <a:srgbClr val="004B8D"/>
                </a:solidFill>
              </a:rPr>
              <a:t> </a:t>
            </a:r>
            <a:r>
              <a:rPr lang="en-US" sz="2400" dirty="0" smtClean="0">
                <a:solidFill>
                  <a:srgbClr val="004B8D"/>
                </a:solidFill>
              </a:rPr>
              <a:t>    Fritz </a:t>
            </a:r>
            <a:r>
              <a:rPr lang="en-US" sz="2400" dirty="0" err="1" smtClean="0">
                <a:solidFill>
                  <a:srgbClr val="004B8D"/>
                </a:solidFill>
              </a:rPr>
              <a:t>Crabb</a:t>
            </a:r>
            <a:endParaRPr lang="en-US" sz="2400" dirty="0">
              <a:solidFill>
                <a:srgbClr val="004B8D"/>
              </a:solidFill>
            </a:endParaRPr>
          </a:p>
        </p:txBody>
      </p:sp>
    </p:spTree>
    <p:extLst>
      <p:ext uri="{BB962C8B-B14F-4D97-AF65-F5344CB8AC3E}">
        <p14:creationId xmlns:p14="http://schemas.microsoft.com/office/powerpoint/2010/main" val="87482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0853" y="1857172"/>
            <a:ext cx="4123499" cy="2308324"/>
          </a:xfrm>
          <a:prstGeom prst="rect">
            <a:avLst/>
          </a:prstGeom>
          <a:noFill/>
        </p:spPr>
        <p:txBody>
          <a:bodyPr wrap="square" rtlCol="0">
            <a:spAutoFit/>
          </a:bodyPr>
          <a:lstStyle/>
          <a:p>
            <a:r>
              <a:rPr lang="en-US" sz="2400" dirty="0" smtClean="0">
                <a:solidFill>
                  <a:srgbClr val="004B8D"/>
                </a:solidFill>
              </a:rPr>
              <a:t>We learn to build houses by building houses; to play the harp by playing the harp; to be just by doing just acts.</a:t>
            </a:r>
          </a:p>
          <a:p>
            <a:r>
              <a:rPr lang="en-US" sz="2400" dirty="0">
                <a:solidFill>
                  <a:srgbClr val="004B8D"/>
                </a:solidFill>
              </a:rPr>
              <a:t> </a:t>
            </a:r>
            <a:r>
              <a:rPr lang="en-US" sz="2400" dirty="0" smtClean="0">
                <a:solidFill>
                  <a:srgbClr val="004B8D"/>
                </a:solidFill>
              </a:rPr>
              <a:t>     </a:t>
            </a:r>
          </a:p>
          <a:p>
            <a:pPr algn="r"/>
            <a:r>
              <a:rPr lang="en-US" sz="2400" dirty="0" smtClean="0">
                <a:solidFill>
                  <a:srgbClr val="004B8D"/>
                </a:solidFill>
              </a:rPr>
              <a:t>Aristotle</a:t>
            </a:r>
            <a:endParaRPr lang="en-US" sz="2400" dirty="0">
              <a:solidFill>
                <a:srgbClr val="004B8D"/>
              </a:solidFill>
            </a:endParaRPr>
          </a:p>
        </p:txBody>
      </p:sp>
    </p:spTree>
    <p:extLst>
      <p:ext uri="{BB962C8B-B14F-4D97-AF65-F5344CB8AC3E}">
        <p14:creationId xmlns:p14="http://schemas.microsoft.com/office/powerpoint/2010/main" val="120441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7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dissolve">
                                      <p:cBhvr>
                                        <p:cTn id="10" dur="700"/>
                                        <p:tgtEl>
                                          <p:spTgt spid="2">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dissolve">
                                      <p:cBhvr>
                                        <p:cTn id="13" dur="7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44113" y="2621517"/>
            <a:ext cx="7347678" cy="1406525"/>
          </a:xfrm>
        </p:spPr>
        <p:txBody>
          <a:bodyPr/>
          <a:lstStyle/>
          <a:p>
            <a:r>
              <a:rPr lang="en-US" dirty="0" smtClean="0"/>
              <a:t>Service </a:t>
            </a:r>
            <a:r>
              <a:rPr lang="en-US" dirty="0" smtClean="0"/>
              <a:t>learning and the </a:t>
            </a:r>
            <a:r>
              <a:rPr lang="en-US" dirty="0"/>
              <a:t>l</a:t>
            </a:r>
            <a:r>
              <a:rPr lang="en-US" dirty="0" smtClean="0"/>
              <a:t>earner profile</a:t>
            </a:r>
            <a:endParaRPr lang="en-US" dirty="0"/>
          </a:p>
          <a:p>
            <a:endParaRPr lang="en-US" dirty="0"/>
          </a:p>
        </p:txBody>
      </p:sp>
    </p:spTree>
    <p:extLst>
      <p:ext uri="{BB962C8B-B14F-4D97-AF65-F5344CB8AC3E}">
        <p14:creationId xmlns:p14="http://schemas.microsoft.com/office/powerpoint/2010/main" val="6896333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a:xfrm>
            <a:off x="592015" y="1734001"/>
            <a:ext cx="7989277" cy="4114800"/>
          </a:xfrm>
        </p:spPr>
        <p:txBody>
          <a:bodyPr/>
          <a:lstStyle/>
          <a:p>
            <a:pPr lvl="0">
              <a:spcBef>
                <a:spcPts val="1200"/>
              </a:spcBef>
            </a:pPr>
            <a:r>
              <a:rPr lang="en-US" sz="2400" dirty="0" smtClean="0"/>
              <a:t>Find </a:t>
            </a:r>
            <a:r>
              <a:rPr lang="en-US" sz="2400" dirty="0"/>
              <a:t>the evidence that the action component of the MYP is supported by the learner profile and is woven throughout the programme.</a:t>
            </a:r>
          </a:p>
          <a:p>
            <a:pPr>
              <a:spcBef>
                <a:spcPts val="1200"/>
              </a:spcBef>
            </a:pPr>
            <a:r>
              <a:rPr lang="en-US" sz="2400" dirty="0"/>
              <a:t>D</a:t>
            </a:r>
            <a:r>
              <a:rPr lang="en-US" sz="2400" dirty="0" smtClean="0"/>
              <a:t>iscuss </a:t>
            </a:r>
            <a:r>
              <a:rPr lang="en-US" sz="2400" dirty="0"/>
              <a:t>how the learner profile provides a framework and a common vocabulary; it gives the whole school community a clear description of its common purpose.</a:t>
            </a:r>
          </a:p>
        </p:txBody>
      </p:sp>
    </p:spTree>
    <p:extLst>
      <p:ext uri="{BB962C8B-B14F-4D97-AF65-F5344CB8AC3E}">
        <p14:creationId xmlns:p14="http://schemas.microsoft.com/office/powerpoint/2010/main" val="11840505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92104" y="593725"/>
            <a:ext cx="7989189" cy="1019922"/>
          </a:xfrm>
        </p:spPr>
        <p:txBody>
          <a:bodyPr/>
          <a:lstStyle/>
          <a:p>
            <a:r>
              <a:rPr lang="en-US" dirty="0" smtClean="0"/>
              <a:t>What purpose does the Learner profile serve?</a:t>
            </a:r>
            <a:endParaRPr lang="en-US" dirty="0"/>
          </a:p>
        </p:txBody>
      </p:sp>
      <p:sp>
        <p:nvSpPr>
          <p:cNvPr id="5" name="Content Placeholder 4"/>
          <p:cNvSpPr>
            <a:spLocks noGrp="1"/>
          </p:cNvSpPr>
          <p:nvPr>
            <p:ph type="body" sz="quarter" idx="10"/>
          </p:nvPr>
        </p:nvSpPr>
        <p:spPr>
          <a:xfrm>
            <a:off x="592103" y="1805032"/>
            <a:ext cx="7989189" cy="2703172"/>
          </a:xfrm>
          <a:prstGeom prst="rect">
            <a:avLst/>
          </a:prstGeom>
        </p:spPr>
        <p:txBody>
          <a:bodyPr/>
          <a:lstStyle/>
          <a:p>
            <a:pPr marL="0" indent="0">
              <a:buNone/>
            </a:pPr>
            <a:r>
              <a:rPr lang="en-US" i="1" dirty="0" smtClean="0"/>
              <a:t>“The hope is that teachers will use the learner profile  to create an atmosphere of enthusiasm in the school, to show that they themselves are lifelong learners, so that students will feel that they can actively do something now and in the future to make a difference.”</a:t>
            </a:r>
          </a:p>
          <a:p>
            <a:pPr marL="0" indent="0" algn="r">
              <a:buNone/>
            </a:pPr>
            <a:r>
              <a:rPr lang="en-US" sz="1400" i="1" dirty="0" smtClean="0"/>
              <a:t>					</a:t>
            </a:r>
            <a:r>
              <a:rPr lang="en-US" sz="2000" i="1" dirty="0" smtClean="0"/>
              <a:t>Judith Fabian, IB, May 2006</a:t>
            </a:r>
          </a:p>
        </p:txBody>
      </p:sp>
      <p:sp>
        <p:nvSpPr>
          <p:cNvPr id="7" name="TextBox 6"/>
          <p:cNvSpPr txBox="1"/>
          <p:nvPr/>
        </p:nvSpPr>
        <p:spPr>
          <a:xfrm>
            <a:off x="592102" y="4735423"/>
            <a:ext cx="7658763" cy="1015663"/>
          </a:xfrm>
          <a:prstGeom prst="rect">
            <a:avLst/>
          </a:prstGeom>
          <a:noFill/>
        </p:spPr>
        <p:txBody>
          <a:bodyPr wrap="square" rtlCol="0">
            <a:spAutoFit/>
          </a:bodyPr>
          <a:lstStyle/>
          <a:p>
            <a:pPr algn="ctr"/>
            <a:r>
              <a:rPr lang="en-US" sz="2000" dirty="0" smtClean="0">
                <a:solidFill>
                  <a:srgbClr val="FF0000"/>
                </a:solidFill>
              </a:rPr>
              <a:t>The learner profile provides a framework and a common vocabulary; it gives the whole school community a clear description of its common purpose.</a:t>
            </a:r>
            <a:endParaRPr lang="en-US" sz="2000" dirty="0">
              <a:solidFill>
                <a:srgbClr val="FF0000"/>
              </a:solidFill>
            </a:endParaRPr>
          </a:p>
        </p:txBody>
      </p:sp>
    </p:spTree>
    <p:extLst>
      <p:ext uri="{BB962C8B-B14F-4D97-AF65-F5344CB8AC3E}">
        <p14:creationId xmlns:p14="http://schemas.microsoft.com/office/powerpoint/2010/main" val="410287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346" y="391885"/>
            <a:ext cx="7749540" cy="1015663"/>
          </a:xfrm>
          <a:prstGeom prst="rect">
            <a:avLst/>
          </a:prstGeom>
          <a:noFill/>
        </p:spPr>
        <p:txBody>
          <a:bodyPr wrap="square" rtlCol="0">
            <a:spAutoFit/>
          </a:bodyPr>
          <a:lstStyle/>
          <a:p>
            <a:r>
              <a:rPr lang="en-US" sz="3000" dirty="0" smtClean="0">
                <a:solidFill>
                  <a:srgbClr val="1AB7EA"/>
                </a:solidFill>
                <a:latin typeface="Arial Black" panose="020B0A04020102020204" pitchFamily="34" charset="0"/>
              </a:rPr>
              <a:t>The learner profile at work in my school/community</a:t>
            </a:r>
            <a:endParaRPr lang="en-US" sz="3000" dirty="0">
              <a:solidFill>
                <a:srgbClr val="1AB7EA"/>
              </a:solidFill>
              <a:latin typeface="Arial Black" panose="020B0A04020102020204" pitchFamily="34" charset="0"/>
            </a:endParaRPr>
          </a:p>
        </p:txBody>
      </p:sp>
      <p:sp>
        <p:nvSpPr>
          <p:cNvPr id="3" name="Rectangle 2"/>
          <p:cNvSpPr/>
          <p:nvPr/>
        </p:nvSpPr>
        <p:spPr>
          <a:xfrm>
            <a:off x="479516" y="2916698"/>
            <a:ext cx="4473756" cy="1323439"/>
          </a:xfrm>
          <a:prstGeom prst="rect">
            <a:avLst/>
          </a:prstGeom>
        </p:spPr>
        <p:txBody>
          <a:bodyPr wrap="square" numCol="1">
            <a:spAutoFit/>
          </a:bodyPr>
          <a:lstStyle/>
          <a:p>
            <a:pPr marL="342900" lvl="0" indent="-342900">
              <a:buFont typeface="Arial" panose="020B0604020202020204" pitchFamily="34" charset="0"/>
              <a:buChar char="•"/>
            </a:pPr>
            <a:r>
              <a:rPr lang="en-GB" sz="2000" dirty="0" smtClean="0">
                <a:solidFill>
                  <a:srgbClr val="004B8D"/>
                </a:solidFill>
              </a:rPr>
              <a:t>bullying</a:t>
            </a:r>
            <a:endParaRPr lang="en-US" sz="2000" dirty="0">
              <a:solidFill>
                <a:srgbClr val="004B8D"/>
              </a:solidFill>
            </a:endParaRPr>
          </a:p>
          <a:p>
            <a:pPr marL="342900" lvl="0" indent="-342900">
              <a:buFont typeface="Arial" panose="020B0604020202020204" pitchFamily="34" charset="0"/>
              <a:buChar char="•"/>
            </a:pPr>
            <a:r>
              <a:rPr lang="en-GB" sz="2000" dirty="0">
                <a:solidFill>
                  <a:srgbClr val="004B8D"/>
                </a:solidFill>
              </a:rPr>
              <a:t>classroom discipline                                           </a:t>
            </a:r>
            <a:endParaRPr lang="en-US" sz="2000" dirty="0">
              <a:solidFill>
                <a:srgbClr val="004B8D"/>
              </a:solidFill>
            </a:endParaRPr>
          </a:p>
          <a:p>
            <a:pPr marL="342900" lvl="0" indent="-342900">
              <a:buFont typeface="Arial" panose="020B0604020202020204" pitchFamily="34" charset="0"/>
              <a:buChar char="•"/>
            </a:pPr>
            <a:r>
              <a:rPr lang="en-GB" sz="2000" dirty="0">
                <a:solidFill>
                  <a:srgbClr val="004B8D"/>
                </a:solidFill>
              </a:rPr>
              <a:t>school spirit/revitalizing the school                     </a:t>
            </a:r>
            <a:r>
              <a:rPr lang="en-GB" sz="2000" dirty="0" smtClean="0">
                <a:solidFill>
                  <a:srgbClr val="004B8D"/>
                </a:solidFill>
              </a:rPr>
              <a:t> </a:t>
            </a:r>
          </a:p>
          <a:p>
            <a:pPr marL="342900" lvl="0" indent="-342900">
              <a:buFont typeface="Arial" panose="020B0604020202020204" pitchFamily="34" charset="0"/>
              <a:buChar char="•"/>
            </a:pPr>
            <a:r>
              <a:rPr lang="en-GB" sz="2000" dirty="0" smtClean="0">
                <a:solidFill>
                  <a:srgbClr val="004B8D"/>
                </a:solidFill>
              </a:rPr>
              <a:t>homelessness </a:t>
            </a:r>
          </a:p>
        </p:txBody>
      </p:sp>
      <p:sp>
        <p:nvSpPr>
          <p:cNvPr id="4" name="Rectangle 3"/>
          <p:cNvSpPr/>
          <p:nvPr/>
        </p:nvSpPr>
        <p:spPr>
          <a:xfrm>
            <a:off x="479516" y="1678078"/>
            <a:ext cx="7902484" cy="1107996"/>
          </a:xfrm>
          <a:prstGeom prst="rect">
            <a:avLst/>
          </a:prstGeom>
        </p:spPr>
        <p:txBody>
          <a:bodyPr wrap="square">
            <a:spAutoFit/>
          </a:bodyPr>
          <a:lstStyle/>
          <a:p>
            <a:pPr lvl="0"/>
            <a:r>
              <a:rPr lang="en-GB" sz="2200" dirty="0">
                <a:solidFill>
                  <a:srgbClr val="004B8D"/>
                </a:solidFill>
              </a:rPr>
              <a:t>Design a lesson, project or activity </a:t>
            </a:r>
            <a:r>
              <a:rPr lang="en-GB" sz="2200" i="1" dirty="0">
                <a:solidFill>
                  <a:srgbClr val="004B8D"/>
                </a:solidFill>
              </a:rPr>
              <a:t>at the base of which is the learner profile. </a:t>
            </a:r>
            <a:r>
              <a:rPr lang="en-US" sz="2200" dirty="0">
                <a:solidFill>
                  <a:srgbClr val="004B8D"/>
                </a:solidFill>
              </a:rPr>
              <a:t>Choose from one of these topics (or develop your own)</a:t>
            </a:r>
            <a:r>
              <a:rPr lang="en-GB" sz="2200" dirty="0">
                <a:solidFill>
                  <a:srgbClr val="004B8D"/>
                </a:solidFill>
              </a:rPr>
              <a:t>:</a:t>
            </a:r>
            <a:endParaRPr lang="en-US" sz="2200" dirty="0">
              <a:solidFill>
                <a:srgbClr val="004B8D"/>
              </a:solidFill>
            </a:endParaRPr>
          </a:p>
        </p:txBody>
      </p:sp>
      <p:sp>
        <p:nvSpPr>
          <p:cNvPr id="5" name="Rectangle 4"/>
          <p:cNvSpPr/>
          <p:nvPr/>
        </p:nvSpPr>
        <p:spPr>
          <a:xfrm>
            <a:off x="696686" y="4475632"/>
            <a:ext cx="7315200" cy="1107996"/>
          </a:xfrm>
          <a:prstGeom prst="rect">
            <a:avLst/>
          </a:prstGeom>
        </p:spPr>
        <p:txBody>
          <a:bodyPr wrap="square">
            <a:spAutoFit/>
          </a:bodyPr>
          <a:lstStyle/>
          <a:p>
            <a:pPr lvl="0" algn="just"/>
            <a:r>
              <a:rPr lang="en-GB" sz="2200" dirty="0">
                <a:solidFill>
                  <a:srgbClr val="F05033"/>
                </a:solidFill>
              </a:rPr>
              <a:t>Consider goal/objective; audience (numbers, ages, etc.); participants; location; community partners, if any; resources.</a:t>
            </a:r>
            <a:endParaRPr lang="en-US" sz="2200" dirty="0">
              <a:solidFill>
                <a:srgbClr val="F05033"/>
              </a:solidFill>
            </a:endParaRPr>
          </a:p>
        </p:txBody>
      </p:sp>
      <p:sp>
        <p:nvSpPr>
          <p:cNvPr id="6" name="Rectangle 5"/>
          <p:cNvSpPr/>
          <p:nvPr/>
        </p:nvSpPr>
        <p:spPr>
          <a:xfrm>
            <a:off x="5143772" y="2916699"/>
            <a:ext cx="3586571" cy="1323439"/>
          </a:xfrm>
          <a:prstGeom prst="rect">
            <a:avLst/>
          </a:prstGeom>
        </p:spPr>
        <p:txBody>
          <a:bodyPr wrap="square">
            <a:spAutoFit/>
          </a:bodyPr>
          <a:lstStyle/>
          <a:p>
            <a:pPr marL="342900" lvl="0" indent="-342900">
              <a:buFont typeface="Arial" panose="020B0604020202020204" pitchFamily="34" charset="0"/>
              <a:buChar char="•"/>
            </a:pPr>
            <a:r>
              <a:rPr lang="en-GB" sz="2000" dirty="0">
                <a:solidFill>
                  <a:srgbClr val="004B8D"/>
                </a:solidFill>
              </a:rPr>
              <a:t>achievement</a:t>
            </a:r>
          </a:p>
          <a:p>
            <a:pPr marL="342900" indent="-342900">
              <a:buFont typeface="Arial" panose="020B0604020202020204" pitchFamily="34" charset="0"/>
              <a:buChar char="•"/>
            </a:pPr>
            <a:r>
              <a:rPr lang="en-GB" sz="2000" dirty="0">
                <a:solidFill>
                  <a:srgbClr val="004B8D"/>
                </a:solidFill>
              </a:rPr>
              <a:t>child obesity</a:t>
            </a:r>
          </a:p>
          <a:p>
            <a:pPr marL="342900" indent="-342900">
              <a:buFont typeface="Arial" panose="020B0604020202020204" pitchFamily="34" charset="0"/>
              <a:buChar char="•"/>
            </a:pPr>
            <a:r>
              <a:rPr lang="en-GB" sz="2000" dirty="0">
                <a:solidFill>
                  <a:srgbClr val="004B8D"/>
                </a:solidFill>
              </a:rPr>
              <a:t>ethnic conflict - or - equity</a:t>
            </a:r>
            <a:endParaRPr lang="en-US" sz="2000" dirty="0">
              <a:solidFill>
                <a:srgbClr val="004B8D"/>
              </a:solidFill>
            </a:endParaRPr>
          </a:p>
          <a:p>
            <a:pPr marL="342900" lvl="0" indent="-342900">
              <a:buFont typeface="Arial" panose="020B0604020202020204" pitchFamily="34" charset="0"/>
              <a:buChar char="•"/>
            </a:pPr>
            <a:r>
              <a:rPr lang="en-GB" sz="2000" dirty="0">
                <a:solidFill>
                  <a:srgbClr val="004B8D"/>
                </a:solidFill>
              </a:rPr>
              <a:t>hunger – or - good nutrition</a:t>
            </a:r>
            <a:endParaRPr lang="en-US" sz="2000" dirty="0">
              <a:solidFill>
                <a:srgbClr val="004B8D"/>
              </a:solidFill>
            </a:endParaRPr>
          </a:p>
        </p:txBody>
      </p:sp>
    </p:spTree>
    <p:extLst>
      <p:ext uri="{BB962C8B-B14F-4D97-AF65-F5344CB8AC3E}">
        <p14:creationId xmlns:p14="http://schemas.microsoft.com/office/powerpoint/2010/main" val="14282391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1" y="463098"/>
            <a:ext cx="8762999" cy="715963"/>
          </a:xfrm>
        </p:spPr>
        <p:txBody>
          <a:bodyPr/>
          <a:lstStyle/>
          <a:p>
            <a:r>
              <a:rPr lang="en-GB" dirty="0" smtClean="0"/>
              <a:t>Aims of this Networking Session</a:t>
            </a:r>
            <a:endParaRPr lang="en-GB" dirty="0"/>
          </a:p>
        </p:txBody>
      </p:sp>
      <p:sp>
        <p:nvSpPr>
          <p:cNvPr id="3" name="Content Placeholder 2"/>
          <p:cNvSpPr>
            <a:spLocks noGrp="1"/>
          </p:cNvSpPr>
          <p:nvPr>
            <p:ph type="body" sz="quarter" idx="10"/>
          </p:nvPr>
        </p:nvSpPr>
        <p:spPr>
          <a:xfrm>
            <a:off x="190501" y="1163637"/>
            <a:ext cx="8762999" cy="3930556"/>
          </a:xfrm>
          <a:prstGeom prst="rect">
            <a:avLst/>
          </a:prstGeom>
        </p:spPr>
        <p:txBody>
          <a:bodyPr/>
          <a:lstStyle/>
          <a:p>
            <a:pPr lvl="0" algn="just">
              <a:spcBef>
                <a:spcPts val="600"/>
              </a:spcBef>
              <a:spcAft>
                <a:spcPts val="0"/>
              </a:spcAft>
            </a:pPr>
            <a:r>
              <a:rPr lang="en-US" sz="2200" dirty="0" smtClean="0"/>
              <a:t>Recognize </a:t>
            </a:r>
            <a:r>
              <a:rPr lang="en-US" sz="2200" dirty="0"/>
              <a:t>that community awareness and personal engagement in the community (action) are central to the philosophy and mission of the </a:t>
            </a:r>
            <a:r>
              <a:rPr lang="en-US" sz="2200" dirty="0" smtClean="0"/>
              <a:t>IB. </a:t>
            </a:r>
          </a:p>
          <a:p>
            <a:pPr lvl="0" algn="just">
              <a:spcBef>
                <a:spcPts val="600"/>
              </a:spcBef>
              <a:spcAft>
                <a:spcPts val="0"/>
              </a:spcAft>
            </a:pPr>
            <a:r>
              <a:rPr lang="en-US" sz="2200" dirty="0"/>
              <a:t>A</a:t>
            </a:r>
            <a:r>
              <a:rPr lang="en-US" sz="2200" dirty="0" smtClean="0"/>
              <a:t>cknowledge the vital </a:t>
            </a:r>
            <a:r>
              <a:rPr lang="en-US" sz="2200" dirty="0"/>
              <a:t>role in motivating others </a:t>
            </a:r>
            <a:r>
              <a:rPr lang="en-US" sz="2200" dirty="0" smtClean="0"/>
              <a:t>to </a:t>
            </a:r>
            <a:r>
              <a:rPr lang="en-US" sz="2200" dirty="0"/>
              <a:t>find and solve real problems, globally and </a:t>
            </a:r>
            <a:r>
              <a:rPr lang="en-US" sz="2200" dirty="0" smtClean="0"/>
              <a:t>locally. </a:t>
            </a:r>
          </a:p>
          <a:p>
            <a:pPr algn="just">
              <a:spcBef>
                <a:spcPts val="600"/>
              </a:spcBef>
              <a:spcAft>
                <a:spcPts val="0"/>
              </a:spcAft>
            </a:pPr>
            <a:r>
              <a:rPr lang="en-US" sz="2200" dirty="0" smtClean="0"/>
              <a:t>Understand</a:t>
            </a:r>
            <a:r>
              <a:rPr lang="en-US" sz="2200" dirty="0"/>
              <a:t>, incorporate and practice service learning methodology as a means of accessing the vision and goals of the IB Mission and the requirements of the </a:t>
            </a:r>
            <a:r>
              <a:rPr lang="en-US" sz="2200" dirty="0" smtClean="0"/>
              <a:t>IBMYP. </a:t>
            </a:r>
            <a:endParaRPr lang="en-US" sz="2200" dirty="0"/>
          </a:p>
          <a:p>
            <a:pPr algn="just">
              <a:spcBef>
                <a:spcPts val="600"/>
              </a:spcBef>
              <a:spcAft>
                <a:spcPts val="0"/>
              </a:spcAft>
            </a:pPr>
            <a:r>
              <a:rPr lang="en-US" sz="2200" dirty="0" smtClean="0"/>
              <a:t>Utilize </a:t>
            </a:r>
            <a:r>
              <a:rPr lang="en-US" sz="2200" dirty="0"/>
              <a:t>the documents, concepts and practical elements of the IB so as to embed an understanding in the school </a:t>
            </a:r>
            <a:r>
              <a:rPr lang="en-US" sz="2200" dirty="0" smtClean="0"/>
              <a:t>program.</a:t>
            </a:r>
            <a:endParaRPr lang="en-US" sz="2200" dirty="0"/>
          </a:p>
          <a:p>
            <a:pPr lvl="0" algn="just">
              <a:spcBef>
                <a:spcPts val="600"/>
              </a:spcBef>
              <a:spcAft>
                <a:spcPts val="0"/>
              </a:spcAft>
            </a:pPr>
            <a:r>
              <a:rPr lang="en-US" sz="2200" dirty="0" smtClean="0"/>
              <a:t>Consider </a:t>
            </a:r>
            <a:r>
              <a:rPr lang="en-US" sz="2200" dirty="0"/>
              <a:t>that access to service for all parts of the school community provides opportunities for inquiry and balance in the </a:t>
            </a:r>
            <a:r>
              <a:rPr lang="en-US" sz="2200" dirty="0" smtClean="0"/>
              <a:t>program.</a:t>
            </a:r>
            <a:endParaRPr lang="en-US" sz="2200" dirty="0"/>
          </a:p>
          <a:p>
            <a:pPr marL="0" lvl="0" indent="0" algn="just">
              <a:spcBef>
                <a:spcPts val="600"/>
              </a:spcBef>
              <a:spcAft>
                <a:spcPts val="0"/>
              </a:spcAft>
              <a:buNone/>
            </a:pPr>
            <a:endParaRPr lang="en-US" sz="2200" dirty="0"/>
          </a:p>
          <a:p>
            <a:pPr marL="0" indent="0" algn="just">
              <a:spcBef>
                <a:spcPts val="600"/>
              </a:spcBef>
              <a:spcAft>
                <a:spcPts val="0"/>
              </a:spcAft>
              <a:buNone/>
            </a:pPr>
            <a:endParaRPr lang="en-GB" sz="2200" dirty="0" smtClean="0"/>
          </a:p>
          <a:p>
            <a:pPr algn="just">
              <a:spcBef>
                <a:spcPts val="600"/>
              </a:spcBef>
              <a:spcAft>
                <a:spcPts val="0"/>
              </a:spcAft>
            </a:pPr>
            <a:endParaRPr lang="en-GB" sz="2200" dirty="0"/>
          </a:p>
        </p:txBody>
      </p:sp>
    </p:spTree>
    <p:extLst>
      <p:ext uri="{BB962C8B-B14F-4D97-AF65-F5344CB8AC3E}">
        <p14:creationId xmlns:p14="http://schemas.microsoft.com/office/powerpoint/2010/main" val="17548309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p:txBody>
          <a:bodyPr/>
          <a:lstStyle/>
          <a:p>
            <a:r>
              <a:rPr lang="en-US" sz="2800" b="0" dirty="0" smtClean="0">
                <a:solidFill>
                  <a:srgbClr val="004B8D"/>
                </a:solidFill>
              </a:rPr>
              <a:t>How can I use the learner profile </a:t>
            </a:r>
          </a:p>
          <a:p>
            <a:r>
              <a:rPr lang="en-US" sz="2800" b="0" dirty="0" smtClean="0">
                <a:solidFill>
                  <a:srgbClr val="004B8D"/>
                </a:solidFill>
              </a:rPr>
              <a:t>in the service of service?</a:t>
            </a:r>
            <a:endParaRPr lang="en-US" sz="2800" b="0" dirty="0">
              <a:solidFill>
                <a:srgbClr val="004B8D"/>
              </a:solidFill>
            </a:endParaRPr>
          </a:p>
        </p:txBody>
      </p:sp>
      <p:sp>
        <p:nvSpPr>
          <p:cNvPr id="2" name="Title 1"/>
          <p:cNvSpPr>
            <a:spLocks noGrp="1"/>
          </p:cNvSpPr>
          <p:nvPr>
            <p:ph type="ctrTitle" idx="4294967295"/>
          </p:nvPr>
        </p:nvSpPr>
        <p:spPr>
          <a:xfrm>
            <a:off x="276447" y="595423"/>
            <a:ext cx="5146158" cy="680484"/>
          </a:xfrm>
        </p:spPr>
        <p:txBody>
          <a:bodyPr/>
          <a:lstStyle/>
          <a:p>
            <a:r>
              <a:rPr lang="en-US" dirty="0" smtClean="0"/>
              <a:t>Reflection journal</a:t>
            </a:r>
            <a:endParaRPr lang="en-US" dirty="0"/>
          </a:p>
        </p:txBody>
      </p:sp>
    </p:spTree>
    <p:extLst>
      <p:ext uri="{BB962C8B-B14F-4D97-AF65-F5344CB8AC3E}">
        <p14:creationId xmlns:p14="http://schemas.microsoft.com/office/powerpoint/2010/main" val="36367339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8694" y="2073438"/>
            <a:ext cx="4095660" cy="2308324"/>
          </a:xfrm>
          <a:prstGeom prst="rect">
            <a:avLst/>
          </a:prstGeom>
          <a:noFill/>
        </p:spPr>
        <p:txBody>
          <a:bodyPr wrap="square" rtlCol="0">
            <a:spAutoFit/>
          </a:bodyPr>
          <a:lstStyle/>
          <a:p>
            <a:r>
              <a:rPr lang="en-US" sz="2400" dirty="0" smtClean="0">
                <a:solidFill>
                  <a:srgbClr val="004B8D"/>
                </a:solidFill>
              </a:rPr>
              <a:t>The active involvement and personal commitment of the teacher has the greatest effect on the student project.</a:t>
            </a:r>
          </a:p>
          <a:p>
            <a:pPr algn="r"/>
            <a:r>
              <a:rPr lang="en-US" sz="2400" dirty="0">
                <a:solidFill>
                  <a:srgbClr val="004B8D"/>
                </a:solidFill>
              </a:rPr>
              <a:t> </a:t>
            </a:r>
            <a:r>
              <a:rPr lang="en-US" sz="2400" dirty="0" smtClean="0">
                <a:solidFill>
                  <a:srgbClr val="004B8D"/>
                </a:solidFill>
              </a:rPr>
              <a:t>      </a:t>
            </a:r>
            <a:endParaRPr lang="en-US" sz="2400" dirty="0">
              <a:solidFill>
                <a:srgbClr val="004B8D"/>
              </a:solidFill>
            </a:endParaRPr>
          </a:p>
          <a:p>
            <a:pPr algn="r"/>
            <a:r>
              <a:rPr lang="en-US" sz="2400" dirty="0" smtClean="0">
                <a:solidFill>
                  <a:srgbClr val="004B8D"/>
                </a:solidFill>
              </a:rPr>
              <a:t>Johnny Irizarry</a:t>
            </a:r>
            <a:endParaRPr lang="en-US" sz="2400" dirty="0">
              <a:solidFill>
                <a:srgbClr val="004B8D"/>
              </a:solidFill>
            </a:endParaRPr>
          </a:p>
        </p:txBody>
      </p:sp>
    </p:spTree>
    <p:extLst>
      <p:ext uri="{BB962C8B-B14F-4D97-AF65-F5344CB8AC3E}">
        <p14:creationId xmlns:p14="http://schemas.microsoft.com/office/powerpoint/2010/main" val="304002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p:txBody>
          <a:bodyPr/>
          <a:lstStyle/>
          <a:p>
            <a:pPr lvl="0">
              <a:spcBef>
                <a:spcPts val="600"/>
              </a:spcBef>
            </a:pPr>
            <a:r>
              <a:rPr lang="en-US" sz="2400" dirty="0" smtClean="0"/>
              <a:t>Identify </a:t>
            </a:r>
            <a:r>
              <a:rPr lang="en-US" sz="2400" dirty="0"/>
              <a:t>that MYP is practitioner driven and research-based ‘best practice’ pedagogy.</a:t>
            </a:r>
          </a:p>
          <a:p>
            <a:pPr lvl="0">
              <a:spcBef>
                <a:spcPts val="600"/>
              </a:spcBef>
            </a:pPr>
            <a:r>
              <a:rPr lang="en-US" sz="2400" dirty="0" smtClean="0"/>
              <a:t>Gain </a:t>
            </a:r>
            <a:r>
              <a:rPr lang="en-US" sz="2400" dirty="0"/>
              <a:t>an understanding of how learning in context through an inquiry approach is practical, productive and valued pedagogy.</a:t>
            </a:r>
          </a:p>
          <a:p>
            <a:pPr>
              <a:spcBef>
                <a:spcPts val="600"/>
              </a:spcBef>
            </a:pPr>
            <a:r>
              <a:rPr lang="en-US" sz="2400" dirty="0"/>
              <a:t>U</a:t>
            </a:r>
            <a:r>
              <a:rPr lang="en-US" sz="2400" dirty="0" smtClean="0"/>
              <a:t>nderstand </a:t>
            </a:r>
            <a:r>
              <a:rPr lang="en-US" sz="2400" dirty="0"/>
              <a:t>and employ the 5 Stages of Service Learning model (Kaye).</a:t>
            </a:r>
          </a:p>
        </p:txBody>
      </p:sp>
    </p:spTree>
    <p:extLst>
      <p:ext uri="{BB962C8B-B14F-4D97-AF65-F5344CB8AC3E}">
        <p14:creationId xmlns:p14="http://schemas.microsoft.com/office/powerpoint/2010/main" val="31498112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p:txBody>
          <a:bodyPr/>
          <a:lstStyle/>
          <a:p>
            <a:r>
              <a:rPr lang="en-US" sz="2800" b="0" dirty="0">
                <a:solidFill>
                  <a:srgbClr val="004B8D"/>
                </a:solidFill>
              </a:rPr>
              <a:t>How does service learning address </a:t>
            </a:r>
          </a:p>
          <a:p>
            <a:r>
              <a:rPr lang="en-US" sz="2800" b="0" dirty="0">
                <a:solidFill>
                  <a:srgbClr val="004B8D"/>
                </a:solidFill>
              </a:rPr>
              <a:t>learning how to learn?</a:t>
            </a:r>
          </a:p>
        </p:txBody>
      </p:sp>
      <p:sp>
        <p:nvSpPr>
          <p:cNvPr id="2" name="Title 1"/>
          <p:cNvSpPr>
            <a:spLocks noGrp="1"/>
          </p:cNvSpPr>
          <p:nvPr>
            <p:ph type="ctrTitle" idx="4294967295"/>
          </p:nvPr>
        </p:nvSpPr>
        <p:spPr>
          <a:xfrm>
            <a:off x="276447" y="595423"/>
            <a:ext cx="5146158" cy="680484"/>
          </a:xfrm>
        </p:spPr>
        <p:txBody>
          <a:bodyPr/>
          <a:lstStyle/>
          <a:p>
            <a:r>
              <a:rPr lang="en-US" dirty="0" smtClean="0"/>
              <a:t>Reflection journal</a:t>
            </a:r>
            <a:endParaRPr lang="en-US" dirty="0"/>
          </a:p>
        </p:txBody>
      </p:sp>
    </p:spTree>
    <p:extLst>
      <p:ext uri="{BB962C8B-B14F-4D97-AF65-F5344CB8AC3E}">
        <p14:creationId xmlns:p14="http://schemas.microsoft.com/office/powerpoint/2010/main" val="4384971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8694" y="2243558"/>
            <a:ext cx="4478432" cy="1938992"/>
          </a:xfrm>
          <a:prstGeom prst="rect">
            <a:avLst/>
          </a:prstGeom>
          <a:noFill/>
        </p:spPr>
        <p:txBody>
          <a:bodyPr wrap="square" rtlCol="0">
            <a:spAutoFit/>
          </a:bodyPr>
          <a:lstStyle/>
          <a:p>
            <a:r>
              <a:rPr lang="en-US" sz="2400" dirty="0">
                <a:solidFill>
                  <a:srgbClr val="004B8D"/>
                </a:solidFill>
              </a:rPr>
              <a:t>We can learn to serve and be served by our learning in the world, wherever it may be</a:t>
            </a:r>
            <a:r>
              <a:rPr lang="en-US" sz="2400" dirty="0" smtClean="0">
                <a:solidFill>
                  <a:srgbClr val="004B8D"/>
                </a:solidFill>
              </a:rPr>
              <a:t>.</a:t>
            </a:r>
          </a:p>
          <a:p>
            <a:endParaRPr lang="en-US" sz="2400" dirty="0">
              <a:solidFill>
                <a:srgbClr val="004B8D"/>
              </a:solidFill>
            </a:endParaRPr>
          </a:p>
          <a:p>
            <a:pPr algn="r"/>
            <a:r>
              <a:rPr lang="en-US" sz="2400" dirty="0">
                <a:solidFill>
                  <a:srgbClr val="004B8D"/>
                </a:solidFill>
              </a:rPr>
              <a:t>   </a:t>
            </a:r>
            <a:r>
              <a:rPr lang="en-US" sz="2400" dirty="0" smtClean="0">
                <a:solidFill>
                  <a:srgbClr val="004B8D"/>
                </a:solidFill>
              </a:rPr>
              <a:t>Anonymous</a:t>
            </a:r>
            <a:endParaRPr lang="en-US" sz="2400" dirty="0">
              <a:solidFill>
                <a:srgbClr val="004B8D"/>
              </a:solidFill>
            </a:endParaRPr>
          </a:p>
        </p:txBody>
      </p:sp>
    </p:spTree>
    <p:extLst>
      <p:ext uri="{BB962C8B-B14F-4D97-AF65-F5344CB8AC3E}">
        <p14:creationId xmlns:p14="http://schemas.microsoft.com/office/powerpoint/2010/main" val="32835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75660" y="2628101"/>
            <a:ext cx="7774932" cy="1406525"/>
          </a:xfrm>
        </p:spPr>
        <p:txBody>
          <a:bodyPr/>
          <a:lstStyle/>
          <a:p>
            <a:r>
              <a:rPr lang="en-US" dirty="0" smtClean="0"/>
              <a:t>Service </a:t>
            </a:r>
            <a:r>
              <a:rPr lang="en-US" dirty="0" smtClean="0"/>
              <a:t>learning and international-mindedness</a:t>
            </a:r>
            <a:endParaRPr lang="en-US" dirty="0"/>
          </a:p>
        </p:txBody>
      </p:sp>
    </p:spTree>
    <p:extLst>
      <p:ext uri="{BB962C8B-B14F-4D97-AF65-F5344CB8AC3E}">
        <p14:creationId xmlns:p14="http://schemas.microsoft.com/office/powerpoint/2010/main" val="14546230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5: Objectives</a:t>
            </a:r>
            <a:endParaRPr lang="en-US" dirty="0"/>
          </a:p>
        </p:txBody>
      </p:sp>
      <p:sp>
        <p:nvSpPr>
          <p:cNvPr id="3" name="Text Placeholder 2"/>
          <p:cNvSpPr>
            <a:spLocks noGrp="1"/>
          </p:cNvSpPr>
          <p:nvPr>
            <p:ph type="body" sz="quarter" idx="10"/>
          </p:nvPr>
        </p:nvSpPr>
        <p:spPr/>
        <p:txBody>
          <a:bodyPr/>
          <a:lstStyle/>
          <a:p>
            <a:pPr lvl="0">
              <a:spcBef>
                <a:spcPts val="1200"/>
              </a:spcBef>
            </a:pPr>
            <a:r>
              <a:rPr lang="en-GB" sz="2800" dirty="0" smtClean="0"/>
              <a:t>Recognize </a:t>
            </a:r>
            <a:r>
              <a:rPr lang="en-GB" sz="2800" dirty="0"/>
              <a:t>that providing access to action experiences for </a:t>
            </a:r>
            <a:r>
              <a:rPr lang="en-GB" sz="2800" i="1" dirty="0"/>
              <a:t>all </a:t>
            </a:r>
            <a:r>
              <a:rPr lang="en-GB" sz="2800" dirty="0"/>
              <a:t>students means considering cultural similarities/differences  of students </a:t>
            </a:r>
            <a:r>
              <a:rPr lang="en-GB" sz="2800" i="1" dirty="0"/>
              <a:t>and </a:t>
            </a:r>
            <a:r>
              <a:rPr lang="en-GB" sz="2800" dirty="0"/>
              <a:t>the community.</a:t>
            </a:r>
            <a:endParaRPr lang="en-US" sz="2800" dirty="0"/>
          </a:p>
          <a:p>
            <a:pPr>
              <a:spcBef>
                <a:spcPts val="1200"/>
              </a:spcBef>
            </a:pPr>
            <a:r>
              <a:rPr lang="en-US" sz="2800" dirty="0"/>
              <a:t>U</a:t>
            </a:r>
            <a:r>
              <a:rPr lang="en-US" sz="2800" dirty="0" smtClean="0"/>
              <a:t>nderstand </a:t>
            </a:r>
            <a:r>
              <a:rPr lang="en-US" sz="2800" dirty="0"/>
              <a:t>that teachers may need to differentiate expectations and/or activities so that all students may engage.</a:t>
            </a:r>
          </a:p>
        </p:txBody>
      </p:sp>
    </p:spTree>
    <p:extLst>
      <p:ext uri="{BB962C8B-B14F-4D97-AF65-F5344CB8AC3E}">
        <p14:creationId xmlns:p14="http://schemas.microsoft.com/office/powerpoint/2010/main" val="26725604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25302" y="495352"/>
            <a:ext cx="8442251" cy="4565650"/>
          </a:xfrm>
        </p:spPr>
        <p:txBody>
          <a:bodyPr/>
          <a:lstStyle/>
          <a:p>
            <a:pPr algn="just"/>
            <a:r>
              <a:rPr lang="en-US" sz="2200" dirty="0" smtClean="0">
                <a:solidFill>
                  <a:srgbClr val="2F2B20"/>
                </a:solidFill>
                <a:latin typeface="+mn-lt"/>
              </a:rPr>
              <a:t>“Through </a:t>
            </a:r>
            <a:r>
              <a:rPr lang="en-US" sz="2200" dirty="0">
                <a:solidFill>
                  <a:srgbClr val="2F2B20"/>
                </a:solidFill>
                <a:latin typeface="+mn-lt"/>
              </a:rPr>
              <a:t>such service, students are able to grow both personally and socially, developing </a:t>
            </a:r>
            <a:r>
              <a:rPr lang="en-US" sz="2200" dirty="0">
                <a:latin typeface="+mn-lt"/>
              </a:rPr>
              <a:t>skills </a:t>
            </a:r>
            <a:r>
              <a:rPr lang="en-US" sz="2200" dirty="0">
                <a:solidFill>
                  <a:srgbClr val="2F2B20"/>
                </a:solidFill>
                <a:latin typeface="+mn-lt"/>
              </a:rPr>
              <a:t>such as cooperation, problem solving, conflict resolution and </a:t>
            </a:r>
            <a:r>
              <a:rPr lang="en-US" sz="2200" dirty="0">
                <a:latin typeface="+mn-lt"/>
              </a:rPr>
              <a:t>creative and critical thinking</a:t>
            </a:r>
            <a:r>
              <a:rPr lang="en-US" sz="2200" dirty="0">
                <a:solidFill>
                  <a:srgbClr val="2F2B20"/>
                </a:solidFill>
                <a:latin typeface="+mn-lt"/>
              </a:rPr>
              <a:t>, as well as </a:t>
            </a:r>
            <a:r>
              <a:rPr lang="en-US" sz="2200" dirty="0">
                <a:latin typeface="+mn-lt"/>
              </a:rPr>
              <a:t>developing</a:t>
            </a:r>
            <a:r>
              <a:rPr lang="en-US" sz="2200" dirty="0">
                <a:solidFill>
                  <a:srgbClr val="004B8D"/>
                </a:solidFill>
                <a:latin typeface="+mn-lt"/>
              </a:rPr>
              <a:t> </a:t>
            </a:r>
            <a:r>
              <a:rPr lang="en-US" sz="2200" dirty="0">
                <a:solidFill>
                  <a:srgbClr val="2F2B20"/>
                </a:solidFill>
                <a:latin typeface="+mn-lt"/>
              </a:rPr>
              <a:t>their own </a:t>
            </a:r>
            <a:r>
              <a:rPr lang="en-US" sz="2200" dirty="0">
                <a:latin typeface="+mn-lt"/>
              </a:rPr>
              <a:t>identities</a:t>
            </a:r>
            <a:r>
              <a:rPr lang="en-US" sz="2200" dirty="0">
                <a:solidFill>
                  <a:srgbClr val="2F2B20"/>
                </a:solidFill>
                <a:latin typeface="+mn-lt"/>
              </a:rPr>
              <a:t>. </a:t>
            </a:r>
            <a:r>
              <a:rPr lang="en-US" sz="2200" dirty="0" smtClean="0">
                <a:solidFill>
                  <a:srgbClr val="2F2B20"/>
                </a:solidFill>
                <a:latin typeface="+mn-lt"/>
              </a:rPr>
              <a:t/>
            </a:r>
            <a:br>
              <a:rPr lang="en-US" sz="2200" dirty="0" smtClean="0">
                <a:solidFill>
                  <a:srgbClr val="2F2B20"/>
                </a:solidFill>
                <a:latin typeface="+mn-lt"/>
              </a:rPr>
            </a:br>
            <a:r>
              <a:rPr lang="en-US" sz="2200" dirty="0">
                <a:solidFill>
                  <a:srgbClr val="2F2B20"/>
                </a:solidFill>
                <a:latin typeface="+mn-lt"/>
              </a:rPr>
              <a:t/>
            </a:r>
            <a:br>
              <a:rPr lang="en-US" sz="2200" dirty="0">
                <a:solidFill>
                  <a:srgbClr val="2F2B20"/>
                </a:solidFill>
                <a:latin typeface="+mn-lt"/>
              </a:rPr>
            </a:br>
            <a:r>
              <a:rPr lang="en-US" sz="2200" dirty="0" smtClean="0">
                <a:solidFill>
                  <a:srgbClr val="2F2B20"/>
                </a:solidFill>
                <a:latin typeface="+mn-lt"/>
              </a:rPr>
              <a:t>It </a:t>
            </a:r>
            <a:r>
              <a:rPr lang="en-US" sz="2200" dirty="0">
                <a:solidFill>
                  <a:srgbClr val="2F2B20"/>
                </a:solidFill>
                <a:latin typeface="+mn-lt"/>
              </a:rPr>
              <a:t>is also </a:t>
            </a:r>
            <a:r>
              <a:rPr lang="en-US" sz="2200" dirty="0">
                <a:latin typeface="+mn-lt"/>
              </a:rPr>
              <a:t>through service </a:t>
            </a:r>
            <a:r>
              <a:rPr lang="en-US" sz="2200" dirty="0">
                <a:solidFill>
                  <a:srgbClr val="2F2B20"/>
                </a:solidFill>
                <a:latin typeface="+mn-lt"/>
              </a:rPr>
              <a:t>that IB students may </a:t>
            </a:r>
            <a:r>
              <a:rPr lang="en-US" sz="2200" dirty="0">
                <a:latin typeface="+mn-lt"/>
              </a:rPr>
              <a:t>make</a:t>
            </a:r>
            <a:r>
              <a:rPr lang="en-US" sz="2200" dirty="0">
                <a:solidFill>
                  <a:srgbClr val="4C66B8"/>
                </a:solidFill>
                <a:latin typeface="+mn-lt"/>
              </a:rPr>
              <a:t> </a:t>
            </a:r>
            <a:r>
              <a:rPr lang="en-US" sz="2200" dirty="0">
                <a:solidFill>
                  <a:srgbClr val="2F2B20"/>
                </a:solidFill>
                <a:latin typeface="+mn-lt"/>
              </a:rPr>
              <a:t>the </a:t>
            </a:r>
            <a:r>
              <a:rPr lang="en-US" sz="2200" dirty="0">
                <a:latin typeface="+mn-lt"/>
              </a:rPr>
              <a:t>connections </a:t>
            </a:r>
            <a:r>
              <a:rPr lang="en-US" sz="2200" dirty="0">
                <a:solidFill>
                  <a:srgbClr val="2F2B20"/>
                </a:solidFill>
                <a:latin typeface="+mn-lt"/>
              </a:rPr>
              <a:t>between their academic studies and real life. These actions are ways in which IB students demonstrate their commitment to the attributes of the learner profile. </a:t>
            </a:r>
            <a:r>
              <a:rPr lang="en-US" sz="2200" dirty="0" smtClean="0">
                <a:solidFill>
                  <a:srgbClr val="2F2B20"/>
                </a:solidFill>
                <a:latin typeface="+mn-lt"/>
              </a:rPr>
              <a:t/>
            </a:r>
            <a:br>
              <a:rPr lang="en-US" sz="2200" dirty="0" smtClean="0">
                <a:solidFill>
                  <a:srgbClr val="2F2B20"/>
                </a:solidFill>
                <a:latin typeface="+mn-lt"/>
              </a:rPr>
            </a:br>
            <a:r>
              <a:rPr lang="en-US" sz="2200" dirty="0">
                <a:solidFill>
                  <a:srgbClr val="2F2B20"/>
                </a:solidFill>
                <a:latin typeface="+mn-lt"/>
              </a:rPr>
              <a:t/>
            </a:r>
            <a:br>
              <a:rPr lang="en-US" sz="2200" dirty="0">
                <a:solidFill>
                  <a:srgbClr val="2F2B20"/>
                </a:solidFill>
                <a:latin typeface="+mn-lt"/>
              </a:rPr>
            </a:br>
            <a:r>
              <a:rPr lang="en-US" sz="2200" dirty="0" smtClean="0">
                <a:solidFill>
                  <a:srgbClr val="2F2B20"/>
                </a:solidFill>
                <a:latin typeface="+mn-lt"/>
              </a:rPr>
              <a:t>The </a:t>
            </a:r>
            <a:r>
              <a:rPr lang="en-US" sz="2200" dirty="0">
                <a:solidFill>
                  <a:srgbClr val="2F2B20"/>
                </a:solidFill>
                <a:latin typeface="+mn-lt"/>
              </a:rPr>
              <a:t>actions that students choose to take with regard to their fellow students, and to their local or the wider community, </a:t>
            </a:r>
            <a:r>
              <a:rPr lang="en-US" sz="2200" i="1" dirty="0">
                <a:solidFill>
                  <a:srgbClr val="2F2B20"/>
                </a:solidFill>
                <a:latin typeface="+mn-lt"/>
              </a:rPr>
              <a:t>may be considered the </a:t>
            </a:r>
            <a:r>
              <a:rPr lang="en-US" sz="2200" i="1" dirty="0">
                <a:latin typeface="+mn-lt"/>
              </a:rPr>
              <a:t>most significant summative assessment </a:t>
            </a:r>
            <a:r>
              <a:rPr lang="en-US" sz="2200" i="1" dirty="0">
                <a:solidFill>
                  <a:srgbClr val="2F2B20"/>
                </a:solidFill>
                <a:latin typeface="+mn-lt"/>
              </a:rPr>
              <a:t>of the efficacy of the IB continuum of international education</a:t>
            </a:r>
            <a:r>
              <a:rPr lang="en-US" sz="2200" i="1" dirty="0" smtClean="0">
                <a:solidFill>
                  <a:srgbClr val="2F2B20"/>
                </a:solidFill>
                <a:latin typeface="+mn-lt"/>
              </a:rPr>
              <a:t>.</a:t>
            </a:r>
            <a:r>
              <a:rPr lang="en-US" sz="2200" dirty="0" smtClean="0">
                <a:solidFill>
                  <a:srgbClr val="2F2B20"/>
                </a:solidFill>
                <a:latin typeface="+mn-lt"/>
              </a:rPr>
              <a:t>”</a:t>
            </a:r>
            <a:endParaRPr lang="en-US" sz="1600" dirty="0">
              <a:solidFill>
                <a:srgbClr val="2F2B20"/>
              </a:solidFill>
              <a:latin typeface="+mn-lt"/>
            </a:endParaRPr>
          </a:p>
        </p:txBody>
      </p:sp>
      <p:sp>
        <p:nvSpPr>
          <p:cNvPr id="4" name="TextBox 3"/>
          <p:cNvSpPr txBox="1"/>
          <p:nvPr/>
        </p:nvSpPr>
        <p:spPr>
          <a:xfrm>
            <a:off x="6608576" y="5909788"/>
            <a:ext cx="1767856" cy="369332"/>
          </a:xfrm>
          <a:prstGeom prst="rect">
            <a:avLst/>
          </a:prstGeom>
          <a:noFill/>
        </p:spPr>
        <p:txBody>
          <a:bodyPr wrap="square" rtlCol="0">
            <a:spAutoFit/>
          </a:bodyPr>
          <a:lstStyle/>
          <a:p>
            <a:pPr algn="ctr"/>
            <a:r>
              <a:rPr lang="en-US" sz="1800" b="1" dirty="0" smtClean="0">
                <a:solidFill>
                  <a:srgbClr val="FF0000"/>
                </a:solidFill>
              </a:rPr>
              <a:t>WOW.</a:t>
            </a:r>
            <a:endParaRPr lang="en-US" sz="1800" b="1" dirty="0">
              <a:solidFill>
                <a:srgbClr val="FF0000"/>
              </a:solidFill>
            </a:endParaRPr>
          </a:p>
        </p:txBody>
      </p:sp>
      <p:sp>
        <p:nvSpPr>
          <p:cNvPr id="3" name="Rectangle 2"/>
          <p:cNvSpPr/>
          <p:nvPr/>
        </p:nvSpPr>
        <p:spPr>
          <a:xfrm>
            <a:off x="3584055" y="5237713"/>
            <a:ext cx="5283498" cy="338554"/>
          </a:xfrm>
          <a:prstGeom prst="rect">
            <a:avLst/>
          </a:prstGeom>
        </p:spPr>
        <p:txBody>
          <a:bodyPr wrap="none">
            <a:spAutoFit/>
          </a:bodyPr>
          <a:lstStyle/>
          <a:p>
            <a:r>
              <a:rPr lang="en-US" sz="1600" dirty="0">
                <a:solidFill>
                  <a:srgbClr val="2F2B20"/>
                </a:solidFill>
              </a:rPr>
              <a:t>Toward a continuum of International Education, 2008, IB</a:t>
            </a:r>
            <a:endParaRPr lang="en-US" sz="1600" dirty="0"/>
          </a:p>
        </p:txBody>
      </p:sp>
    </p:spTree>
    <p:extLst>
      <p:ext uri="{BB962C8B-B14F-4D97-AF65-F5344CB8AC3E}">
        <p14:creationId xmlns:p14="http://schemas.microsoft.com/office/powerpoint/2010/main" val="17935760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9590" y="1043172"/>
            <a:ext cx="7772400" cy="1834775"/>
          </a:xfrm>
        </p:spPr>
        <p:txBody>
          <a:bodyPr/>
          <a:lstStyle/>
          <a:p>
            <a:r>
              <a:rPr lang="en-US" sz="2200" dirty="0" smtClean="0">
                <a:solidFill>
                  <a:srgbClr val="004B8D"/>
                </a:solidFill>
                <a:latin typeface="+mn-lt"/>
              </a:rPr>
              <a:t>“Each of our communication attempts must survive the recipient’s values filter. Values may include, for example, family, fitness, balance and spirituality. These filters add a layer of complexity to communications and may distort the intended meaning.”</a:t>
            </a:r>
            <a:br>
              <a:rPr lang="en-US" sz="2200" dirty="0" smtClean="0">
                <a:solidFill>
                  <a:srgbClr val="004B8D"/>
                </a:solidFill>
                <a:latin typeface="+mn-lt"/>
              </a:rPr>
            </a:br>
            <a:r>
              <a:rPr lang="en-US" sz="2200" dirty="0">
                <a:solidFill>
                  <a:srgbClr val="004B8D"/>
                </a:solidFill>
                <a:latin typeface="+mn-lt"/>
              </a:rPr>
              <a:t>	</a:t>
            </a:r>
            <a:r>
              <a:rPr lang="en-US" sz="2200" dirty="0" smtClean="0">
                <a:solidFill>
                  <a:srgbClr val="004B8D"/>
                </a:solidFill>
                <a:latin typeface="+mn-lt"/>
              </a:rPr>
              <a:t>					</a:t>
            </a:r>
            <a:r>
              <a:rPr lang="en-US" sz="1600" dirty="0" smtClean="0">
                <a:solidFill>
                  <a:srgbClr val="004B8D"/>
                </a:solidFill>
                <a:latin typeface="+mn-lt"/>
              </a:rPr>
              <a:t>       Pamela Fey, e-How</a:t>
            </a:r>
            <a:endParaRPr lang="en-US" sz="1600" dirty="0">
              <a:solidFill>
                <a:srgbClr val="004B8D"/>
              </a:solidFill>
              <a:latin typeface="+mn-lt"/>
            </a:endParaRPr>
          </a:p>
        </p:txBody>
      </p:sp>
      <p:sp>
        <p:nvSpPr>
          <p:cNvPr id="3" name="Subtitle 2"/>
          <p:cNvSpPr>
            <a:spLocks noGrp="1"/>
          </p:cNvSpPr>
          <p:nvPr>
            <p:ph type="subTitle" idx="1"/>
          </p:nvPr>
        </p:nvSpPr>
        <p:spPr>
          <a:xfrm>
            <a:off x="1462559" y="3498995"/>
            <a:ext cx="6400800" cy="1752600"/>
          </a:xfrm>
        </p:spPr>
        <p:txBody>
          <a:bodyPr/>
          <a:lstStyle/>
          <a:p>
            <a:r>
              <a:rPr lang="en-US" dirty="0" smtClean="0">
                <a:solidFill>
                  <a:srgbClr val="F05033"/>
                </a:solidFill>
              </a:rPr>
              <a:t>What does this mean for planning activities and working in any community?</a:t>
            </a:r>
            <a:endParaRPr lang="en-US" dirty="0">
              <a:solidFill>
                <a:srgbClr val="F05033"/>
              </a:solidFill>
            </a:endParaRPr>
          </a:p>
        </p:txBody>
      </p:sp>
    </p:spTree>
    <p:extLst>
      <p:ext uri="{BB962C8B-B14F-4D97-AF65-F5344CB8AC3E}">
        <p14:creationId xmlns:p14="http://schemas.microsoft.com/office/powerpoint/2010/main" val="28964144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85778" y="1545923"/>
            <a:ext cx="4711626" cy="3384644"/>
          </a:xfrm>
        </p:spPr>
        <p:txBody>
          <a:bodyPr/>
          <a:lstStyle/>
          <a:p>
            <a:pPr marL="0" indent="0"/>
            <a:r>
              <a:rPr lang="en-US" sz="2800" dirty="0">
                <a:solidFill>
                  <a:srgbClr val="004B8D"/>
                </a:solidFill>
              </a:rPr>
              <a:t>What cultural realities, traditions or </a:t>
            </a:r>
            <a:r>
              <a:rPr lang="en-US" sz="2800" dirty="0" smtClean="0">
                <a:solidFill>
                  <a:srgbClr val="004B8D"/>
                </a:solidFill>
              </a:rPr>
              <a:t>morals </a:t>
            </a:r>
            <a:r>
              <a:rPr lang="en-US" sz="2800" dirty="0">
                <a:solidFill>
                  <a:srgbClr val="004B8D"/>
                </a:solidFill>
              </a:rPr>
              <a:t>are you aware of that might affect the way students become involved? </a:t>
            </a:r>
            <a:endParaRPr lang="en-US" sz="2800" dirty="0" smtClean="0">
              <a:solidFill>
                <a:srgbClr val="004B8D"/>
              </a:solidFill>
            </a:endParaRPr>
          </a:p>
          <a:p>
            <a:pPr marL="0" indent="0"/>
            <a:endParaRPr lang="en-US" sz="2800" dirty="0" smtClean="0">
              <a:solidFill>
                <a:srgbClr val="004B8D"/>
              </a:solidFill>
            </a:endParaRPr>
          </a:p>
          <a:p>
            <a:pPr marL="0" indent="0" algn="r"/>
            <a:r>
              <a:rPr lang="en-US" sz="2000" dirty="0" smtClean="0">
                <a:solidFill>
                  <a:srgbClr val="F05033"/>
                </a:solidFill>
              </a:rPr>
              <a:t>(</a:t>
            </a:r>
            <a:r>
              <a:rPr lang="en-US" sz="2000" dirty="0">
                <a:solidFill>
                  <a:srgbClr val="F05033"/>
                </a:solidFill>
              </a:rPr>
              <a:t>consider such things as gender roles, views of time, comfort with confrontation, eye contact . . .)</a:t>
            </a:r>
            <a:endParaRPr lang="en-US" sz="2800" dirty="0">
              <a:solidFill>
                <a:srgbClr val="F05033"/>
              </a:solidFill>
            </a:endParaRPr>
          </a:p>
          <a:p>
            <a:endParaRPr lang="en-US" dirty="0"/>
          </a:p>
        </p:txBody>
      </p:sp>
      <p:pic>
        <p:nvPicPr>
          <p:cNvPr id="8" name="Content Placeholder 7" descr="eye contact teacher.jpg"/>
          <p:cNvPicPr>
            <a:picLocks noGrp="1" noChangeAspect="1"/>
          </p:cNvPicPr>
          <p:nvPr>
            <p:ph sz="quarter" idx="13"/>
          </p:nvPr>
        </p:nvPicPr>
        <p:blipFill>
          <a:blip r:embed="rId2" cstate="screen">
            <a:extLst>
              <a:ext uri="{28A0092B-C50C-407E-A947-70E740481C1C}">
                <a14:useLocalDpi xmlns:a14="http://schemas.microsoft.com/office/drawing/2010/main"/>
              </a:ext>
            </a:extLst>
          </a:blip>
          <a:srcRect l="-8694" r="-8694"/>
          <a:stretch>
            <a:fillRect/>
          </a:stretch>
        </p:blipFill>
        <p:spPr>
          <a:xfrm>
            <a:off x="5303729" y="1124197"/>
            <a:ext cx="3113942" cy="4210050"/>
          </a:xfrm>
          <a:ln>
            <a:solidFill>
              <a:schemeClr val="bg1">
                <a:lumMod val="50000"/>
              </a:schemeClr>
            </a:solidFill>
          </a:ln>
        </p:spPr>
      </p:pic>
    </p:spTree>
    <p:extLst>
      <p:ext uri="{BB962C8B-B14F-4D97-AF65-F5344CB8AC3E}">
        <p14:creationId xmlns:p14="http://schemas.microsoft.com/office/powerpoint/2010/main" val="1883524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545" y="1131025"/>
            <a:ext cx="3098746" cy="3046988"/>
          </a:xfrm>
          <a:prstGeom prst="rect">
            <a:avLst/>
          </a:prstGeom>
          <a:noFill/>
        </p:spPr>
        <p:txBody>
          <a:bodyPr wrap="square" rtlCol="0">
            <a:spAutoFit/>
          </a:bodyPr>
          <a:lstStyle/>
          <a:p>
            <a:r>
              <a:rPr lang="en-US" sz="2400" dirty="0">
                <a:solidFill>
                  <a:srgbClr val="004B8D"/>
                </a:solidFill>
              </a:rPr>
              <a:t>"One is not born into the world to do everything but to do something."</a:t>
            </a:r>
          </a:p>
          <a:p>
            <a:r>
              <a:rPr lang="en-US" sz="2400" dirty="0">
                <a:solidFill>
                  <a:srgbClr val="004B8D"/>
                </a:solidFill>
              </a:rPr>
              <a:t> </a:t>
            </a:r>
          </a:p>
          <a:p>
            <a:r>
              <a:rPr lang="en-US" sz="2400" dirty="0">
                <a:solidFill>
                  <a:srgbClr val="004B8D"/>
                </a:solidFill>
              </a:rPr>
              <a:t>Henry David Thoreau	</a:t>
            </a:r>
          </a:p>
          <a:p>
            <a:endParaRPr lang="en-US" sz="2400" dirty="0">
              <a:solidFill>
                <a:srgbClr val="004B8D"/>
              </a:solidFill>
            </a:endParaRPr>
          </a:p>
        </p:txBody>
      </p:sp>
      <p:sp>
        <p:nvSpPr>
          <p:cNvPr id="3" name="TextBox 2"/>
          <p:cNvSpPr txBox="1"/>
          <p:nvPr/>
        </p:nvSpPr>
        <p:spPr>
          <a:xfrm>
            <a:off x="1459841" y="4740078"/>
            <a:ext cx="6345365" cy="1569660"/>
          </a:xfrm>
          <a:prstGeom prst="rect">
            <a:avLst/>
          </a:prstGeom>
          <a:noFill/>
        </p:spPr>
        <p:txBody>
          <a:bodyPr wrap="square" rtlCol="0">
            <a:spAutoFit/>
          </a:bodyPr>
          <a:lstStyle/>
          <a:p>
            <a:pPr algn="r"/>
            <a:r>
              <a:rPr lang="en-US" sz="2400" dirty="0" smtClean="0">
                <a:solidFill>
                  <a:srgbClr val="004B8D"/>
                </a:solidFill>
                <a:latin typeface="+mn-lt"/>
                <a:cs typeface="Chalkduster"/>
              </a:rPr>
              <a:t>The purpose of life is to discover your gift.</a:t>
            </a:r>
          </a:p>
          <a:p>
            <a:pPr algn="r"/>
            <a:r>
              <a:rPr lang="en-US" sz="2400" dirty="0" smtClean="0">
                <a:solidFill>
                  <a:srgbClr val="004B8D"/>
                </a:solidFill>
                <a:latin typeface="+mn-lt"/>
                <a:cs typeface="Chalkduster"/>
              </a:rPr>
              <a:t>The meaning of life is to give your gift away.</a:t>
            </a:r>
          </a:p>
          <a:p>
            <a:pPr algn="r"/>
            <a:endParaRPr lang="en-US" sz="2400" dirty="0" smtClean="0">
              <a:solidFill>
                <a:srgbClr val="004B8D"/>
              </a:solidFill>
              <a:latin typeface="+mn-lt"/>
              <a:cs typeface="Chalkduster"/>
            </a:endParaRPr>
          </a:p>
          <a:p>
            <a:pPr algn="r"/>
            <a:r>
              <a:rPr lang="en-US" sz="2400" dirty="0" smtClean="0">
                <a:solidFill>
                  <a:srgbClr val="004B8D"/>
                </a:solidFill>
                <a:latin typeface="+mn-lt"/>
                <a:cs typeface="Chalkduster"/>
              </a:rPr>
              <a:t>David </a:t>
            </a:r>
            <a:r>
              <a:rPr lang="en-US" sz="2400" dirty="0" err="1" smtClean="0">
                <a:solidFill>
                  <a:srgbClr val="004B8D"/>
                </a:solidFill>
                <a:latin typeface="+mn-lt"/>
                <a:cs typeface="Chalkduster"/>
              </a:rPr>
              <a:t>Viscott</a:t>
            </a:r>
            <a:r>
              <a:rPr lang="en-US" sz="2400" dirty="0" smtClean="0">
                <a:solidFill>
                  <a:srgbClr val="004B8D"/>
                </a:solidFill>
                <a:latin typeface="+mn-lt"/>
                <a:cs typeface="Chalkduster"/>
              </a:rPr>
              <a:t> </a:t>
            </a:r>
          </a:p>
        </p:txBody>
      </p:sp>
      <p:sp>
        <p:nvSpPr>
          <p:cNvPr id="4" name="TextBox 3"/>
          <p:cNvSpPr txBox="1"/>
          <p:nvPr/>
        </p:nvSpPr>
        <p:spPr>
          <a:xfrm>
            <a:off x="4419873" y="514002"/>
            <a:ext cx="3837400" cy="3416320"/>
          </a:xfrm>
          <a:prstGeom prst="rect">
            <a:avLst/>
          </a:prstGeom>
          <a:noFill/>
        </p:spPr>
        <p:txBody>
          <a:bodyPr wrap="square" rtlCol="0">
            <a:spAutoFit/>
          </a:bodyPr>
          <a:lstStyle/>
          <a:p>
            <a:pPr algn="r"/>
            <a:r>
              <a:rPr lang="en-US" sz="2400" dirty="0">
                <a:solidFill>
                  <a:srgbClr val="004B8D"/>
                </a:solidFill>
              </a:rPr>
              <a:t>In all our contacts it is probably the sense of being really needed and wanted which gives us the greatest satisfaction and creates the most lasting bond. </a:t>
            </a:r>
          </a:p>
          <a:p>
            <a:pPr algn="r"/>
            <a:endParaRPr lang="en-US" sz="2400" dirty="0">
              <a:solidFill>
                <a:srgbClr val="004B8D"/>
              </a:solidFill>
            </a:endParaRPr>
          </a:p>
          <a:p>
            <a:pPr algn="r"/>
            <a:r>
              <a:rPr lang="en-US" sz="2400" dirty="0">
                <a:solidFill>
                  <a:srgbClr val="004B8D"/>
                </a:solidFill>
              </a:rPr>
              <a:t> </a:t>
            </a:r>
            <a:r>
              <a:rPr lang="en-US" sz="2400" dirty="0" smtClean="0">
                <a:solidFill>
                  <a:srgbClr val="004B8D"/>
                </a:solidFill>
              </a:rPr>
              <a:t>    Eleanor Roosevelt</a:t>
            </a:r>
            <a:endParaRPr lang="en-US" sz="2400" dirty="0">
              <a:solidFill>
                <a:srgbClr val="004B8D"/>
              </a:solidFill>
            </a:endParaRPr>
          </a:p>
        </p:txBody>
      </p:sp>
    </p:spTree>
    <p:extLst>
      <p:ext uri="{BB962C8B-B14F-4D97-AF65-F5344CB8AC3E}">
        <p14:creationId xmlns:p14="http://schemas.microsoft.com/office/powerpoint/2010/main" val="75662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171" y="310698"/>
            <a:ext cx="7989189" cy="715963"/>
          </a:xfrm>
        </p:spPr>
        <p:txBody>
          <a:bodyPr/>
          <a:lstStyle/>
          <a:p>
            <a:r>
              <a:rPr lang="en-US" dirty="0" smtClean="0"/>
              <a:t>Context in the classroom</a:t>
            </a:r>
            <a:endParaRPr lang="en-US" dirty="0"/>
          </a:p>
        </p:txBody>
      </p:sp>
      <p:sp>
        <p:nvSpPr>
          <p:cNvPr id="3" name="Text Placeholder 2"/>
          <p:cNvSpPr>
            <a:spLocks noGrp="1"/>
          </p:cNvSpPr>
          <p:nvPr>
            <p:ph type="body" sz="quarter" idx="10"/>
          </p:nvPr>
        </p:nvSpPr>
        <p:spPr>
          <a:xfrm>
            <a:off x="174171" y="997180"/>
            <a:ext cx="8665029" cy="2878137"/>
          </a:xfrm>
        </p:spPr>
        <p:txBody>
          <a:bodyPr/>
          <a:lstStyle/>
          <a:p>
            <a:pPr marL="0" indent="0">
              <a:buNone/>
            </a:pPr>
            <a:r>
              <a:rPr lang="en-US" sz="2000" dirty="0"/>
              <a:t>Teachers can differentiate at least 4 classroom elements based on student readiness, interest or learning profile:</a:t>
            </a:r>
          </a:p>
          <a:p>
            <a:pPr lvl="0"/>
            <a:r>
              <a:rPr lang="en-GB" sz="2000" i="1" dirty="0" smtClean="0"/>
              <a:t>Content </a:t>
            </a:r>
            <a:r>
              <a:rPr lang="en-GB" sz="2000" dirty="0" smtClean="0"/>
              <a:t>– </a:t>
            </a:r>
            <a:r>
              <a:rPr lang="en-GB" sz="2000" dirty="0"/>
              <a:t>what the student needs to learn or how the student will get access to the information</a:t>
            </a:r>
            <a:endParaRPr lang="en-US" sz="2000" dirty="0"/>
          </a:p>
          <a:p>
            <a:pPr lvl="0"/>
            <a:r>
              <a:rPr lang="en-GB" sz="2000" i="1" dirty="0"/>
              <a:t>Process</a:t>
            </a:r>
            <a:r>
              <a:rPr lang="en-GB" sz="2000" dirty="0"/>
              <a:t> – activities in which the student engages in order to make sense of or master the content</a:t>
            </a:r>
            <a:endParaRPr lang="en-US" sz="2000" dirty="0"/>
          </a:p>
          <a:p>
            <a:pPr lvl="0"/>
            <a:r>
              <a:rPr lang="en-GB" sz="2000" i="1" dirty="0"/>
              <a:t>Products</a:t>
            </a:r>
            <a:r>
              <a:rPr lang="en-GB" sz="2000" dirty="0"/>
              <a:t> – culminating projects that ask the student to rehearse, apply and extend what he or she has learned in a unit, and</a:t>
            </a:r>
            <a:endParaRPr lang="en-US" sz="2000" dirty="0"/>
          </a:p>
          <a:p>
            <a:pPr lvl="0"/>
            <a:r>
              <a:rPr lang="en-GB" sz="2000" i="1" dirty="0"/>
              <a:t>Learning environment </a:t>
            </a:r>
            <a:r>
              <a:rPr lang="en-GB" sz="2000" dirty="0"/>
              <a:t>– the way the classroom works, looks and </a:t>
            </a:r>
            <a:r>
              <a:rPr lang="en-GB" sz="2000" dirty="0" smtClean="0"/>
              <a:t>feels</a:t>
            </a:r>
            <a:endParaRPr lang="en-US" sz="2000" dirty="0"/>
          </a:p>
        </p:txBody>
      </p:sp>
      <p:sp>
        <p:nvSpPr>
          <p:cNvPr id="4" name="Rectangle 3"/>
          <p:cNvSpPr/>
          <p:nvPr/>
        </p:nvSpPr>
        <p:spPr>
          <a:xfrm>
            <a:off x="1894114" y="3873825"/>
            <a:ext cx="7064827" cy="2554545"/>
          </a:xfrm>
          <a:prstGeom prst="rect">
            <a:avLst/>
          </a:prstGeom>
        </p:spPr>
        <p:txBody>
          <a:bodyPr wrap="square">
            <a:spAutoFit/>
          </a:bodyPr>
          <a:lstStyle/>
          <a:p>
            <a:pPr marL="285750" lvl="0" indent="-285750">
              <a:buFont typeface="Arial" panose="020B0604020202020204" pitchFamily="34" charset="0"/>
              <a:buChar char="•"/>
            </a:pPr>
            <a:r>
              <a:rPr lang="en-GB" sz="1800" dirty="0" smtClean="0">
                <a:solidFill>
                  <a:srgbClr val="F05033"/>
                </a:solidFill>
              </a:rPr>
              <a:t>offering </a:t>
            </a:r>
            <a:r>
              <a:rPr lang="en-GB" sz="1800" dirty="0">
                <a:solidFill>
                  <a:srgbClr val="F05033"/>
                </a:solidFill>
              </a:rPr>
              <a:t>choice of assignment or assessment</a:t>
            </a:r>
            <a:endParaRPr lang="en-US" sz="1800" dirty="0">
              <a:solidFill>
                <a:srgbClr val="F05033"/>
              </a:solidFill>
            </a:endParaRPr>
          </a:p>
          <a:p>
            <a:pPr marL="285750" lvl="0" indent="-285750">
              <a:buFont typeface="Arial" panose="020B0604020202020204" pitchFamily="34" charset="0"/>
              <a:buChar char="•"/>
            </a:pPr>
            <a:r>
              <a:rPr lang="en-GB" sz="1800" dirty="0">
                <a:solidFill>
                  <a:srgbClr val="F05033"/>
                </a:solidFill>
              </a:rPr>
              <a:t>group learning, where group membership changes</a:t>
            </a:r>
            <a:endParaRPr lang="en-US" sz="1800" dirty="0">
              <a:solidFill>
                <a:srgbClr val="F05033"/>
              </a:solidFill>
            </a:endParaRPr>
          </a:p>
          <a:p>
            <a:pPr marL="285750" lvl="0" indent="-285750">
              <a:buFont typeface="Arial" panose="020B0604020202020204" pitchFamily="34" charset="0"/>
              <a:buChar char="•"/>
            </a:pPr>
            <a:r>
              <a:rPr lang="en-GB" sz="1800" dirty="0">
                <a:solidFill>
                  <a:srgbClr val="F05033"/>
                </a:solidFill>
              </a:rPr>
              <a:t>considering Multiple Intelligences</a:t>
            </a:r>
            <a:endParaRPr lang="en-US" sz="1800" dirty="0">
              <a:solidFill>
                <a:srgbClr val="F05033"/>
              </a:solidFill>
            </a:endParaRPr>
          </a:p>
          <a:p>
            <a:pPr marL="285750" lvl="0" indent="-285750">
              <a:buFont typeface="Arial" panose="020B0604020202020204" pitchFamily="34" charset="0"/>
              <a:buChar char="•"/>
            </a:pPr>
            <a:r>
              <a:rPr lang="en-GB" sz="1800" dirty="0">
                <a:solidFill>
                  <a:srgbClr val="F05033"/>
                </a:solidFill>
              </a:rPr>
              <a:t>offering enhanced assignments for faster learners (not busywork)</a:t>
            </a:r>
            <a:endParaRPr lang="en-US" sz="1800" dirty="0">
              <a:solidFill>
                <a:srgbClr val="F05033"/>
              </a:solidFill>
            </a:endParaRPr>
          </a:p>
          <a:p>
            <a:pPr marL="285750" lvl="0" indent="-285750">
              <a:buFont typeface="Arial" panose="020B0604020202020204" pitchFamily="34" charset="0"/>
              <a:buChar char="•"/>
            </a:pPr>
            <a:r>
              <a:rPr lang="en-GB" sz="1800" dirty="0">
                <a:solidFill>
                  <a:srgbClr val="F05033"/>
                </a:solidFill>
              </a:rPr>
              <a:t>offering translation services</a:t>
            </a:r>
            <a:endParaRPr lang="en-US" sz="1800" dirty="0">
              <a:solidFill>
                <a:srgbClr val="F05033"/>
              </a:solidFill>
            </a:endParaRPr>
          </a:p>
          <a:p>
            <a:pPr marL="285750" lvl="0" indent="-285750">
              <a:buFont typeface="Arial" panose="020B0604020202020204" pitchFamily="34" charset="0"/>
              <a:buChar char="•"/>
            </a:pPr>
            <a:r>
              <a:rPr lang="en-GB" sz="1800" dirty="0">
                <a:solidFill>
                  <a:srgbClr val="F05033"/>
                </a:solidFill>
              </a:rPr>
              <a:t>providing interest </a:t>
            </a:r>
            <a:r>
              <a:rPr lang="en-GB" sz="1800" dirty="0" err="1">
                <a:solidFill>
                  <a:srgbClr val="F05033"/>
                </a:solidFill>
              </a:rPr>
              <a:t>centers</a:t>
            </a:r>
            <a:r>
              <a:rPr lang="en-GB" sz="1800" dirty="0">
                <a:solidFill>
                  <a:srgbClr val="F05033"/>
                </a:solidFill>
              </a:rPr>
              <a:t> that use various tools and manipulatives and address different abilities and </a:t>
            </a:r>
            <a:r>
              <a:rPr lang="en-GB" sz="1800" dirty="0" smtClean="0">
                <a:solidFill>
                  <a:srgbClr val="F05033"/>
                </a:solidFill>
              </a:rPr>
              <a:t>capabilities</a:t>
            </a:r>
          </a:p>
          <a:p>
            <a:pPr algn="r"/>
            <a:r>
              <a:rPr lang="en-US" sz="1600" dirty="0">
                <a:solidFill>
                  <a:srgbClr val="F05033"/>
                </a:solidFill>
              </a:rPr>
              <a:t>(Carol Ann Tomlinson, 2000)</a:t>
            </a:r>
          </a:p>
          <a:p>
            <a:pPr lvl="0"/>
            <a:endParaRPr lang="en-US" sz="1800" dirty="0">
              <a:solidFill>
                <a:srgbClr val="F05033"/>
              </a:solidFill>
            </a:endParaRPr>
          </a:p>
        </p:txBody>
      </p:sp>
      <p:sp>
        <p:nvSpPr>
          <p:cNvPr id="6" name="TextBox 5"/>
          <p:cNvSpPr txBox="1"/>
          <p:nvPr/>
        </p:nvSpPr>
        <p:spPr>
          <a:xfrm rot="20062591">
            <a:off x="174170" y="4437843"/>
            <a:ext cx="1539204" cy="400110"/>
          </a:xfrm>
          <a:prstGeom prst="rect">
            <a:avLst/>
          </a:prstGeom>
          <a:noFill/>
        </p:spPr>
        <p:txBody>
          <a:bodyPr vert="horz" wrap="none" rtlCol="0">
            <a:spAutoFit/>
          </a:bodyPr>
          <a:lstStyle/>
          <a:p>
            <a:r>
              <a:rPr lang="en-US" sz="2000" dirty="0" smtClean="0">
                <a:solidFill>
                  <a:srgbClr val="F05033"/>
                </a:solidFill>
              </a:rPr>
              <a:t>Some ideas</a:t>
            </a:r>
            <a:endParaRPr lang="en-US" sz="2000" dirty="0">
              <a:solidFill>
                <a:srgbClr val="F05033"/>
              </a:solidFill>
            </a:endParaRPr>
          </a:p>
        </p:txBody>
      </p:sp>
    </p:spTree>
    <p:extLst>
      <p:ext uri="{BB962C8B-B14F-4D97-AF65-F5344CB8AC3E}">
        <p14:creationId xmlns:p14="http://schemas.microsoft.com/office/powerpoint/2010/main" val="6819103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lChildrenLearn.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08758" y="15031"/>
            <a:ext cx="2389174" cy="3045026"/>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153413192"/>
              </p:ext>
            </p:extLst>
          </p:nvPr>
        </p:nvGraphicFramePr>
        <p:xfrm>
          <a:off x="6336693" y="2547991"/>
          <a:ext cx="2383008" cy="3717493"/>
        </p:xfrm>
        <a:graphic>
          <a:graphicData uri="http://schemas.openxmlformats.org/presentationml/2006/ole">
            <mc:AlternateContent xmlns:mc="http://schemas.openxmlformats.org/markup-compatibility/2006">
              <mc:Choice xmlns:v="urn:schemas-microsoft-com:vml" Requires="v">
                <p:oleObj spid="_x0000_s3177" name="Document" r:id="rId5" imgW="3163320" imgH="4562280" progId="Word.Document.12">
                  <p:embed/>
                </p:oleObj>
              </mc:Choice>
              <mc:Fallback>
                <p:oleObj name="Document" r:id="rId5" imgW="3163320" imgH="4562280" progId="Word.Document.12">
                  <p:embed/>
                  <p:pic>
                    <p:nvPicPr>
                      <p:cNvPr id="0" name="Picture 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6693" y="2547991"/>
                        <a:ext cx="2383008" cy="37174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191386" y="736344"/>
            <a:ext cx="5996762" cy="3662541"/>
          </a:xfrm>
          <a:prstGeom prst="rect">
            <a:avLst/>
          </a:prstGeom>
          <a:noFill/>
        </p:spPr>
        <p:txBody>
          <a:bodyPr wrap="square" rtlCol="0">
            <a:spAutoFit/>
          </a:bodyPr>
          <a:lstStyle/>
          <a:p>
            <a:pPr algn="ctr"/>
            <a:r>
              <a:rPr lang="en-US" sz="2000" b="1" dirty="0" smtClean="0">
                <a:solidFill>
                  <a:srgbClr val="1AB7EA"/>
                </a:solidFill>
              </a:rPr>
              <a:t>Access to service,</a:t>
            </a:r>
          </a:p>
          <a:p>
            <a:pPr algn="ctr"/>
            <a:r>
              <a:rPr lang="en-US" sz="2000" b="1" dirty="0" smtClean="0">
                <a:solidFill>
                  <a:srgbClr val="004B8D"/>
                </a:solidFill>
              </a:rPr>
              <a:t> </a:t>
            </a:r>
            <a:r>
              <a:rPr lang="en-US" sz="2200" b="1" dirty="0" smtClean="0">
                <a:solidFill>
                  <a:srgbClr val="004B8D"/>
                </a:solidFill>
              </a:rPr>
              <a:t>volunteering, service learning, community service, community awareness, engagement, civic involvement,</a:t>
            </a:r>
          </a:p>
          <a:p>
            <a:pPr algn="ctr">
              <a:tabLst>
                <a:tab pos="1255713" algn="l"/>
              </a:tabLst>
            </a:pPr>
            <a:r>
              <a:rPr lang="en-US" sz="2200" b="1" dirty="0" smtClean="0">
                <a:solidFill>
                  <a:srgbClr val="004B8D"/>
                </a:solidFill>
              </a:rPr>
              <a:t>action, active learning, real-world learning, global awareness, global engagement, and citizenship</a:t>
            </a:r>
            <a:r>
              <a:rPr lang="en-US" sz="2000" b="1" dirty="0" smtClean="0"/>
              <a:t>:</a:t>
            </a:r>
          </a:p>
          <a:p>
            <a:endParaRPr lang="en-US" sz="2000" b="1" dirty="0"/>
          </a:p>
          <a:p>
            <a:pPr algn="ctr"/>
            <a:r>
              <a:rPr lang="en-US" sz="3600" b="1" dirty="0" smtClean="0">
                <a:solidFill>
                  <a:srgbClr val="1AB7EA"/>
                </a:solidFill>
                <a:latin typeface="Tekton Pro BoldExt"/>
                <a:cs typeface="Tekton Pro BoldExt"/>
              </a:rPr>
              <a:t>Access to service for </a:t>
            </a:r>
            <a:r>
              <a:rPr lang="en-US" sz="3600" b="1" i="1" dirty="0" smtClean="0">
                <a:solidFill>
                  <a:srgbClr val="1AB7EA"/>
                </a:solidFill>
                <a:latin typeface="Tekton Pro BoldExt"/>
                <a:cs typeface="Tekton Pro BoldExt"/>
              </a:rPr>
              <a:t>all</a:t>
            </a:r>
            <a:r>
              <a:rPr lang="en-US" sz="3600" b="1" dirty="0" smtClean="0">
                <a:solidFill>
                  <a:srgbClr val="1AB7EA"/>
                </a:solidFill>
                <a:latin typeface="Tekton Pro BoldExt"/>
                <a:cs typeface="Tekton Pro BoldExt"/>
              </a:rPr>
              <a:t>! </a:t>
            </a:r>
          </a:p>
          <a:p>
            <a:pPr algn="ctr"/>
            <a:endParaRPr lang="en-US" sz="2400" b="1" dirty="0"/>
          </a:p>
        </p:txBody>
      </p:sp>
      <p:sp>
        <p:nvSpPr>
          <p:cNvPr id="7" name="TextBox 6"/>
          <p:cNvSpPr txBox="1"/>
          <p:nvPr/>
        </p:nvSpPr>
        <p:spPr>
          <a:xfrm>
            <a:off x="956931" y="4408108"/>
            <a:ext cx="4805916" cy="1538883"/>
          </a:xfrm>
          <a:prstGeom prst="rect">
            <a:avLst/>
          </a:prstGeom>
          <a:noFill/>
        </p:spPr>
        <p:txBody>
          <a:bodyPr wrap="square" numCol="2" rtlCol="0">
            <a:spAutoFit/>
          </a:bodyPr>
          <a:lstStyle/>
          <a:p>
            <a:pPr marL="171450" indent="-171450" algn="just">
              <a:spcBef>
                <a:spcPts val="1200"/>
              </a:spcBef>
              <a:buFont typeface="Zapf Dingbats" charset="0"/>
              <a:buChar char="✔"/>
            </a:pPr>
            <a:r>
              <a:rPr lang="en-US" sz="1600" dirty="0">
                <a:solidFill>
                  <a:srgbClr val="004B8D"/>
                </a:solidFill>
                <a:latin typeface="+mn-lt"/>
                <a:ea typeface="Zapf Dingbats"/>
                <a:cs typeface="Arial"/>
                <a:sym typeface="Zapf Dingbats"/>
              </a:rPr>
              <a:t>s</a:t>
            </a:r>
            <a:r>
              <a:rPr lang="en-US" sz="1600" dirty="0" smtClean="0">
                <a:solidFill>
                  <a:srgbClr val="004B8D"/>
                </a:solidFill>
                <a:latin typeface="+mn-lt"/>
                <a:ea typeface="Zapf Dingbats"/>
                <a:cs typeface="Arial"/>
                <a:sym typeface="Zapf Dingbats"/>
              </a:rPr>
              <a:t>pecial </a:t>
            </a:r>
            <a:r>
              <a:rPr lang="en-US" sz="1600" dirty="0">
                <a:solidFill>
                  <a:srgbClr val="004B8D"/>
                </a:solidFill>
                <a:latin typeface="+mn-lt"/>
                <a:ea typeface="Zapf Dingbats"/>
                <a:cs typeface="Arial"/>
                <a:sym typeface="Zapf Dingbats"/>
              </a:rPr>
              <a:t>e</a:t>
            </a:r>
            <a:r>
              <a:rPr lang="en-US" sz="1600" dirty="0" smtClean="0">
                <a:solidFill>
                  <a:srgbClr val="004B8D"/>
                </a:solidFill>
                <a:latin typeface="+mn-lt"/>
                <a:ea typeface="Zapf Dingbats"/>
                <a:cs typeface="Arial"/>
                <a:sym typeface="Zapf Dingbats"/>
              </a:rPr>
              <a:t>ducation    </a:t>
            </a:r>
          </a:p>
          <a:p>
            <a:pPr marL="171450" indent="-171450" algn="just">
              <a:spcBef>
                <a:spcPts val="1200"/>
              </a:spcBef>
              <a:buFont typeface="Zapf Dingbats" charset="0"/>
              <a:buChar char="✔"/>
            </a:pPr>
            <a:r>
              <a:rPr lang="en-US" sz="1600" dirty="0" smtClean="0">
                <a:solidFill>
                  <a:srgbClr val="004B8D"/>
                </a:solidFill>
                <a:latin typeface="+mn-lt"/>
                <a:ea typeface="Zapf Dingbats"/>
                <a:cs typeface="Arial"/>
                <a:sym typeface="Zapf Dingbats"/>
              </a:rPr>
              <a:t>language learners    </a:t>
            </a:r>
          </a:p>
          <a:p>
            <a:pPr marL="171450" indent="-171450" algn="just">
              <a:spcBef>
                <a:spcPts val="1200"/>
              </a:spcBef>
              <a:buFont typeface="Zapf Dingbats" charset="0"/>
              <a:buChar char="✔"/>
            </a:pPr>
            <a:r>
              <a:rPr lang="en-US" sz="1600" dirty="0" smtClean="0">
                <a:solidFill>
                  <a:srgbClr val="004B8D"/>
                </a:solidFill>
                <a:latin typeface="+mn-lt"/>
                <a:ea typeface="Zapf Dingbats"/>
                <a:cs typeface="Zapf Dingbats"/>
                <a:sym typeface="Zapf Dingbats"/>
              </a:rPr>
              <a:t>alternative education   </a:t>
            </a:r>
          </a:p>
          <a:p>
            <a:pPr algn="just">
              <a:spcBef>
                <a:spcPts val="1200"/>
              </a:spcBef>
            </a:pPr>
            <a:endParaRPr lang="en-US" sz="1600" dirty="0" smtClean="0">
              <a:solidFill>
                <a:srgbClr val="004B8D"/>
              </a:solidFill>
              <a:latin typeface="+mn-lt"/>
              <a:ea typeface="Zapf Dingbats"/>
              <a:cs typeface="Zapf Dingbats"/>
              <a:sym typeface="Zapf Dingbats"/>
            </a:endParaRPr>
          </a:p>
          <a:p>
            <a:pPr marL="171450" indent="-171450" algn="just">
              <a:spcBef>
                <a:spcPts val="1200"/>
              </a:spcBef>
              <a:buFont typeface="Zapf Dingbats" charset="0"/>
              <a:buChar char="✔"/>
            </a:pPr>
            <a:r>
              <a:rPr lang="en-US" sz="1600" dirty="0" smtClean="0">
                <a:solidFill>
                  <a:srgbClr val="004B8D"/>
                </a:solidFill>
                <a:latin typeface="+mn-lt"/>
                <a:ea typeface="Zapf Dingbats"/>
                <a:cs typeface="Arial"/>
                <a:sym typeface="Zapf Dingbats"/>
              </a:rPr>
              <a:t>gifted/talented  </a:t>
            </a:r>
            <a:r>
              <a:rPr lang="en-US" sz="1600" dirty="0" smtClean="0">
                <a:solidFill>
                  <a:srgbClr val="004B8D"/>
                </a:solidFill>
                <a:latin typeface="+mn-lt"/>
                <a:ea typeface="Zapf Dingbats"/>
                <a:cs typeface="Zapf Dingbats"/>
                <a:sym typeface="Zapf Dingbats"/>
              </a:rPr>
              <a:t> </a:t>
            </a:r>
            <a:r>
              <a:rPr lang="en-US" sz="1600" dirty="0" smtClean="0">
                <a:solidFill>
                  <a:srgbClr val="004B8D"/>
                </a:solidFill>
                <a:latin typeface="+mn-lt"/>
                <a:sym typeface="Zapf Dingbats"/>
              </a:rPr>
              <a:t> </a:t>
            </a:r>
          </a:p>
          <a:p>
            <a:pPr marL="171450" indent="-171450" algn="just">
              <a:spcBef>
                <a:spcPts val="1200"/>
              </a:spcBef>
              <a:buFont typeface="Zapf Dingbats" charset="0"/>
              <a:buChar char="✔"/>
            </a:pPr>
            <a:r>
              <a:rPr lang="en-US" sz="1600" dirty="0" smtClean="0">
                <a:solidFill>
                  <a:srgbClr val="004B8D"/>
                </a:solidFill>
                <a:latin typeface="+mn-lt"/>
                <a:cs typeface="Arial"/>
                <a:sym typeface="Zapf Dingbats"/>
              </a:rPr>
              <a:t>other cultures    </a:t>
            </a:r>
          </a:p>
          <a:p>
            <a:pPr marL="171450" indent="-171450" algn="just">
              <a:spcBef>
                <a:spcPts val="1200"/>
              </a:spcBef>
              <a:buFont typeface="Zapf Dingbats" charset="0"/>
              <a:buChar char="✔"/>
            </a:pPr>
            <a:r>
              <a:rPr lang="en-US" sz="1600" dirty="0" smtClean="0">
                <a:solidFill>
                  <a:srgbClr val="004B8D"/>
                </a:solidFill>
                <a:latin typeface="+mn-lt"/>
                <a:sym typeface="Zapf Dingbats"/>
              </a:rPr>
              <a:t>mainstream  </a:t>
            </a:r>
            <a:endParaRPr lang="en-US" sz="1600" dirty="0">
              <a:solidFill>
                <a:srgbClr val="004B8D"/>
              </a:solidFill>
              <a:latin typeface="+mn-lt"/>
            </a:endParaRPr>
          </a:p>
        </p:txBody>
      </p:sp>
    </p:spTree>
    <p:extLst>
      <p:ext uri="{BB962C8B-B14F-4D97-AF65-F5344CB8AC3E}">
        <p14:creationId xmlns:p14="http://schemas.microsoft.com/office/powerpoint/2010/main" val="32814116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24722" y="603029"/>
            <a:ext cx="7347678" cy="632046"/>
          </a:xfrm>
        </p:spPr>
        <p:txBody>
          <a:bodyPr/>
          <a:lstStyle/>
          <a:p>
            <a:pPr algn="l"/>
            <a:r>
              <a:rPr lang="en-US" sz="3000" dirty="0" smtClean="0">
                <a:latin typeface="Arial Black" panose="020B0A04020102020204" pitchFamily="34" charset="0"/>
              </a:rPr>
              <a:t>Reflection</a:t>
            </a:r>
          </a:p>
          <a:p>
            <a:pPr algn="l"/>
            <a:r>
              <a:rPr lang="en-US" sz="3000" dirty="0" smtClean="0">
                <a:solidFill>
                  <a:srgbClr val="004B8D"/>
                </a:solidFill>
              </a:rPr>
              <a:t>Concentric circles activity</a:t>
            </a:r>
            <a:endParaRPr lang="en-US" sz="3000" dirty="0">
              <a:solidFill>
                <a:srgbClr val="004B8D"/>
              </a:solidFill>
            </a:endParaRPr>
          </a:p>
        </p:txBody>
      </p:sp>
      <p:sp>
        <p:nvSpPr>
          <p:cNvPr id="2" name="Title 1"/>
          <p:cNvSpPr>
            <a:spLocks noGrp="1"/>
          </p:cNvSpPr>
          <p:nvPr>
            <p:ph type="ctrTitle" idx="4294967295"/>
          </p:nvPr>
        </p:nvSpPr>
        <p:spPr>
          <a:xfrm>
            <a:off x="2806989" y="1807536"/>
            <a:ext cx="5996767" cy="3062176"/>
          </a:xfrm>
        </p:spPr>
        <p:txBody>
          <a:bodyPr/>
          <a:lstStyle/>
          <a:p>
            <a:pPr lvl="0">
              <a:buClr>
                <a:srgbClr val="004B8D"/>
              </a:buClr>
            </a:pPr>
            <a:r>
              <a:rPr lang="en-GB" sz="2200" b="0" dirty="0" smtClean="0">
                <a:solidFill>
                  <a:srgbClr val="004B8D"/>
                </a:solidFill>
                <a:latin typeface="+mn-lt"/>
              </a:rPr>
              <a:t>How </a:t>
            </a:r>
            <a:r>
              <a:rPr lang="en-GB" sz="2200" b="0" dirty="0">
                <a:solidFill>
                  <a:srgbClr val="004B8D"/>
                </a:solidFill>
                <a:latin typeface="+mn-lt"/>
              </a:rPr>
              <a:t>can I ensure access to service and community engagement for </a:t>
            </a:r>
            <a:r>
              <a:rPr lang="en-GB" sz="2200" b="0" dirty="0" smtClean="0">
                <a:solidFill>
                  <a:srgbClr val="004B8D"/>
                </a:solidFill>
                <a:latin typeface="+mn-lt"/>
              </a:rPr>
              <a:t>all </a:t>
            </a:r>
            <a:r>
              <a:rPr lang="en-US" sz="2200" b="0" dirty="0" smtClean="0">
                <a:solidFill>
                  <a:srgbClr val="004B8D"/>
                </a:solidFill>
                <a:latin typeface="+mn-lt"/>
              </a:rPr>
              <a:t>students?</a:t>
            </a:r>
            <a:r>
              <a:rPr lang="en-US" sz="2200" b="0" dirty="0">
                <a:solidFill>
                  <a:srgbClr val="004B8D"/>
                </a:solidFill>
                <a:latin typeface="+mn-lt"/>
              </a:rPr>
              <a:t/>
            </a:r>
            <a:br>
              <a:rPr lang="en-US" sz="2200" b="0" dirty="0">
                <a:solidFill>
                  <a:srgbClr val="004B8D"/>
                </a:solidFill>
                <a:latin typeface="+mn-lt"/>
              </a:rPr>
            </a:br>
            <a:r>
              <a:rPr lang="en-US" sz="2200" b="0" dirty="0" smtClean="0">
                <a:solidFill>
                  <a:srgbClr val="004B8D"/>
                </a:solidFill>
                <a:latin typeface="+mn-lt"/>
              </a:rPr>
              <a:t/>
            </a:r>
            <a:br>
              <a:rPr lang="en-US" sz="2200" b="0" dirty="0" smtClean="0">
                <a:solidFill>
                  <a:srgbClr val="004B8D"/>
                </a:solidFill>
                <a:latin typeface="+mn-lt"/>
              </a:rPr>
            </a:br>
            <a:r>
              <a:rPr lang="en-GB" sz="2200" b="0" dirty="0" smtClean="0">
                <a:solidFill>
                  <a:srgbClr val="004B8D"/>
                </a:solidFill>
                <a:latin typeface="+mn-lt"/>
              </a:rPr>
              <a:t>How </a:t>
            </a:r>
            <a:r>
              <a:rPr lang="en-GB" sz="2200" b="0" dirty="0">
                <a:solidFill>
                  <a:srgbClr val="004B8D"/>
                </a:solidFill>
                <a:latin typeface="+mn-lt"/>
              </a:rPr>
              <a:t>can students understand the world through </a:t>
            </a:r>
            <a:r>
              <a:rPr lang="en-GB" sz="2200" b="0" dirty="0" smtClean="0">
                <a:solidFill>
                  <a:srgbClr val="004B8D"/>
                </a:solidFill>
                <a:latin typeface="+mn-lt"/>
              </a:rPr>
              <a:t>action?</a:t>
            </a:r>
            <a:r>
              <a:rPr lang="en-US" sz="2200" b="0" dirty="0">
                <a:solidFill>
                  <a:srgbClr val="004B8D"/>
                </a:solidFill>
                <a:latin typeface="+mn-lt"/>
              </a:rPr>
              <a:t/>
            </a:r>
            <a:br>
              <a:rPr lang="en-US" sz="2200" b="0" dirty="0">
                <a:solidFill>
                  <a:srgbClr val="004B8D"/>
                </a:solidFill>
                <a:latin typeface="+mn-lt"/>
              </a:rPr>
            </a:br>
            <a:r>
              <a:rPr lang="en-US" sz="2200" b="0" dirty="0" smtClean="0">
                <a:solidFill>
                  <a:srgbClr val="004B8D"/>
                </a:solidFill>
                <a:latin typeface="+mn-lt"/>
              </a:rPr>
              <a:t/>
            </a:r>
            <a:br>
              <a:rPr lang="en-US" sz="2200" b="0" dirty="0" smtClean="0">
                <a:solidFill>
                  <a:srgbClr val="004B8D"/>
                </a:solidFill>
                <a:latin typeface="+mn-lt"/>
              </a:rPr>
            </a:br>
            <a:r>
              <a:rPr lang="en-GB" sz="2200" b="0" dirty="0" smtClean="0">
                <a:solidFill>
                  <a:srgbClr val="004B8D"/>
                </a:solidFill>
                <a:latin typeface="+mn-lt"/>
              </a:rPr>
              <a:t>How </a:t>
            </a:r>
            <a:r>
              <a:rPr lang="en-GB" sz="2200" b="0" dirty="0">
                <a:solidFill>
                  <a:srgbClr val="004B8D"/>
                </a:solidFill>
                <a:latin typeface="+mn-lt"/>
              </a:rPr>
              <a:t>would I train/sensitize students to be aware of cultural and ability differences in dealing with the community (and/or school</a:t>
            </a:r>
            <a:r>
              <a:rPr lang="en-GB" sz="2200" b="0" dirty="0" smtClean="0">
                <a:solidFill>
                  <a:srgbClr val="004B8D"/>
                </a:solidFill>
                <a:latin typeface="+mn-lt"/>
              </a:rPr>
              <a:t>!)?</a:t>
            </a:r>
            <a:endParaRPr lang="en-US" dirty="0">
              <a:solidFill>
                <a:srgbClr val="F05033"/>
              </a:solidFill>
            </a:endParaRPr>
          </a:p>
        </p:txBody>
      </p:sp>
    </p:spTree>
    <p:extLst>
      <p:ext uri="{BB962C8B-B14F-4D97-AF65-F5344CB8AC3E}">
        <p14:creationId xmlns:p14="http://schemas.microsoft.com/office/powerpoint/2010/main" val="2828415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8694" y="2243558"/>
            <a:ext cx="4861204" cy="1938992"/>
          </a:xfrm>
          <a:prstGeom prst="rect">
            <a:avLst/>
          </a:prstGeom>
          <a:noFill/>
        </p:spPr>
        <p:txBody>
          <a:bodyPr wrap="square" rtlCol="0">
            <a:spAutoFit/>
          </a:bodyPr>
          <a:lstStyle/>
          <a:p>
            <a:r>
              <a:rPr lang="en-US" sz="2400" dirty="0">
                <a:solidFill>
                  <a:srgbClr val="004B8D"/>
                </a:solidFill>
              </a:rPr>
              <a:t>The only thing that interferes with my learning is my education. </a:t>
            </a:r>
          </a:p>
          <a:p>
            <a:endParaRPr lang="en-US" sz="2400" dirty="0">
              <a:solidFill>
                <a:srgbClr val="004B8D"/>
              </a:solidFill>
            </a:endParaRPr>
          </a:p>
          <a:p>
            <a:pPr algn="r"/>
            <a:r>
              <a:rPr lang="en-US" sz="2400" dirty="0">
                <a:solidFill>
                  <a:srgbClr val="004B8D"/>
                </a:solidFill>
              </a:rPr>
              <a:t>  </a:t>
            </a:r>
            <a:r>
              <a:rPr lang="en-US" sz="2400" dirty="0" smtClean="0">
                <a:solidFill>
                  <a:srgbClr val="004B8D"/>
                </a:solidFill>
              </a:rPr>
              <a:t>Albert  </a:t>
            </a:r>
            <a:r>
              <a:rPr lang="en-US" sz="2400" dirty="0">
                <a:solidFill>
                  <a:srgbClr val="004B8D"/>
                </a:solidFill>
              </a:rPr>
              <a:t>Einstein</a:t>
            </a:r>
          </a:p>
          <a:p>
            <a:endParaRPr lang="en-US" sz="2400" dirty="0">
              <a:solidFill>
                <a:srgbClr val="004B8D"/>
              </a:solidFill>
            </a:endParaRPr>
          </a:p>
        </p:txBody>
      </p:sp>
    </p:spTree>
    <p:extLst>
      <p:ext uri="{BB962C8B-B14F-4D97-AF65-F5344CB8AC3E}">
        <p14:creationId xmlns:p14="http://schemas.microsoft.com/office/powerpoint/2010/main" val="11657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392971" y="2345072"/>
            <a:ext cx="6858400" cy="1406525"/>
          </a:xfrm>
        </p:spPr>
        <p:txBody>
          <a:bodyPr/>
          <a:lstStyle/>
          <a:p>
            <a:r>
              <a:rPr lang="en-US" dirty="0" smtClean="0"/>
              <a:t>Service </a:t>
            </a:r>
            <a:r>
              <a:rPr lang="en-US" dirty="0" smtClean="0"/>
              <a:t>learning and concepts </a:t>
            </a:r>
            <a:r>
              <a:rPr lang="en-US" dirty="0"/>
              <a:t>and </a:t>
            </a:r>
            <a:r>
              <a:rPr lang="en-US" dirty="0" smtClean="0"/>
              <a:t>global contexts</a:t>
            </a:r>
            <a:endParaRPr lang="en-US" dirty="0"/>
          </a:p>
        </p:txBody>
      </p:sp>
    </p:spTree>
    <p:extLst>
      <p:ext uri="{BB962C8B-B14F-4D97-AF65-F5344CB8AC3E}">
        <p14:creationId xmlns:p14="http://schemas.microsoft.com/office/powerpoint/2010/main" val="26838422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6: Objectives</a:t>
            </a:r>
            <a:endParaRPr lang="en-US" dirty="0"/>
          </a:p>
        </p:txBody>
      </p:sp>
      <p:sp>
        <p:nvSpPr>
          <p:cNvPr id="3" name="Text Placeholder 2"/>
          <p:cNvSpPr>
            <a:spLocks noGrp="1"/>
          </p:cNvSpPr>
          <p:nvPr>
            <p:ph type="body" sz="quarter" idx="10"/>
          </p:nvPr>
        </p:nvSpPr>
        <p:spPr/>
        <p:txBody>
          <a:bodyPr/>
          <a:lstStyle/>
          <a:p>
            <a:pPr lvl="0">
              <a:spcBef>
                <a:spcPts val="1200"/>
              </a:spcBef>
            </a:pPr>
            <a:r>
              <a:rPr lang="en-US" sz="2800" dirty="0" smtClean="0"/>
              <a:t>Understand </a:t>
            </a:r>
            <a:r>
              <a:rPr lang="en-US" sz="2800" dirty="0"/>
              <a:t>what key and related concepts are and are not, and identify key and related concepts in the development of a </a:t>
            </a:r>
            <a:r>
              <a:rPr lang="en-US" sz="2800" dirty="0" smtClean="0"/>
              <a:t>unit.</a:t>
            </a:r>
          </a:p>
          <a:p>
            <a:pPr lvl="0">
              <a:spcBef>
                <a:spcPts val="1200"/>
              </a:spcBef>
            </a:pPr>
            <a:endParaRPr lang="en-US" sz="2800" dirty="0" smtClean="0"/>
          </a:p>
          <a:p>
            <a:pPr lvl="0">
              <a:spcBef>
                <a:spcPts val="1200"/>
              </a:spcBef>
            </a:pPr>
            <a:r>
              <a:rPr lang="en-US" sz="2800" dirty="0" smtClean="0"/>
              <a:t>Understand </a:t>
            </a:r>
            <a:r>
              <a:rPr lang="en-US" sz="2800" dirty="0"/>
              <a:t>and identify global contexts through reading and </a:t>
            </a:r>
            <a:r>
              <a:rPr lang="en-US" sz="2800" dirty="0" smtClean="0"/>
              <a:t>discussing.</a:t>
            </a:r>
            <a:endParaRPr lang="en-US" sz="2800" dirty="0"/>
          </a:p>
        </p:txBody>
      </p:sp>
    </p:spTree>
    <p:extLst>
      <p:ext uri="{BB962C8B-B14F-4D97-AF65-F5344CB8AC3E}">
        <p14:creationId xmlns:p14="http://schemas.microsoft.com/office/powerpoint/2010/main" val="31389430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or topic?</a:t>
            </a:r>
            <a:endParaRPr lang="en-US" dirty="0"/>
          </a:p>
        </p:txBody>
      </p:sp>
      <p:sp>
        <p:nvSpPr>
          <p:cNvPr id="3" name="Text Placeholder 2"/>
          <p:cNvSpPr>
            <a:spLocks noGrp="1"/>
          </p:cNvSpPr>
          <p:nvPr>
            <p:ph type="body" sz="quarter" idx="10"/>
          </p:nvPr>
        </p:nvSpPr>
        <p:spPr>
          <a:xfrm>
            <a:off x="570245" y="1516291"/>
            <a:ext cx="3849356" cy="4114800"/>
          </a:xfrm>
        </p:spPr>
        <p:txBody>
          <a:bodyPr/>
          <a:lstStyle/>
          <a:p>
            <a:pPr lvl="1"/>
            <a:r>
              <a:rPr lang="en-US" sz="2400" dirty="0"/>
              <a:t>Purpose</a:t>
            </a:r>
          </a:p>
          <a:p>
            <a:pPr lvl="1"/>
            <a:r>
              <a:rPr lang="en-US" sz="2400" dirty="0"/>
              <a:t>Service-learning</a:t>
            </a:r>
          </a:p>
          <a:p>
            <a:pPr lvl="1"/>
            <a:r>
              <a:rPr lang="en-US" sz="2400" dirty="0"/>
              <a:t>Community</a:t>
            </a:r>
          </a:p>
          <a:p>
            <a:pPr lvl="1"/>
            <a:r>
              <a:rPr lang="en-US" sz="2400" dirty="0"/>
              <a:t>Persuasion</a:t>
            </a:r>
          </a:p>
          <a:p>
            <a:pPr lvl="1"/>
            <a:r>
              <a:rPr lang="en-US" sz="2400" dirty="0"/>
              <a:t>India</a:t>
            </a:r>
          </a:p>
          <a:p>
            <a:pPr lvl="1"/>
            <a:r>
              <a:rPr lang="en-US" sz="2400" dirty="0"/>
              <a:t>Bully</a:t>
            </a:r>
          </a:p>
          <a:p>
            <a:pPr lvl="1"/>
            <a:r>
              <a:rPr lang="en-US" sz="2400" dirty="0"/>
              <a:t>Culture</a:t>
            </a:r>
          </a:p>
          <a:p>
            <a:pPr lvl="1"/>
            <a:r>
              <a:rPr lang="en-US" sz="2400" dirty="0"/>
              <a:t>Power</a:t>
            </a:r>
          </a:p>
          <a:p>
            <a:pPr lvl="1"/>
            <a:r>
              <a:rPr lang="en-US" sz="2400" dirty="0"/>
              <a:t>Transportation</a:t>
            </a:r>
          </a:p>
          <a:p>
            <a:pPr lvl="1"/>
            <a:r>
              <a:rPr lang="en-US" sz="2400" dirty="0"/>
              <a:t>Human Rights</a:t>
            </a:r>
          </a:p>
          <a:p>
            <a:pPr lvl="1"/>
            <a:r>
              <a:rPr lang="en-US" sz="2400" dirty="0"/>
              <a:t>Employer</a:t>
            </a:r>
          </a:p>
          <a:p>
            <a:endParaRPr lang="en-US" dirty="0"/>
          </a:p>
        </p:txBody>
      </p:sp>
      <p:pic>
        <p:nvPicPr>
          <p:cNvPr id="5122" name="Picture 2" descr="C:\Users\Cara\AppData\Local\Microsoft\Windows\Temporary Internet Files\Content.IE5\TZL0VOSF\MC90007862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1999" y="756217"/>
            <a:ext cx="1857375" cy="399573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Cara\AppData\Local\Microsoft\Windows\Temporary Internet Files\Content.IE5\ASU5R9DC\MC90007871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3024" y="2289161"/>
            <a:ext cx="1622066" cy="3934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3056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6779" y="993481"/>
            <a:ext cx="5259742" cy="4555093"/>
          </a:xfrm>
          <a:prstGeom prst="rect">
            <a:avLst/>
          </a:prstGeom>
          <a:noFill/>
        </p:spPr>
        <p:txBody>
          <a:bodyPr wrap="square" rtlCol="0">
            <a:spAutoFit/>
          </a:bodyPr>
          <a:lstStyle/>
          <a:p>
            <a:endParaRPr lang="en-US" sz="2000" dirty="0">
              <a:solidFill>
                <a:srgbClr val="004B8D"/>
              </a:solidFill>
            </a:endParaRPr>
          </a:p>
          <a:p>
            <a:pPr marL="285750" indent="-285750">
              <a:spcBef>
                <a:spcPts val="1200"/>
              </a:spcBef>
              <a:buFont typeface="Arial"/>
              <a:buChar char="•"/>
            </a:pPr>
            <a:r>
              <a:rPr lang="en-US" sz="2000" dirty="0" smtClean="0">
                <a:solidFill>
                  <a:srgbClr val="004B8D"/>
                </a:solidFill>
              </a:rPr>
              <a:t>At wall on chart paper, create a circle </a:t>
            </a:r>
          </a:p>
          <a:p>
            <a:pPr marL="285750" indent="-285750">
              <a:spcBef>
                <a:spcPts val="1200"/>
              </a:spcBef>
              <a:buFont typeface="Arial"/>
              <a:buChar char="•"/>
            </a:pPr>
            <a:r>
              <a:rPr lang="en-US" sz="2000" dirty="0" smtClean="0">
                <a:solidFill>
                  <a:srgbClr val="004B8D"/>
                </a:solidFill>
              </a:rPr>
              <a:t>Place your subject and MYP level for the unit you’ll develop in center</a:t>
            </a:r>
          </a:p>
          <a:p>
            <a:pPr marL="285750" indent="-285750">
              <a:spcBef>
                <a:spcPts val="1200"/>
              </a:spcBef>
              <a:buFont typeface="Arial"/>
              <a:buChar char="•"/>
            </a:pPr>
            <a:r>
              <a:rPr lang="en-US" sz="2000" dirty="0" smtClean="0">
                <a:solidFill>
                  <a:srgbClr val="004B8D"/>
                </a:solidFill>
              </a:rPr>
              <a:t>Using </a:t>
            </a:r>
            <a:r>
              <a:rPr lang="en-US" sz="2000" b="1" dirty="0" smtClean="0">
                <a:solidFill>
                  <a:srgbClr val="004B8D"/>
                </a:solidFill>
              </a:rPr>
              <a:t>your subject guide </a:t>
            </a:r>
            <a:r>
              <a:rPr lang="en-US" sz="2000" dirty="0" smtClean="0">
                <a:solidFill>
                  <a:srgbClr val="004B8D"/>
                </a:solidFill>
              </a:rPr>
              <a:t>or </a:t>
            </a:r>
            <a:r>
              <a:rPr lang="en-US" sz="2000" b="1" dirty="0" smtClean="0">
                <a:solidFill>
                  <a:srgbClr val="004B8D"/>
                </a:solidFill>
              </a:rPr>
              <a:t>course overview </a:t>
            </a:r>
            <a:r>
              <a:rPr lang="en-US" sz="2000" dirty="0" smtClean="0">
                <a:solidFill>
                  <a:srgbClr val="004B8D"/>
                </a:solidFill>
              </a:rPr>
              <a:t>or </a:t>
            </a:r>
            <a:r>
              <a:rPr lang="en-US" sz="2000" b="1" dirty="0" smtClean="0">
                <a:solidFill>
                  <a:srgbClr val="004B8D"/>
                </a:solidFill>
              </a:rPr>
              <a:t>unit maps</a:t>
            </a:r>
            <a:r>
              <a:rPr lang="en-US" sz="2000" dirty="0" smtClean="0">
                <a:solidFill>
                  <a:srgbClr val="004B8D"/>
                </a:solidFill>
              </a:rPr>
              <a:t>:</a:t>
            </a:r>
          </a:p>
          <a:p>
            <a:pPr marL="579438" indent="-285750">
              <a:spcBef>
                <a:spcPts val="1200"/>
              </a:spcBef>
              <a:buFontTx/>
              <a:buChar char="-"/>
            </a:pPr>
            <a:r>
              <a:rPr lang="en-US" sz="2000" dirty="0" smtClean="0">
                <a:solidFill>
                  <a:srgbClr val="004B8D"/>
                </a:solidFill>
              </a:rPr>
              <a:t>list </a:t>
            </a:r>
            <a:r>
              <a:rPr lang="en-US" sz="2000" b="1" dirty="0" smtClean="0">
                <a:solidFill>
                  <a:srgbClr val="004B8D"/>
                </a:solidFill>
              </a:rPr>
              <a:t>two</a:t>
            </a:r>
            <a:r>
              <a:rPr lang="en-US" sz="2000" dirty="0" smtClean="0">
                <a:solidFill>
                  <a:srgbClr val="004B8D"/>
                </a:solidFill>
              </a:rPr>
              <a:t> curricular </a:t>
            </a:r>
            <a:r>
              <a:rPr lang="en-US" sz="2000" i="1" dirty="0" smtClean="0">
                <a:solidFill>
                  <a:srgbClr val="004B8D"/>
                </a:solidFill>
              </a:rPr>
              <a:t>topics (that could be or are developed as a unit) </a:t>
            </a:r>
            <a:r>
              <a:rPr lang="en-US" sz="2000" dirty="0" smtClean="0">
                <a:solidFill>
                  <a:srgbClr val="004B8D"/>
                </a:solidFill>
              </a:rPr>
              <a:t>for your subject. </a:t>
            </a:r>
          </a:p>
          <a:p>
            <a:pPr marL="579438" indent="-285750">
              <a:spcBef>
                <a:spcPts val="1200"/>
              </a:spcBef>
              <a:buFontTx/>
              <a:buChar char="-"/>
            </a:pPr>
            <a:r>
              <a:rPr lang="en-US" sz="2000" dirty="0" smtClean="0">
                <a:solidFill>
                  <a:srgbClr val="004B8D"/>
                </a:solidFill>
              </a:rPr>
              <a:t>under the topics/titles, add a </a:t>
            </a:r>
            <a:r>
              <a:rPr lang="en-US" sz="2000" i="1" dirty="0" smtClean="0">
                <a:solidFill>
                  <a:srgbClr val="004B8D"/>
                </a:solidFill>
              </a:rPr>
              <a:t>key concept, then 1-3 related concepts.</a:t>
            </a:r>
          </a:p>
          <a:p>
            <a:pPr marL="579438" indent="-285750">
              <a:buFontTx/>
              <a:buChar char="-"/>
            </a:pPr>
            <a:endParaRPr lang="en-US" sz="2000" i="1" dirty="0" smtClean="0">
              <a:solidFill>
                <a:srgbClr val="004B8D"/>
              </a:solidFill>
            </a:endParaRPr>
          </a:p>
        </p:txBody>
      </p:sp>
      <p:sp>
        <p:nvSpPr>
          <p:cNvPr id="17" name="TextBox 16"/>
          <p:cNvSpPr txBox="1"/>
          <p:nvPr/>
        </p:nvSpPr>
        <p:spPr>
          <a:xfrm>
            <a:off x="3026650" y="5417177"/>
            <a:ext cx="4229228" cy="400110"/>
          </a:xfrm>
          <a:prstGeom prst="rect">
            <a:avLst/>
          </a:prstGeom>
          <a:noFill/>
        </p:spPr>
        <p:txBody>
          <a:bodyPr wrap="square" rtlCol="0">
            <a:spAutoFit/>
          </a:bodyPr>
          <a:lstStyle/>
          <a:p>
            <a:r>
              <a:rPr lang="en-US" sz="2000" b="1" dirty="0" smtClean="0">
                <a:solidFill>
                  <a:srgbClr val="F05033"/>
                </a:solidFill>
              </a:rPr>
              <a:t>We will return to the chart later.</a:t>
            </a:r>
            <a:endParaRPr lang="en-US" sz="2000" b="1" dirty="0">
              <a:solidFill>
                <a:srgbClr val="F05033"/>
              </a:solidFill>
            </a:endParaRPr>
          </a:p>
        </p:txBody>
      </p:sp>
      <p:sp>
        <p:nvSpPr>
          <p:cNvPr id="3" name="TextBox 2"/>
          <p:cNvSpPr txBox="1"/>
          <p:nvPr/>
        </p:nvSpPr>
        <p:spPr>
          <a:xfrm>
            <a:off x="664922" y="372996"/>
            <a:ext cx="5973879" cy="553998"/>
          </a:xfrm>
          <a:prstGeom prst="rect">
            <a:avLst/>
          </a:prstGeom>
          <a:noFill/>
        </p:spPr>
        <p:txBody>
          <a:bodyPr wrap="none" rtlCol="0">
            <a:spAutoFit/>
          </a:bodyPr>
          <a:lstStyle/>
          <a:p>
            <a:r>
              <a:rPr lang="en-US" sz="3000" b="1" dirty="0" smtClean="0">
                <a:solidFill>
                  <a:srgbClr val="1AB7EA"/>
                </a:solidFill>
                <a:latin typeface="Arial Black" panose="020B0A04020102020204" pitchFamily="34" charset="0"/>
              </a:rPr>
              <a:t>Developing a unit for action</a:t>
            </a:r>
            <a:endParaRPr lang="en-US" sz="3000" b="1" dirty="0">
              <a:solidFill>
                <a:srgbClr val="1AB7EA"/>
              </a:solidFill>
              <a:latin typeface="Arial Black" panose="020B0A04020102020204" pitchFamily="34" charset="0"/>
            </a:endParaRPr>
          </a:p>
        </p:txBody>
      </p:sp>
      <p:grpSp>
        <p:nvGrpSpPr>
          <p:cNvPr id="7" name="Group 6"/>
          <p:cNvGrpSpPr/>
          <p:nvPr/>
        </p:nvGrpSpPr>
        <p:grpSpPr>
          <a:xfrm>
            <a:off x="5513917" y="1127053"/>
            <a:ext cx="3204780" cy="3909205"/>
            <a:chOff x="5301267" y="1467293"/>
            <a:chExt cx="3204780" cy="3909205"/>
          </a:xfrm>
        </p:grpSpPr>
        <p:sp>
          <p:nvSpPr>
            <p:cNvPr id="10" name="Rectangle 9"/>
            <p:cNvSpPr/>
            <p:nvPr/>
          </p:nvSpPr>
          <p:spPr bwMode="auto">
            <a:xfrm>
              <a:off x="5301267" y="1467293"/>
              <a:ext cx="3204780" cy="390920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6" name="Oval 5"/>
            <p:cNvSpPr/>
            <p:nvPr/>
          </p:nvSpPr>
          <p:spPr bwMode="auto">
            <a:xfrm>
              <a:off x="5638381" y="2170012"/>
              <a:ext cx="2530551" cy="2503765"/>
            </a:xfrm>
            <a:prstGeom prst="ellipse">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r>
                <a:rPr lang="en-US" sz="1400" b="1" dirty="0">
                  <a:solidFill>
                    <a:srgbClr val="004B8D"/>
                  </a:solidFill>
                </a:rPr>
                <a:t>Your name</a:t>
              </a:r>
            </a:p>
            <a:p>
              <a:pPr algn="ctr"/>
              <a:r>
                <a:rPr lang="en-US" sz="1400" b="1" dirty="0">
                  <a:solidFill>
                    <a:srgbClr val="004B8D"/>
                  </a:solidFill>
                </a:rPr>
                <a:t>Subject and unit </a:t>
              </a:r>
              <a:r>
                <a:rPr lang="en-US" sz="1400" b="1" dirty="0" smtClean="0">
                  <a:solidFill>
                    <a:srgbClr val="004B8D"/>
                  </a:solidFill>
                </a:rPr>
                <a:t>level</a:t>
              </a:r>
            </a:p>
            <a:p>
              <a:pPr algn="ctr"/>
              <a:endParaRPr lang="en-US" sz="1400" dirty="0" smtClean="0">
                <a:solidFill>
                  <a:srgbClr val="004B8D"/>
                </a:solidFill>
              </a:endParaRPr>
            </a:p>
            <a:p>
              <a:pPr algn="ctr"/>
              <a:r>
                <a:rPr lang="en-US" sz="1400" b="1" i="1" dirty="0" smtClean="0">
                  <a:solidFill>
                    <a:srgbClr val="004B8D"/>
                  </a:solidFill>
                </a:rPr>
                <a:t>Topic</a:t>
              </a:r>
            </a:p>
            <a:p>
              <a:pPr algn="ctr"/>
              <a:r>
                <a:rPr lang="en-US" sz="1400" dirty="0" smtClean="0">
                  <a:solidFill>
                    <a:srgbClr val="004B8D"/>
                  </a:solidFill>
                </a:rPr>
                <a:t>Key concept</a:t>
              </a:r>
            </a:p>
            <a:p>
              <a:pPr algn="ctr"/>
              <a:r>
                <a:rPr lang="en-US" sz="1400" dirty="0" smtClean="0">
                  <a:solidFill>
                    <a:srgbClr val="004B8D"/>
                  </a:solidFill>
                </a:rPr>
                <a:t>Related concepts</a:t>
              </a:r>
            </a:p>
            <a:p>
              <a:pPr algn="ctr"/>
              <a:endParaRPr lang="en-US" sz="1400" dirty="0">
                <a:solidFill>
                  <a:srgbClr val="004B8D"/>
                </a:solidFill>
              </a:endParaRPr>
            </a:p>
            <a:p>
              <a:pPr algn="ctr"/>
              <a:r>
                <a:rPr lang="en-US" sz="1400" b="1" i="1" dirty="0" smtClean="0">
                  <a:solidFill>
                    <a:srgbClr val="004B8D"/>
                  </a:solidFill>
                </a:rPr>
                <a:t>Topic</a:t>
              </a:r>
            </a:p>
            <a:p>
              <a:pPr algn="ctr"/>
              <a:r>
                <a:rPr lang="en-US" sz="1400" dirty="0" smtClean="0">
                  <a:solidFill>
                    <a:srgbClr val="004B8D"/>
                  </a:solidFill>
                </a:rPr>
                <a:t>Key concept</a:t>
              </a:r>
            </a:p>
            <a:p>
              <a:pPr algn="ctr"/>
              <a:r>
                <a:rPr lang="en-US" sz="1400" dirty="0" smtClean="0">
                  <a:solidFill>
                    <a:srgbClr val="004B8D"/>
                  </a:solidFill>
                </a:rPr>
                <a:t>Related </a:t>
              </a:r>
              <a:r>
                <a:rPr lang="en-US" sz="1400" dirty="0">
                  <a:solidFill>
                    <a:srgbClr val="004B8D"/>
                  </a:solidFill>
                </a:rPr>
                <a:t>concepts</a:t>
              </a:r>
            </a:p>
          </p:txBody>
        </p:sp>
      </p:grpSp>
    </p:spTree>
    <p:extLst>
      <p:ext uri="{BB962C8B-B14F-4D97-AF65-F5344CB8AC3E}">
        <p14:creationId xmlns:p14="http://schemas.microsoft.com/office/powerpoint/2010/main" val="95402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bwMode="auto">
          <a:xfrm>
            <a:off x="4934191" y="1808506"/>
            <a:ext cx="3657600" cy="3657600"/>
          </a:xfrm>
          <a:prstGeom prst="ellipse">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r>
              <a:rPr lang="en-US" sz="1800" b="1" dirty="0">
                <a:solidFill>
                  <a:srgbClr val="004B8D"/>
                </a:solidFill>
              </a:rPr>
              <a:t>Your name</a:t>
            </a:r>
          </a:p>
          <a:p>
            <a:pPr algn="ctr"/>
            <a:r>
              <a:rPr lang="en-US" sz="1800" b="1" dirty="0">
                <a:solidFill>
                  <a:srgbClr val="004B8D"/>
                </a:solidFill>
              </a:rPr>
              <a:t>Subject and unit </a:t>
            </a:r>
            <a:r>
              <a:rPr lang="en-US" sz="1800" b="1" dirty="0" smtClean="0">
                <a:solidFill>
                  <a:srgbClr val="004B8D"/>
                </a:solidFill>
              </a:rPr>
              <a:t>level</a:t>
            </a:r>
          </a:p>
          <a:p>
            <a:pPr algn="ctr"/>
            <a:endParaRPr lang="en-US" sz="1800" dirty="0" smtClean="0">
              <a:solidFill>
                <a:srgbClr val="004B8D"/>
              </a:solidFill>
            </a:endParaRPr>
          </a:p>
          <a:p>
            <a:pPr algn="ctr"/>
            <a:r>
              <a:rPr lang="en-US" sz="1800" b="1" i="1" dirty="0" smtClean="0">
                <a:solidFill>
                  <a:srgbClr val="004B8D"/>
                </a:solidFill>
              </a:rPr>
              <a:t>Topic</a:t>
            </a:r>
          </a:p>
          <a:p>
            <a:pPr algn="ctr"/>
            <a:r>
              <a:rPr lang="en-US" sz="1800" dirty="0" smtClean="0">
                <a:solidFill>
                  <a:srgbClr val="004B8D"/>
                </a:solidFill>
              </a:rPr>
              <a:t>Key concept</a:t>
            </a:r>
          </a:p>
          <a:p>
            <a:pPr algn="ctr"/>
            <a:r>
              <a:rPr lang="en-US" sz="1800" dirty="0" smtClean="0">
                <a:solidFill>
                  <a:srgbClr val="004B8D"/>
                </a:solidFill>
              </a:rPr>
              <a:t>Related concepts</a:t>
            </a:r>
          </a:p>
          <a:p>
            <a:pPr algn="ctr"/>
            <a:r>
              <a:rPr lang="en-US" sz="1800" b="1" dirty="0" smtClean="0">
                <a:solidFill>
                  <a:srgbClr val="F05033"/>
                </a:solidFill>
              </a:rPr>
              <a:t>Global context</a:t>
            </a:r>
          </a:p>
          <a:p>
            <a:pPr algn="ctr"/>
            <a:endParaRPr lang="en-US" sz="1800" dirty="0">
              <a:solidFill>
                <a:srgbClr val="004B8D"/>
              </a:solidFill>
            </a:endParaRPr>
          </a:p>
          <a:p>
            <a:pPr algn="ctr"/>
            <a:r>
              <a:rPr lang="en-US" sz="1800" b="1" i="1" dirty="0" smtClean="0">
                <a:solidFill>
                  <a:srgbClr val="004B8D"/>
                </a:solidFill>
              </a:rPr>
              <a:t>Topic</a:t>
            </a:r>
          </a:p>
          <a:p>
            <a:pPr algn="ctr"/>
            <a:r>
              <a:rPr lang="en-US" sz="1800" dirty="0" smtClean="0">
                <a:solidFill>
                  <a:srgbClr val="004B8D"/>
                </a:solidFill>
              </a:rPr>
              <a:t>Key concept</a:t>
            </a:r>
          </a:p>
          <a:p>
            <a:pPr algn="ctr"/>
            <a:r>
              <a:rPr lang="en-US" sz="1800" dirty="0" smtClean="0">
                <a:solidFill>
                  <a:srgbClr val="004B8D"/>
                </a:solidFill>
              </a:rPr>
              <a:t>Related concepts</a:t>
            </a:r>
          </a:p>
          <a:p>
            <a:pPr algn="ctr"/>
            <a:r>
              <a:rPr lang="en-US" sz="1800" b="1" dirty="0" smtClean="0">
                <a:solidFill>
                  <a:srgbClr val="F05033"/>
                </a:solidFill>
              </a:rPr>
              <a:t>Global context</a:t>
            </a:r>
            <a:endParaRPr lang="en-US" sz="1800" b="1" dirty="0">
              <a:solidFill>
                <a:srgbClr val="F05033"/>
              </a:solidFill>
            </a:endParaRPr>
          </a:p>
        </p:txBody>
      </p:sp>
      <p:sp>
        <p:nvSpPr>
          <p:cNvPr id="3" name="Content Placeholder 2"/>
          <p:cNvSpPr>
            <a:spLocks noGrp="1"/>
          </p:cNvSpPr>
          <p:nvPr>
            <p:ph type="body" sz="quarter" idx="10"/>
          </p:nvPr>
        </p:nvSpPr>
        <p:spPr>
          <a:xfrm>
            <a:off x="692588" y="1722602"/>
            <a:ext cx="4241603" cy="1406525"/>
          </a:xfrm>
          <a:prstGeom prst="rect">
            <a:avLst/>
          </a:prstGeom>
        </p:spPr>
        <p:txBody>
          <a:bodyPr/>
          <a:lstStyle/>
          <a:p>
            <a:r>
              <a:rPr lang="en-US" sz="2400" dirty="0" smtClean="0">
                <a:solidFill>
                  <a:srgbClr val="004B8D"/>
                </a:solidFill>
              </a:rPr>
              <a:t>What might be the </a:t>
            </a:r>
            <a:r>
              <a:rPr lang="en-US" sz="2400" i="1" dirty="0" smtClean="0">
                <a:solidFill>
                  <a:srgbClr val="004B8D"/>
                </a:solidFill>
              </a:rPr>
              <a:t>global contexts</a:t>
            </a:r>
            <a:r>
              <a:rPr lang="en-US" sz="2400" dirty="0" smtClean="0">
                <a:solidFill>
                  <a:srgbClr val="004B8D"/>
                </a:solidFill>
              </a:rPr>
              <a:t> for the two units you proposed on your circle unit charts?</a:t>
            </a:r>
            <a:endParaRPr lang="en-US" sz="2400" dirty="0">
              <a:solidFill>
                <a:srgbClr val="004B8D"/>
              </a:solidFill>
            </a:endParaRPr>
          </a:p>
        </p:txBody>
      </p:sp>
      <p:sp>
        <p:nvSpPr>
          <p:cNvPr id="2" name="Title 1"/>
          <p:cNvSpPr>
            <a:spLocks noGrp="1"/>
          </p:cNvSpPr>
          <p:nvPr>
            <p:ph type="title" idx="4294967295"/>
          </p:nvPr>
        </p:nvSpPr>
        <p:spPr>
          <a:xfrm>
            <a:off x="294572" y="593725"/>
            <a:ext cx="3994944" cy="715963"/>
          </a:xfrm>
        </p:spPr>
        <p:txBody>
          <a:bodyPr/>
          <a:lstStyle/>
          <a:p>
            <a:r>
              <a:rPr lang="en-US" dirty="0" smtClean="0"/>
              <a:t>Reflection journal</a:t>
            </a:r>
            <a:endParaRPr lang="en-US" dirty="0"/>
          </a:p>
        </p:txBody>
      </p:sp>
    </p:spTree>
    <p:extLst>
      <p:ext uri="{BB962C8B-B14F-4D97-AF65-F5344CB8AC3E}">
        <p14:creationId xmlns:p14="http://schemas.microsoft.com/office/powerpoint/2010/main" val="17986521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8694" y="2243558"/>
            <a:ext cx="5201446" cy="2308324"/>
          </a:xfrm>
          <a:prstGeom prst="rect">
            <a:avLst/>
          </a:prstGeom>
          <a:noFill/>
        </p:spPr>
        <p:txBody>
          <a:bodyPr wrap="square" rtlCol="0">
            <a:spAutoFit/>
          </a:bodyPr>
          <a:lstStyle/>
          <a:p>
            <a:r>
              <a:rPr lang="en-US" sz="2400" dirty="0">
                <a:solidFill>
                  <a:srgbClr val="004B8D"/>
                </a:solidFill>
              </a:rPr>
              <a:t>Service is the rent we pay to be living. It is the very purpose of life and not something you do in your spare time</a:t>
            </a:r>
            <a:r>
              <a:rPr lang="en-US" sz="2400" dirty="0" smtClean="0">
                <a:solidFill>
                  <a:srgbClr val="004B8D"/>
                </a:solidFill>
              </a:rPr>
              <a:t>.</a:t>
            </a:r>
          </a:p>
          <a:p>
            <a:endParaRPr lang="en-US" sz="2400" dirty="0">
              <a:solidFill>
                <a:srgbClr val="004B8D"/>
              </a:solidFill>
            </a:endParaRPr>
          </a:p>
          <a:p>
            <a:pPr algn="r"/>
            <a:r>
              <a:rPr lang="en-US" sz="2400" dirty="0" smtClean="0">
                <a:solidFill>
                  <a:srgbClr val="004B8D"/>
                </a:solidFill>
              </a:rPr>
              <a:t>Marian </a:t>
            </a:r>
            <a:r>
              <a:rPr lang="en-US" sz="2400" dirty="0">
                <a:solidFill>
                  <a:srgbClr val="004B8D"/>
                </a:solidFill>
              </a:rPr>
              <a:t>Wright </a:t>
            </a:r>
            <a:r>
              <a:rPr lang="en-US" sz="2400" dirty="0" smtClean="0">
                <a:solidFill>
                  <a:srgbClr val="004B8D"/>
                </a:solidFill>
              </a:rPr>
              <a:t>Edelman</a:t>
            </a:r>
            <a:endParaRPr lang="en-US" sz="2400" dirty="0">
              <a:solidFill>
                <a:srgbClr val="004B8D"/>
              </a:solidFill>
            </a:endParaRPr>
          </a:p>
        </p:txBody>
      </p:sp>
    </p:spTree>
    <p:extLst>
      <p:ext uri="{BB962C8B-B14F-4D97-AF65-F5344CB8AC3E}">
        <p14:creationId xmlns:p14="http://schemas.microsoft.com/office/powerpoint/2010/main" val="77027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44113" y="2642782"/>
            <a:ext cx="7623440" cy="1406525"/>
          </a:xfrm>
        </p:spPr>
        <p:txBody>
          <a:bodyPr/>
          <a:lstStyle/>
          <a:p>
            <a:r>
              <a:rPr lang="en-US" dirty="0" smtClean="0"/>
              <a:t>Understanding </a:t>
            </a:r>
            <a:r>
              <a:rPr lang="en-US" dirty="0"/>
              <a:t>the elements of </a:t>
            </a:r>
            <a:r>
              <a:rPr lang="en-US" dirty="0" smtClean="0"/>
              <a:t>‘action’ and </a:t>
            </a:r>
            <a:r>
              <a:rPr lang="en-US" dirty="0"/>
              <a:t>its central place across the IB</a:t>
            </a:r>
          </a:p>
        </p:txBody>
      </p:sp>
    </p:spTree>
    <p:extLst>
      <p:ext uri="{BB962C8B-B14F-4D97-AF65-F5344CB8AC3E}">
        <p14:creationId xmlns:p14="http://schemas.microsoft.com/office/powerpoint/2010/main" val="14667357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58686" y="2374438"/>
            <a:ext cx="7174951" cy="1406525"/>
          </a:xfrm>
        </p:spPr>
        <p:txBody>
          <a:bodyPr/>
          <a:lstStyle/>
          <a:p>
            <a:r>
              <a:rPr lang="en-US" dirty="0" smtClean="0"/>
              <a:t>Service </a:t>
            </a:r>
            <a:r>
              <a:rPr lang="en-US" dirty="0" smtClean="0"/>
              <a:t>learning and planning-to-assessment</a:t>
            </a:r>
            <a:endParaRPr lang="en-US" dirty="0"/>
          </a:p>
        </p:txBody>
      </p:sp>
    </p:spTree>
    <p:extLst>
      <p:ext uri="{BB962C8B-B14F-4D97-AF65-F5344CB8AC3E}">
        <p14:creationId xmlns:p14="http://schemas.microsoft.com/office/powerpoint/2010/main" val="5571288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p:txBody>
          <a:bodyPr/>
          <a:lstStyle/>
          <a:p>
            <a:pPr lvl="0">
              <a:spcBef>
                <a:spcPts val="600"/>
              </a:spcBef>
            </a:pPr>
            <a:r>
              <a:rPr lang="en-US" sz="2400" dirty="0" smtClean="0"/>
              <a:t>Further </a:t>
            </a:r>
            <a:r>
              <a:rPr lang="en-US" sz="2400" dirty="0"/>
              <a:t>develop </a:t>
            </a:r>
            <a:r>
              <a:rPr lang="en-US" sz="2400" dirty="0" smtClean="0"/>
              <a:t>unit </a:t>
            </a:r>
            <a:r>
              <a:rPr lang="en-US" sz="2400" dirty="0"/>
              <a:t>charts to include ideas for curricular action </a:t>
            </a:r>
            <a:r>
              <a:rPr lang="en-US" sz="2400" dirty="0" smtClean="0"/>
              <a:t>opportunities.</a:t>
            </a:r>
            <a:endParaRPr lang="en-US" sz="2400" dirty="0"/>
          </a:p>
          <a:p>
            <a:pPr lvl="0">
              <a:spcBef>
                <a:spcPts val="600"/>
              </a:spcBef>
            </a:pPr>
            <a:r>
              <a:rPr lang="en-US" sz="2400" dirty="0"/>
              <a:t>U</a:t>
            </a:r>
            <a:r>
              <a:rPr lang="en-US" sz="2400" dirty="0" smtClean="0"/>
              <a:t>se understanding </a:t>
            </a:r>
            <a:r>
              <a:rPr lang="en-US" sz="2400" dirty="0"/>
              <a:t>of concepts, global contexts and the breadth of the action concept to review and make informed comments about other participants’ </a:t>
            </a:r>
            <a:r>
              <a:rPr lang="en-US" sz="2400" dirty="0" smtClean="0"/>
              <a:t>charts.</a:t>
            </a:r>
            <a:endParaRPr lang="en-US" sz="2400" dirty="0"/>
          </a:p>
          <a:p>
            <a:pPr lvl="0">
              <a:spcBef>
                <a:spcPts val="600"/>
              </a:spcBef>
            </a:pPr>
            <a:r>
              <a:rPr lang="en-US" sz="2400" dirty="0" smtClean="0"/>
              <a:t>Use </a:t>
            </a:r>
            <a:r>
              <a:rPr lang="en-US" sz="2400" dirty="0"/>
              <a:t>tools and education theories/models to plan a service </a:t>
            </a:r>
            <a:r>
              <a:rPr lang="en-US" sz="2400" dirty="0" smtClean="0"/>
              <a:t>event.</a:t>
            </a:r>
            <a:endParaRPr lang="en-US" sz="2400" dirty="0"/>
          </a:p>
          <a:p>
            <a:pPr>
              <a:spcBef>
                <a:spcPts val="600"/>
              </a:spcBef>
            </a:pPr>
            <a:r>
              <a:rPr lang="en-US" sz="2400" dirty="0"/>
              <a:t>I</a:t>
            </a:r>
            <a:r>
              <a:rPr lang="en-US" sz="2400" dirty="0" smtClean="0"/>
              <a:t>nvestigate </a:t>
            </a:r>
            <a:r>
              <a:rPr lang="en-US" sz="2400" dirty="0"/>
              <a:t>the role of assessment in </a:t>
            </a:r>
            <a:r>
              <a:rPr lang="en-US" sz="2400" dirty="0" smtClean="0"/>
              <a:t>service.</a:t>
            </a:r>
            <a:endParaRPr lang="en-US" sz="2400" dirty="0"/>
          </a:p>
        </p:txBody>
      </p:sp>
    </p:spTree>
    <p:extLst>
      <p:ext uri="{BB962C8B-B14F-4D97-AF65-F5344CB8AC3E}">
        <p14:creationId xmlns:p14="http://schemas.microsoft.com/office/powerpoint/2010/main" val="8839283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27568" y="1069112"/>
            <a:ext cx="3882925" cy="4770537"/>
          </a:xfrm>
          <a:prstGeom prst="rect">
            <a:avLst/>
          </a:prstGeom>
          <a:noFill/>
        </p:spPr>
        <p:txBody>
          <a:bodyPr wrap="square" rtlCol="0">
            <a:spAutoFit/>
          </a:bodyPr>
          <a:lstStyle/>
          <a:p>
            <a:r>
              <a:rPr lang="en-US" sz="2000" dirty="0" smtClean="0">
                <a:solidFill>
                  <a:srgbClr val="004B8D"/>
                </a:solidFill>
              </a:rPr>
              <a:t>Consider what you have written so far. </a:t>
            </a:r>
          </a:p>
          <a:p>
            <a:endParaRPr lang="en-US" sz="2000" dirty="0">
              <a:solidFill>
                <a:srgbClr val="004B8D"/>
              </a:solidFill>
            </a:endParaRPr>
          </a:p>
          <a:p>
            <a:endParaRPr lang="en-US" sz="2000" dirty="0" smtClean="0">
              <a:solidFill>
                <a:srgbClr val="004B8D"/>
              </a:solidFill>
            </a:endParaRPr>
          </a:p>
          <a:p>
            <a:endParaRPr lang="en-US" sz="2000" dirty="0">
              <a:solidFill>
                <a:srgbClr val="004B8D"/>
              </a:solidFill>
            </a:endParaRPr>
          </a:p>
          <a:p>
            <a:endParaRPr lang="en-US" sz="2000" dirty="0" smtClean="0">
              <a:solidFill>
                <a:srgbClr val="004B8D"/>
              </a:solidFill>
            </a:endParaRPr>
          </a:p>
          <a:p>
            <a:endParaRPr lang="en-US" sz="2000" dirty="0">
              <a:solidFill>
                <a:srgbClr val="004B8D"/>
              </a:solidFill>
            </a:endParaRPr>
          </a:p>
          <a:p>
            <a:r>
              <a:rPr lang="en-US" sz="2000" dirty="0" smtClean="0">
                <a:solidFill>
                  <a:srgbClr val="004B8D"/>
                </a:solidFill>
              </a:rPr>
              <a:t>Now add to each section a possible </a:t>
            </a:r>
            <a:r>
              <a:rPr lang="en-US" sz="2400" b="1" i="1" dirty="0" smtClean="0">
                <a:solidFill>
                  <a:srgbClr val="004B8D"/>
                </a:solidFill>
              </a:rPr>
              <a:t>action opportunity</a:t>
            </a:r>
          </a:p>
          <a:p>
            <a:r>
              <a:rPr lang="en-US" sz="2000" dirty="0" smtClean="0">
                <a:solidFill>
                  <a:srgbClr val="004B8D"/>
                </a:solidFill>
              </a:rPr>
              <a:t>(service, advocacy, raising awareness, community engagement . . .)</a:t>
            </a:r>
          </a:p>
          <a:p>
            <a:endParaRPr lang="en-US" sz="2000" dirty="0" smtClean="0">
              <a:solidFill>
                <a:srgbClr val="004B8D"/>
              </a:solidFill>
            </a:endParaRPr>
          </a:p>
          <a:p>
            <a:r>
              <a:rPr lang="en-US" sz="2000" i="1" dirty="0" smtClean="0">
                <a:solidFill>
                  <a:srgbClr val="004B8D"/>
                </a:solidFill>
              </a:rPr>
              <a:t>Your action idea can be up to two sentences long.</a:t>
            </a:r>
            <a:endParaRPr lang="en-US" sz="2000" i="1" dirty="0">
              <a:solidFill>
                <a:srgbClr val="004B8D"/>
              </a:solidFill>
            </a:endParaRPr>
          </a:p>
        </p:txBody>
      </p:sp>
      <p:pic>
        <p:nvPicPr>
          <p:cNvPr id="19" name="Picture 18"/>
          <p:cNvPicPr>
            <a:picLocks noChangeAspect="1"/>
          </p:cNvPicPr>
          <p:nvPr/>
        </p:nvPicPr>
        <p:blipFill>
          <a:blip r:embed="rId2" cstate="print"/>
          <a:stretch>
            <a:fillRect/>
          </a:stretch>
        </p:blipFill>
        <p:spPr>
          <a:xfrm>
            <a:off x="1199433" y="1648713"/>
            <a:ext cx="1254321" cy="1443445"/>
          </a:xfrm>
          <a:prstGeom prst="rect">
            <a:avLst/>
          </a:prstGeom>
        </p:spPr>
      </p:pic>
      <p:sp>
        <p:nvSpPr>
          <p:cNvPr id="15" name="Rectangle 14"/>
          <p:cNvSpPr/>
          <p:nvPr/>
        </p:nvSpPr>
        <p:spPr>
          <a:xfrm>
            <a:off x="215708" y="334650"/>
            <a:ext cx="7620419" cy="553998"/>
          </a:xfrm>
          <a:prstGeom prst="rect">
            <a:avLst/>
          </a:prstGeom>
        </p:spPr>
        <p:txBody>
          <a:bodyPr wrap="none">
            <a:spAutoFit/>
          </a:bodyPr>
          <a:lstStyle/>
          <a:p>
            <a:r>
              <a:rPr lang="en-US" sz="3000" b="1" dirty="0">
                <a:solidFill>
                  <a:srgbClr val="1AB7EA"/>
                </a:solidFill>
                <a:latin typeface="Arial Black" panose="020B0A04020102020204" pitchFamily="34" charset="0"/>
              </a:rPr>
              <a:t>We return to the Action </a:t>
            </a:r>
            <a:r>
              <a:rPr lang="en-US" sz="3000" b="1" dirty="0" smtClean="0">
                <a:solidFill>
                  <a:srgbClr val="1AB7EA"/>
                </a:solidFill>
                <a:latin typeface="Arial Black" panose="020B0A04020102020204" pitchFamily="34" charset="0"/>
              </a:rPr>
              <a:t>planner </a:t>
            </a:r>
            <a:r>
              <a:rPr lang="en-US" sz="3000" b="1" dirty="0">
                <a:solidFill>
                  <a:srgbClr val="1AB7EA"/>
                </a:solidFill>
                <a:latin typeface="Arial Black" panose="020B0A04020102020204" pitchFamily="34" charset="0"/>
              </a:rPr>
              <a:t>. . .</a:t>
            </a:r>
          </a:p>
        </p:txBody>
      </p:sp>
      <p:sp>
        <p:nvSpPr>
          <p:cNvPr id="16" name="Rectangle 15"/>
          <p:cNvSpPr/>
          <p:nvPr/>
        </p:nvSpPr>
        <p:spPr bwMode="auto">
          <a:xfrm>
            <a:off x="4678326" y="914400"/>
            <a:ext cx="4146697" cy="5241027"/>
          </a:xfrm>
          <a:prstGeom prst="rect">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4934191" y="1808506"/>
            <a:ext cx="3657600" cy="3657600"/>
          </a:xfrm>
          <a:prstGeom prst="ellipse">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r>
              <a:rPr lang="en-US" sz="1600" b="1" dirty="0">
                <a:solidFill>
                  <a:srgbClr val="004B8D"/>
                </a:solidFill>
              </a:rPr>
              <a:t>Your name</a:t>
            </a:r>
          </a:p>
          <a:p>
            <a:pPr algn="ctr"/>
            <a:r>
              <a:rPr lang="en-US" sz="1600" b="1" dirty="0">
                <a:solidFill>
                  <a:srgbClr val="004B8D"/>
                </a:solidFill>
              </a:rPr>
              <a:t>Subject and unit </a:t>
            </a:r>
            <a:r>
              <a:rPr lang="en-US" sz="1600" b="1" dirty="0" smtClean="0">
                <a:solidFill>
                  <a:srgbClr val="004B8D"/>
                </a:solidFill>
              </a:rPr>
              <a:t>level</a:t>
            </a:r>
          </a:p>
          <a:p>
            <a:pPr algn="ctr"/>
            <a:endParaRPr lang="en-US" sz="1600" dirty="0" smtClean="0">
              <a:solidFill>
                <a:srgbClr val="004B8D"/>
              </a:solidFill>
            </a:endParaRPr>
          </a:p>
          <a:p>
            <a:pPr algn="ctr"/>
            <a:r>
              <a:rPr lang="en-US" sz="1600" b="1" i="1" dirty="0" smtClean="0">
                <a:solidFill>
                  <a:srgbClr val="004B8D"/>
                </a:solidFill>
              </a:rPr>
              <a:t>Topic</a:t>
            </a:r>
          </a:p>
          <a:p>
            <a:pPr algn="ctr"/>
            <a:r>
              <a:rPr lang="en-US" sz="1600" dirty="0" smtClean="0">
                <a:solidFill>
                  <a:srgbClr val="004B8D"/>
                </a:solidFill>
              </a:rPr>
              <a:t>Key concept</a:t>
            </a:r>
          </a:p>
          <a:p>
            <a:pPr algn="ctr"/>
            <a:r>
              <a:rPr lang="en-US" sz="1600" dirty="0" smtClean="0">
                <a:solidFill>
                  <a:srgbClr val="004B8D"/>
                </a:solidFill>
              </a:rPr>
              <a:t>Related concepts</a:t>
            </a:r>
          </a:p>
          <a:p>
            <a:pPr algn="ctr"/>
            <a:r>
              <a:rPr lang="en-US" sz="1600" dirty="0" smtClean="0">
                <a:solidFill>
                  <a:srgbClr val="004B8D"/>
                </a:solidFill>
              </a:rPr>
              <a:t>Global context</a:t>
            </a:r>
          </a:p>
          <a:p>
            <a:pPr algn="ctr"/>
            <a:r>
              <a:rPr lang="en-US" sz="1600" b="1" dirty="0" smtClean="0">
                <a:solidFill>
                  <a:srgbClr val="F05033"/>
                </a:solidFill>
              </a:rPr>
              <a:t>Action idea</a:t>
            </a:r>
          </a:p>
          <a:p>
            <a:pPr algn="ctr"/>
            <a:endParaRPr lang="en-US" sz="1600" dirty="0">
              <a:solidFill>
                <a:srgbClr val="004B8D"/>
              </a:solidFill>
            </a:endParaRPr>
          </a:p>
          <a:p>
            <a:pPr algn="ctr"/>
            <a:r>
              <a:rPr lang="en-US" sz="1600" b="1" i="1" dirty="0" smtClean="0">
                <a:solidFill>
                  <a:srgbClr val="004B8D"/>
                </a:solidFill>
              </a:rPr>
              <a:t>Topic</a:t>
            </a:r>
          </a:p>
          <a:p>
            <a:pPr algn="ctr"/>
            <a:r>
              <a:rPr lang="en-US" sz="1600" dirty="0" smtClean="0">
                <a:solidFill>
                  <a:srgbClr val="004B8D"/>
                </a:solidFill>
              </a:rPr>
              <a:t>Key concept</a:t>
            </a:r>
          </a:p>
          <a:p>
            <a:pPr algn="ctr"/>
            <a:r>
              <a:rPr lang="en-US" sz="1600" dirty="0" smtClean="0">
                <a:solidFill>
                  <a:srgbClr val="004B8D"/>
                </a:solidFill>
              </a:rPr>
              <a:t>Related concepts</a:t>
            </a:r>
          </a:p>
          <a:p>
            <a:pPr algn="ctr"/>
            <a:r>
              <a:rPr lang="en-US" sz="1600" dirty="0" smtClean="0">
                <a:solidFill>
                  <a:srgbClr val="004B8D"/>
                </a:solidFill>
              </a:rPr>
              <a:t>Global context</a:t>
            </a:r>
          </a:p>
          <a:p>
            <a:pPr algn="ctr"/>
            <a:r>
              <a:rPr lang="en-US" sz="1600" b="1" dirty="0" smtClean="0">
                <a:solidFill>
                  <a:srgbClr val="F05033"/>
                </a:solidFill>
              </a:rPr>
              <a:t>Action idea</a:t>
            </a:r>
            <a:endParaRPr lang="en-US" sz="1600" b="1" dirty="0">
              <a:solidFill>
                <a:srgbClr val="F05033"/>
              </a:solidFill>
            </a:endParaRPr>
          </a:p>
        </p:txBody>
      </p:sp>
    </p:spTree>
    <p:extLst>
      <p:ext uri="{BB962C8B-B14F-4D97-AF65-F5344CB8AC3E}">
        <p14:creationId xmlns:p14="http://schemas.microsoft.com/office/powerpoint/2010/main" val="40499940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256443" y="213591"/>
            <a:ext cx="8631115" cy="715963"/>
          </a:xfrm>
        </p:spPr>
        <p:txBody>
          <a:bodyPr/>
          <a:lstStyle/>
          <a:p>
            <a:r>
              <a:rPr lang="en-US" dirty="0" smtClean="0"/>
              <a:t>Dewey’s 7-step model of </a:t>
            </a:r>
            <a:r>
              <a:rPr lang="en-US" dirty="0"/>
              <a:t>p</a:t>
            </a:r>
            <a:r>
              <a:rPr lang="en-US" dirty="0" smtClean="0"/>
              <a:t>roblem solving</a:t>
            </a:r>
            <a:endParaRPr lang="en-US" dirty="0"/>
          </a:p>
        </p:txBody>
      </p:sp>
      <p:sp>
        <p:nvSpPr>
          <p:cNvPr id="8" name="Content Placeholder 7"/>
          <p:cNvSpPr>
            <a:spLocks noGrp="1"/>
          </p:cNvSpPr>
          <p:nvPr>
            <p:ph idx="4294967295"/>
          </p:nvPr>
        </p:nvSpPr>
        <p:spPr>
          <a:xfrm>
            <a:off x="4764744" y="1193842"/>
            <a:ext cx="3921369" cy="4547740"/>
          </a:xfrm>
        </p:spPr>
        <p:txBody>
          <a:bodyPr/>
          <a:lstStyle/>
          <a:p>
            <a:pPr>
              <a:spcBef>
                <a:spcPts val="1800"/>
              </a:spcBef>
            </a:pPr>
            <a:r>
              <a:rPr lang="en-US" sz="2200" dirty="0" smtClean="0"/>
              <a:t>education is not accumulation of knowledge</a:t>
            </a:r>
          </a:p>
          <a:p>
            <a:pPr>
              <a:spcBef>
                <a:spcPts val="1800"/>
              </a:spcBef>
            </a:pPr>
            <a:r>
              <a:rPr lang="en-US" sz="2200" dirty="0" smtClean="0"/>
              <a:t>education is developing students’ ability to make critical judgments, a skill necessary for participating in a democracy </a:t>
            </a:r>
          </a:p>
          <a:p>
            <a:pPr>
              <a:spcBef>
                <a:spcPts val="1800"/>
              </a:spcBef>
            </a:pPr>
            <a:r>
              <a:rPr lang="en-US" sz="2200" i="1" dirty="0" smtClean="0"/>
              <a:t>education builds on students’ past experiences in order to develop and hone skills that transfer to new knowledge seeking</a:t>
            </a:r>
            <a:endParaRPr lang="en-US" sz="2200" i="1" dirty="0"/>
          </a:p>
        </p:txBody>
      </p:sp>
      <p:sp>
        <p:nvSpPr>
          <p:cNvPr id="9" name="TextBox 8"/>
          <p:cNvSpPr txBox="1"/>
          <p:nvPr/>
        </p:nvSpPr>
        <p:spPr>
          <a:xfrm>
            <a:off x="199503" y="1056763"/>
            <a:ext cx="4314623" cy="4708981"/>
          </a:xfrm>
          <a:prstGeom prst="rect">
            <a:avLst/>
          </a:prstGeom>
          <a:solidFill>
            <a:srgbClr val="1AB7EA"/>
          </a:solidFill>
          <a:ln>
            <a:noFill/>
          </a:ln>
        </p:spPr>
        <p:txBody>
          <a:bodyPr wrap="square" rtlCol="0">
            <a:spAutoFit/>
          </a:bodyPr>
          <a:lstStyle/>
          <a:p>
            <a:pPr marL="228600" indent="-228600">
              <a:buAutoNum type="arabicPeriod"/>
            </a:pPr>
            <a:r>
              <a:rPr lang="en-US" sz="2000" dirty="0" smtClean="0">
                <a:solidFill>
                  <a:schemeClr val="bg1"/>
                </a:solidFill>
              </a:rPr>
              <a:t>define the problem </a:t>
            </a:r>
          </a:p>
          <a:p>
            <a:pPr marL="228600" indent="-228600">
              <a:buAutoNum type="arabicPeriod"/>
            </a:pPr>
            <a:endParaRPr lang="en-US" sz="2000" dirty="0">
              <a:solidFill>
                <a:schemeClr val="bg1"/>
              </a:solidFill>
            </a:endParaRPr>
          </a:p>
          <a:p>
            <a:pPr marL="228600" indent="-228600">
              <a:buAutoNum type="arabicPeriod"/>
            </a:pPr>
            <a:r>
              <a:rPr lang="en-US" sz="2000" dirty="0" smtClean="0">
                <a:solidFill>
                  <a:schemeClr val="bg1"/>
                </a:solidFill>
              </a:rPr>
              <a:t>analyze the problem</a:t>
            </a:r>
          </a:p>
          <a:p>
            <a:endParaRPr lang="en-US" sz="2000" dirty="0">
              <a:solidFill>
                <a:schemeClr val="bg1"/>
              </a:solidFill>
            </a:endParaRPr>
          </a:p>
          <a:p>
            <a:pPr marL="225425" indent="-225425">
              <a:buFont typeface="+mj-lt"/>
              <a:buAutoNum type="arabicPeriod" startAt="3"/>
            </a:pPr>
            <a:r>
              <a:rPr lang="en-US" sz="2000" dirty="0" smtClean="0">
                <a:solidFill>
                  <a:schemeClr val="bg1"/>
                </a:solidFill>
              </a:rPr>
              <a:t>determine the criteria for optimal solution</a:t>
            </a:r>
          </a:p>
          <a:p>
            <a:pPr marL="228600" indent="-228600">
              <a:buAutoNum type="arabicPeriod" startAt="3"/>
            </a:pPr>
            <a:endParaRPr lang="en-US" sz="2000" dirty="0">
              <a:solidFill>
                <a:schemeClr val="bg1"/>
              </a:solidFill>
            </a:endParaRPr>
          </a:p>
          <a:p>
            <a:pPr marL="228600" indent="-228600">
              <a:buAutoNum type="arabicPeriod" startAt="3"/>
            </a:pPr>
            <a:r>
              <a:rPr lang="en-US" sz="2000" dirty="0" smtClean="0">
                <a:solidFill>
                  <a:schemeClr val="bg1"/>
                </a:solidFill>
              </a:rPr>
              <a:t>propose solutions</a:t>
            </a:r>
          </a:p>
          <a:p>
            <a:pPr marL="228600" indent="-228600">
              <a:buAutoNum type="arabicPeriod" startAt="3"/>
            </a:pPr>
            <a:endParaRPr lang="en-US" sz="2000" dirty="0">
              <a:solidFill>
                <a:schemeClr val="bg1"/>
              </a:solidFill>
            </a:endParaRPr>
          </a:p>
          <a:p>
            <a:pPr marL="228600" indent="-228600">
              <a:buAutoNum type="arabicPeriod" startAt="3"/>
            </a:pPr>
            <a:r>
              <a:rPr lang="en-US" sz="2000" dirty="0" smtClean="0">
                <a:solidFill>
                  <a:schemeClr val="bg1"/>
                </a:solidFill>
              </a:rPr>
              <a:t>evaluate proposed solutions</a:t>
            </a:r>
          </a:p>
          <a:p>
            <a:pPr marL="228600" indent="-228600">
              <a:buAutoNum type="arabicPeriod" startAt="3"/>
            </a:pPr>
            <a:endParaRPr lang="en-US" sz="2000" dirty="0">
              <a:solidFill>
                <a:schemeClr val="bg1"/>
              </a:solidFill>
            </a:endParaRPr>
          </a:p>
          <a:p>
            <a:pPr marL="228600" indent="-228600">
              <a:buAutoNum type="arabicPeriod" startAt="3"/>
            </a:pPr>
            <a:r>
              <a:rPr lang="en-US" sz="2000" dirty="0" smtClean="0">
                <a:solidFill>
                  <a:schemeClr val="bg1"/>
                </a:solidFill>
              </a:rPr>
              <a:t>select a solution</a:t>
            </a:r>
          </a:p>
          <a:p>
            <a:pPr marL="228600" indent="-228600">
              <a:buAutoNum type="arabicPeriod" startAt="3"/>
            </a:pPr>
            <a:endParaRPr lang="en-US" sz="2000" dirty="0">
              <a:solidFill>
                <a:schemeClr val="bg1"/>
              </a:solidFill>
            </a:endParaRPr>
          </a:p>
          <a:p>
            <a:pPr marL="228600" indent="-228600">
              <a:buAutoNum type="arabicPeriod" startAt="3"/>
            </a:pPr>
            <a:r>
              <a:rPr lang="en-US" sz="2000" dirty="0">
                <a:solidFill>
                  <a:schemeClr val="bg1"/>
                </a:solidFill>
              </a:rPr>
              <a:t>s</a:t>
            </a:r>
            <a:r>
              <a:rPr lang="en-US" sz="2000" dirty="0" smtClean="0">
                <a:solidFill>
                  <a:schemeClr val="bg1"/>
                </a:solidFill>
              </a:rPr>
              <a:t>uggest strategies to implement solution</a:t>
            </a:r>
            <a:endParaRPr lang="en-US" sz="2000" dirty="0">
              <a:solidFill>
                <a:schemeClr val="bg1"/>
              </a:solidFill>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32997" y="971704"/>
            <a:ext cx="1744923" cy="978248"/>
          </a:xfrm>
          <a:prstGeom prst="rect">
            <a:avLst/>
          </a:prstGeom>
          <a:ln>
            <a:noFill/>
          </a:ln>
          <a:effectLst>
            <a:softEdge rad="112500"/>
          </a:effectLst>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8994" y="2603277"/>
            <a:ext cx="1648324" cy="1142343"/>
          </a:xfrm>
          <a:prstGeom prst="rect">
            <a:avLst/>
          </a:prstGeom>
          <a:ln>
            <a:noFill/>
          </a:ln>
          <a:effectLst>
            <a:softEdge rad="112500"/>
          </a:effectLst>
        </p:spPr>
      </p:pic>
      <p:pic>
        <p:nvPicPr>
          <p:cNvPr id="3" name="Picture 2"/>
          <p:cNvPicPr>
            <a:picLocks noChangeAspect="1"/>
          </p:cNvPicPr>
          <p:nvPr/>
        </p:nvPicPr>
        <p:blipFill>
          <a:blip r:embed="rId5" cstate="print"/>
          <a:stretch>
            <a:fillRect/>
          </a:stretch>
        </p:blipFill>
        <p:spPr>
          <a:xfrm>
            <a:off x="3130707" y="4110544"/>
            <a:ext cx="1437876" cy="1115747"/>
          </a:xfrm>
          <a:prstGeom prst="rect">
            <a:avLst/>
          </a:prstGeom>
          <a:ln>
            <a:noFill/>
          </a:ln>
          <a:effectLst>
            <a:softEdge rad="112500"/>
          </a:effectLst>
        </p:spPr>
      </p:pic>
    </p:spTree>
    <p:extLst>
      <p:ext uri="{BB962C8B-B14F-4D97-AF65-F5344CB8AC3E}">
        <p14:creationId xmlns:p14="http://schemas.microsoft.com/office/powerpoint/2010/main" val="790019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nfused-child.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18779" y="1099739"/>
            <a:ext cx="4914915" cy="3579241"/>
          </a:xfrm>
          <a:prstGeom prst="rect">
            <a:avLst/>
          </a:prstGeom>
        </p:spPr>
      </p:pic>
      <p:sp>
        <p:nvSpPr>
          <p:cNvPr id="5" name="Oval Callout 4"/>
          <p:cNvSpPr/>
          <p:nvPr/>
        </p:nvSpPr>
        <p:spPr bwMode="auto">
          <a:xfrm>
            <a:off x="1741726" y="1230366"/>
            <a:ext cx="4767942" cy="1778000"/>
          </a:xfrm>
          <a:prstGeom prst="wedgeEllipseCallout">
            <a:avLst>
              <a:gd name="adj1" fmla="val 51593"/>
              <a:gd name="adj2" fmla="val 51072"/>
            </a:avLst>
          </a:prstGeom>
          <a:solidFill>
            <a:schemeClr val="bg1"/>
          </a:solidFill>
          <a:ln w="9525" cap="flat" cmpd="sng" algn="ctr">
            <a:solidFill>
              <a:srgbClr val="1AB7EA"/>
            </a:solid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400" b="1" dirty="0" err="1" smtClean="0">
                <a:solidFill>
                  <a:srgbClr val="1AB7EA"/>
                </a:solidFill>
              </a:rPr>
              <a:t>Soooooo</a:t>
            </a:r>
            <a:r>
              <a:rPr lang="en-US" sz="2400" b="1" dirty="0" smtClean="0">
                <a:solidFill>
                  <a:srgbClr val="1AB7EA"/>
                </a:solidFill>
              </a:rPr>
              <a:t> . . . what do I know about </a:t>
            </a:r>
          </a:p>
          <a:p>
            <a:pPr marL="0" marR="0" indent="0" algn="ctr" defTabSz="914400" rtl="0" eaLnBrk="0" fontAlgn="base" latinLnBrk="0" hangingPunct="0">
              <a:lnSpc>
                <a:spcPct val="100000"/>
              </a:lnSpc>
              <a:spcBef>
                <a:spcPct val="0"/>
              </a:spcBef>
              <a:spcAft>
                <a:spcPct val="0"/>
              </a:spcAft>
              <a:buClrTx/>
              <a:buSzTx/>
              <a:buFontTx/>
              <a:buNone/>
              <a:tabLst/>
            </a:pPr>
            <a:r>
              <a:rPr lang="en-US" sz="2400" b="1" dirty="0" smtClean="0">
                <a:solidFill>
                  <a:srgbClr val="1AB7EA"/>
                </a:solidFill>
              </a:rPr>
              <a:t>assessment in the MYP?</a:t>
            </a:r>
            <a:endParaRPr kumimoji="0" lang="en-US" sz="2400" b="1" i="0" u="none" strike="noStrike" cap="none" normalizeH="0" baseline="0" dirty="0" smtClean="0">
              <a:ln>
                <a:noFill/>
              </a:ln>
              <a:solidFill>
                <a:srgbClr val="1AB7EA"/>
              </a:solidFill>
              <a:effectLst/>
            </a:endParaRPr>
          </a:p>
        </p:txBody>
      </p:sp>
      <p:sp>
        <p:nvSpPr>
          <p:cNvPr id="6" name="TextBox 5"/>
          <p:cNvSpPr txBox="1"/>
          <p:nvPr/>
        </p:nvSpPr>
        <p:spPr>
          <a:xfrm rot="2048796">
            <a:off x="115477" y="2318871"/>
            <a:ext cx="3028390" cy="369332"/>
          </a:xfrm>
          <a:prstGeom prst="rect">
            <a:avLst/>
          </a:prstGeom>
          <a:noFill/>
        </p:spPr>
        <p:txBody>
          <a:bodyPr wrap="square" rtlCol="0">
            <a:spAutoFit/>
          </a:bodyPr>
          <a:lstStyle/>
          <a:p>
            <a:pPr algn="ctr"/>
            <a:r>
              <a:rPr lang="en-US" sz="1800" b="1" dirty="0" smtClean="0">
                <a:solidFill>
                  <a:srgbClr val="F05033"/>
                </a:solidFill>
                <a:latin typeface="+mn-lt"/>
                <a:cs typeface="Adobe Caslon Pro Bold"/>
              </a:rPr>
              <a:t>Formative / Summative</a:t>
            </a:r>
            <a:endParaRPr lang="en-US" sz="1800" b="1" dirty="0">
              <a:solidFill>
                <a:srgbClr val="F05033"/>
              </a:solidFill>
              <a:latin typeface="+mn-lt"/>
              <a:cs typeface="Adobe Caslon Pro Bold"/>
            </a:endParaRPr>
          </a:p>
        </p:txBody>
      </p:sp>
      <p:sp>
        <p:nvSpPr>
          <p:cNvPr id="7" name="TextBox 6"/>
          <p:cNvSpPr txBox="1"/>
          <p:nvPr/>
        </p:nvSpPr>
        <p:spPr>
          <a:xfrm rot="20613621">
            <a:off x="390657" y="3518986"/>
            <a:ext cx="2271346" cy="369332"/>
          </a:xfrm>
          <a:prstGeom prst="rect">
            <a:avLst/>
          </a:prstGeom>
          <a:noFill/>
        </p:spPr>
        <p:txBody>
          <a:bodyPr wrap="square" rtlCol="0">
            <a:spAutoFit/>
          </a:bodyPr>
          <a:lstStyle/>
          <a:p>
            <a:pPr algn="ctr"/>
            <a:r>
              <a:rPr lang="en-US" sz="1800" b="1" dirty="0" smtClean="0">
                <a:solidFill>
                  <a:srgbClr val="F05033"/>
                </a:solidFill>
                <a:latin typeface="+mn-lt"/>
                <a:cs typeface="Chalkduster"/>
              </a:rPr>
              <a:t>Criterion-related</a:t>
            </a:r>
            <a:endParaRPr lang="en-US" sz="1800" b="1" dirty="0">
              <a:solidFill>
                <a:srgbClr val="F05033"/>
              </a:solidFill>
              <a:latin typeface="+mn-lt"/>
              <a:cs typeface="Chalkduster"/>
            </a:endParaRPr>
          </a:p>
        </p:txBody>
      </p:sp>
      <p:sp>
        <p:nvSpPr>
          <p:cNvPr id="8" name="TextBox 7"/>
          <p:cNvSpPr txBox="1"/>
          <p:nvPr/>
        </p:nvSpPr>
        <p:spPr>
          <a:xfrm rot="1164160">
            <a:off x="6043577" y="642862"/>
            <a:ext cx="2975225" cy="1200329"/>
          </a:xfrm>
          <a:prstGeom prst="rect">
            <a:avLst/>
          </a:prstGeom>
          <a:noFill/>
        </p:spPr>
        <p:txBody>
          <a:bodyPr wrap="square" rtlCol="0">
            <a:spAutoFit/>
          </a:bodyPr>
          <a:lstStyle/>
          <a:p>
            <a:pPr algn="ctr"/>
            <a:r>
              <a:rPr lang="en-US" sz="1800" b="1" dirty="0" smtClean="0">
                <a:solidFill>
                  <a:srgbClr val="F05033"/>
                </a:solidFill>
                <a:latin typeface="+mn-lt"/>
                <a:cs typeface="Comic Sans MS"/>
              </a:rPr>
              <a:t>demonstration of achievement and understanding against subject objectives</a:t>
            </a:r>
            <a:endParaRPr lang="en-US" sz="1800" b="1" dirty="0">
              <a:solidFill>
                <a:srgbClr val="F05033"/>
              </a:solidFill>
              <a:latin typeface="+mn-lt"/>
              <a:cs typeface="Comic Sans MS"/>
            </a:endParaRPr>
          </a:p>
        </p:txBody>
      </p:sp>
      <p:sp>
        <p:nvSpPr>
          <p:cNvPr id="9" name="TextBox 8"/>
          <p:cNvSpPr txBox="1"/>
          <p:nvPr/>
        </p:nvSpPr>
        <p:spPr>
          <a:xfrm rot="200624">
            <a:off x="2682961" y="4080058"/>
            <a:ext cx="3326423" cy="369332"/>
          </a:xfrm>
          <a:prstGeom prst="rect">
            <a:avLst/>
          </a:prstGeom>
          <a:noFill/>
        </p:spPr>
        <p:txBody>
          <a:bodyPr wrap="square" rtlCol="0">
            <a:spAutoFit/>
          </a:bodyPr>
          <a:lstStyle/>
          <a:p>
            <a:pPr algn="ctr"/>
            <a:r>
              <a:rPr lang="en-US" sz="1800" b="1" dirty="0" smtClean="0">
                <a:solidFill>
                  <a:srgbClr val="F05033"/>
                </a:solidFill>
                <a:latin typeface="+mn-lt"/>
                <a:cs typeface="Lithos Pro Regular"/>
              </a:rPr>
              <a:t>qualitative / quantitative</a:t>
            </a:r>
            <a:endParaRPr lang="en-US" sz="1800" b="1" dirty="0">
              <a:solidFill>
                <a:srgbClr val="F05033"/>
              </a:solidFill>
              <a:latin typeface="+mn-lt"/>
              <a:cs typeface="Lithos Pro Regular"/>
            </a:endParaRPr>
          </a:p>
        </p:txBody>
      </p:sp>
      <p:sp>
        <p:nvSpPr>
          <p:cNvPr id="10" name="TextBox 9"/>
          <p:cNvSpPr txBox="1"/>
          <p:nvPr/>
        </p:nvSpPr>
        <p:spPr>
          <a:xfrm rot="20751895">
            <a:off x="1109656" y="740904"/>
            <a:ext cx="4616874" cy="369332"/>
          </a:xfrm>
          <a:prstGeom prst="rect">
            <a:avLst/>
          </a:prstGeom>
          <a:noFill/>
        </p:spPr>
        <p:txBody>
          <a:bodyPr wrap="square" rtlCol="0">
            <a:spAutoFit/>
          </a:bodyPr>
          <a:lstStyle/>
          <a:p>
            <a:pPr algn="ctr"/>
            <a:r>
              <a:rPr lang="en-US" sz="1800" b="1" dirty="0" smtClean="0">
                <a:solidFill>
                  <a:srgbClr val="F05033"/>
                </a:solidFill>
                <a:latin typeface="+mn-lt"/>
                <a:cs typeface="Papyrus"/>
              </a:rPr>
              <a:t>Teacher- / Peer- / Self-assessed work </a:t>
            </a:r>
            <a:endParaRPr lang="en-US" sz="1800" b="1" dirty="0">
              <a:solidFill>
                <a:srgbClr val="F05033"/>
              </a:solidFill>
              <a:latin typeface="+mn-lt"/>
              <a:cs typeface="Papyrus"/>
            </a:endParaRPr>
          </a:p>
        </p:txBody>
      </p:sp>
      <p:sp>
        <p:nvSpPr>
          <p:cNvPr id="11" name="TextBox 10"/>
          <p:cNvSpPr txBox="1"/>
          <p:nvPr/>
        </p:nvSpPr>
        <p:spPr>
          <a:xfrm>
            <a:off x="604215" y="4661362"/>
            <a:ext cx="8539785" cy="400110"/>
          </a:xfrm>
          <a:prstGeom prst="rect">
            <a:avLst/>
          </a:prstGeom>
          <a:noFill/>
        </p:spPr>
        <p:txBody>
          <a:bodyPr wrap="square" rtlCol="0">
            <a:spAutoFit/>
          </a:bodyPr>
          <a:lstStyle/>
          <a:p>
            <a:r>
              <a:rPr lang="en-US" sz="2000" b="1" dirty="0" smtClean="0">
                <a:solidFill>
                  <a:srgbClr val="004B8D"/>
                </a:solidFill>
                <a:latin typeface="+mn-lt"/>
                <a:ea typeface="Cambria Math" panose="02040503050406030204" pitchFamily="18" charset="0"/>
                <a:cs typeface="Cooper Black"/>
              </a:rPr>
              <a:t>Participation in service activities </a:t>
            </a:r>
            <a:r>
              <a:rPr lang="en-US" sz="2000" b="1" i="1" dirty="0" smtClean="0">
                <a:solidFill>
                  <a:srgbClr val="004B8D"/>
                </a:solidFill>
                <a:latin typeface="+mn-lt"/>
                <a:ea typeface="Cambria Math" panose="02040503050406030204" pitchFamily="18" charset="0"/>
                <a:cs typeface="Cooper Black"/>
              </a:rPr>
              <a:t>cannot</a:t>
            </a:r>
            <a:r>
              <a:rPr lang="en-US" sz="2000" b="1" dirty="0" smtClean="0">
                <a:solidFill>
                  <a:srgbClr val="004B8D"/>
                </a:solidFill>
                <a:latin typeface="+mn-lt"/>
                <a:ea typeface="Cambria Math" panose="02040503050406030204" pitchFamily="18" charset="0"/>
                <a:cs typeface="Cooper Black"/>
              </a:rPr>
              <a:t> be awarded grades</a:t>
            </a:r>
            <a:endParaRPr lang="en-US" sz="2000" b="1" dirty="0">
              <a:solidFill>
                <a:srgbClr val="004B8D"/>
              </a:solidFill>
              <a:latin typeface="+mn-lt"/>
              <a:ea typeface="Cambria Math" panose="02040503050406030204" pitchFamily="18" charset="0"/>
              <a:cs typeface="Cooper Black"/>
            </a:endParaRPr>
          </a:p>
        </p:txBody>
      </p:sp>
      <p:sp>
        <p:nvSpPr>
          <p:cNvPr id="2" name="TextBox 1"/>
          <p:cNvSpPr txBox="1"/>
          <p:nvPr/>
        </p:nvSpPr>
        <p:spPr>
          <a:xfrm>
            <a:off x="3358647" y="3205134"/>
            <a:ext cx="1611923" cy="369332"/>
          </a:xfrm>
          <a:prstGeom prst="rect">
            <a:avLst/>
          </a:prstGeom>
          <a:noFill/>
        </p:spPr>
        <p:txBody>
          <a:bodyPr wrap="square" rtlCol="0">
            <a:spAutoFit/>
          </a:bodyPr>
          <a:lstStyle/>
          <a:p>
            <a:pPr algn="ctr"/>
            <a:r>
              <a:rPr lang="en-US" sz="1800" b="1" dirty="0" smtClean="0">
                <a:solidFill>
                  <a:srgbClr val="F05033"/>
                </a:solidFill>
                <a:latin typeface="+mn-lt"/>
              </a:rPr>
              <a:t>RUBRICS</a:t>
            </a:r>
            <a:endParaRPr lang="en-US" sz="1800" b="1" dirty="0">
              <a:solidFill>
                <a:srgbClr val="F05033"/>
              </a:solidFill>
              <a:latin typeface="+mn-lt"/>
            </a:endParaRPr>
          </a:p>
        </p:txBody>
      </p:sp>
      <p:sp>
        <p:nvSpPr>
          <p:cNvPr id="3" name="TextBox 2"/>
          <p:cNvSpPr txBox="1"/>
          <p:nvPr/>
        </p:nvSpPr>
        <p:spPr>
          <a:xfrm>
            <a:off x="321733" y="5197879"/>
            <a:ext cx="8524904" cy="646331"/>
          </a:xfrm>
          <a:prstGeom prst="rect">
            <a:avLst/>
          </a:prstGeom>
          <a:noFill/>
        </p:spPr>
        <p:txBody>
          <a:bodyPr wrap="square" rtlCol="0">
            <a:spAutoFit/>
          </a:bodyPr>
          <a:lstStyle/>
          <a:p>
            <a:r>
              <a:rPr lang="en-US" sz="1800" dirty="0">
                <a:solidFill>
                  <a:srgbClr val="004B8D"/>
                </a:solidFill>
              </a:rPr>
              <a:t>Both the </a:t>
            </a:r>
            <a:r>
              <a:rPr lang="en-US" sz="1800" b="1" dirty="0">
                <a:solidFill>
                  <a:srgbClr val="004B8D"/>
                </a:solidFill>
              </a:rPr>
              <a:t>subject curriculum </a:t>
            </a:r>
            <a:r>
              <a:rPr lang="en-US" sz="1800" dirty="0">
                <a:solidFill>
                  <a:srgbClr val="004B8D"/>
                </a:solidFill>
              </a:rPr>
              <a:t>and the </a:t>
            </a:r>
            <a:r>
              <a:rPr lang="en-US" sz="1800" b="1" dirty="0" smtClean="0">
                <a:solidFill>
                  <a:srgbClr val="004B8D"/>
                </a:solidFill>
              </a:rPr>
              <a:t>service learning </a:t>
            </a:r>
            <a:r>
              <a:rPr lang="en-US" sz="1800" dirty="0" smtClean="0">
                <a:solidFill>
                  <a:srgbClr val="004B8D"/>
                </a:solidFill>
              </a:rPr>
              <a:t>have </a:t>
            </a:r>
            <a:r>
              <a:rPr lang="en-US" sz="1800" i="1" dirty="0">
                <a:solidFill>
                  <a:srgbClr val="004B8D"/>
                </a:solidFill>
              </a:rPr>
              <a:t>learning targets</a:t>
            </a:r>
            <a:r>
              <a:rPr lang="en-US" sz="1800" dirty="0">
                <a:solidFill>
                  <a:srgbClr val="004B8D"/>
                </a:solidFill>
              </a:rPr>
              <a:t>. </a:t>
            </a:r>
            <a:r>
              <a:rPr lang="en-US" sz="1800" dirty="0" smtClean="0">
                <a:solidFill>
                  <a:srgbClr val="004B8D"/>
                </a:solidFill>
              </a:rPr>
              <a:t>The way </a:t>
            </a:r>
            <a:r>
              <a:rPr lang="en-US" sz="1800" dirty="0">
                <a:solidFill>
                  <a:srgbClr val="004B8D"/>
                </a:solidFill>
              </a:rPr>
              <a:t>to evaluate the achievement of both of </a:t>
            </a:r>
            <a:r>
              <a:rPr lang="en-US" sz="1800" dirty="0" smtClean="0">
                <a:solidFill>
                  <a:srgbClr val="004B8D"/>
                </a:solidFill>
              </a:rPr>
              <a:t>them is through </a:t>
            </a:r>
            <a:r>
              <a:rPr lang="en-US" sz="1800" b="1" dirty="0" smtClean="0">
                <a:solidFill>
                  <a:srgbClr val="004B8D"/>
                </a:solidFill>
              </a:rPr>
              <a:t>skills</a:t>
            </a:r>
            <a:r>
              <a:rPr lang="en-US" sz="1800" dirty="0" smtClean="0">
                <a:solidFill>
                  <a:srgbClr val="004B8D"/>
                </a:solidFill>
              </a:rPr>
              <a:t> </a:t>
            </a:r>
            <a:r>
              <a:rPr lang="en-US" sz="1800" dirty="0">
                <a:solidFill>
                  <a:srgbClr val="004B8D"/>
                </a:solidFill>
              </a:rPr>
              <a:t>and </a:t>
            </a:r>
            <a:r>
              <a:rPr lang="en-US" sz="1800" b="1" dirty="0">
                <a:solidFill>
                  <a:srgbClr val="004B8D"/>
                </a:solidFill>
              </a:rPr>
              <a:t>objectives</a:t>
            </a:r>
          </a:p>
        </p:txBody>
      </p:sp>
    </p:spTree>
    <p:extLst>
      <p:ext uri="{BB962C8B-B14F-4D97-AF65-F5344CB8AC3E}">
        <p14:creationId xmlns:p14="http://schemas.microsoft.com/office/powerpoint/2010/main" val="189371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lur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44865" y="525857"/>
            <a:ext cx="4630615" cy="5016500"/>
          </a:xfrm>
          <a:prstGeom prst="rect">
            <a:avLst/>
          </a:prstGeom>
        </p:spPr>
      </p:pic>
      <p:sp>
        <p:nvSpPr>
          <p:cNvPr id="8" name="Subtitle 7"/>
          <p:cNvSpPr>
            <a:spLocks noGrp="1"/>
          </p:cNvSpPr>
          <p:nvPr>
            <p:ph type="subTitle" idx="1"/>
          </p:nvPr>
        </p:nvSpPr>
        <p:spPr>
          <a:xfrm>
            <a:off x="315058" y="1106688"/>
            <a:ext cx="3848402" cy="2386108"/>
          </a:xfrm>
        </p:spPr>
        <p:txBody>
          <a:bodyPr/>
          <a:lstStyle/>
          <a:p>
            <a:r>
              <a:rPr lang="en-US" sz="2400" dirty="0" smtClean="0">
                <a:solidFill>
                  <a:srgbClr val="004B8D"/>
                </a:solidFill>
              </a:rPr>
              <a:t>Credit/grades </a:t>
            </a:r>
            <a:r>
              <a:rPr lang="en-US" sz="2400" b="1" dirty="0" smtClean="0">
                <a:solidFill>
                  <a:srgbClr val="004B8D"/>
                </a:solidFill>
              </a:rPr>
              <a:t>are not </a:t>
            </a:r>
            <a:r>
              <a:rPr lang="en-US" sz="2400" dirty="0">
                <a:solidFill>
                  <a:srgbClr val="004B8D"/>
                </a:solidFill>
              </a:rPr>
              <a:t>awarded for hours of </a:t>
            </a:r>
            <a:r>
              <a:rPr lang="en-US" sz="2400" dirty="0" smtClean="0">
                <a:solidFill>
                  <a:srgbClr val="004B8D"/>
                </a:solidFill>
              </a:rPr>
              <a:t>service or the service itself </a:t>
            </a:r>
            <a:r>
              <a:rPr lang="en-US" sz="2400" dirty="0">
                <a:solidFill>
                  <a:srgbClr val="004B8D"/>
                </a:solidFill>
              </a:rPr>
              <a:t>but rather for </a:t>
            </a:r>
            <a:r>
              <a:rPr lang="en-US" sz="2400" dirty="0" smtClean="0">
                <a:solidFill>
                  <a:srgbClr val="004B8D"/>
                </a:solidFill>
              </a:rPr>
              <a:t>a </a:t>
            </a:r>
            <a:r>
              <a:rPr lang="en-US" sz="2400" i="1" dirty="0" smtClean="0">
                <a:solidFill>
                  <a:srgbClr val="004B8D"/>
                </a:solidFill>
              </a:rPr>
              <a:t>performance of understanding</a:t>
            </a:r>
            <a:r>
              <a:rPr lang="en-US" sz="2400" dirty="0" smtClean="0">
                <a:solidFill>
                  <a:srgbClr val="004B8D"/>
                </a:solidFill>
              </a:rPr>
              <a:t> based </a:t>
            </a:r>
            <a:r>
              <a:rPr lang="en-US" sz="2400" dirty="0">
                <a:solidFill>
                  <a:srgbClr val="004B8D"/>
                </a:solidFill>
              </a:rPr>
              <a:t>on </a:t>
            </a:r>
            <a:r>
              <a:rPr lang="en-US" sz="2400" dirty="0" smtClean="0">
                <a:solidFill>
                  <a:srgbClr val="004B8D"/>
                </a:solidFill>
              </a:rPr>
              <a:t>service objectives.</a:t>
            </a:r>
            <a:endParaRPr lang="en-US" sz="2400" dirty="0">
              <a:solidFill>
                <a:srgbClr val="004B8D"/>
              </a:solidFill>
            </a:endParaRPr>
          </a:p>
          <a:p>
            <a:endParaRPr lang="en-US" dirty="0" smtClean="0">
              <a:solidFill>
                <a:srgbClr val="004B8D"/>
              </a:solidFill>
            </a:endParaRPr>
          </a:p>
        </p:txBody>
      </p:sp>
      <p:sp>
        <p:nvSpPr>
          <p:cNvPr id="12" name="TextBox 11"/>
          <p:cNvSpPr txBox="1"/>
          <p:nvPr/>
        </p:nvSpPr>
        <p:spPr>
          <a:xfrm>
            <a:off x="315058" y="3930167"/>
            <a:ext cx="8660423" cy="1538883"/>
          </a:xfrm>
          <a:prstGeom prst="rect">
            <a:avLst/>
          </a:prstGeom>
          <a:noFill/>
        </p:spPr>
        <p:txBody>
          <a:bodyPr wrap="square" rtlCol="0">
            <a:spAutoFit/>
          </a:bodyPr>
          <a:lstStyle/>
          <a:p>
            <a:pPr marL="457200" indent="-457200" algn="ctr">
              <a:spcBef>
                <a:spcPts val="1200"/>
              </a:spcBef>
              <a:buAutoNum type="arabicPeriod"/>
            </a:pPr>
            <a:r>
              <a:rPr lang="en-US" sz="2800" b="1" dirty="0" smtClean="0">
                <a:solidFill>
                  <a:srgbClr val="1AB7EA"/>
                </a:solidFill>
              </a:rPr>
              <a:t>What is performance of understanding?  </a:t>
            </a:r>
            <a:endParaRPr lang="en-US" sz="2800" b="1" dirty="0" smtClean="0">
              <a:solidFill>
                <a:srgbClr val="960098"/>
              </a:solidFill>
            </a:endParaRPr>
          </a:p>
          <a:p>
            <a:pPr algn="ctr">
              <a:spcBef>
                <a:spcPts val="1200"/>
              </a:spcBef>
            </a:pPr>
            <a:r>
              <a:rPr lang="en-US" sz="2800" b="1" dirty="0" smtClean="0">
                <a:solidFill>
                  <a:srgbClr val="00B5CB"/>
                </a:solidFill>
              </a:rPr>
              <a:t>2. What is the difference between an activity and a performance of understanding?</a:t>
            </a:r>
          </a:p>
        </p:txBody>
      </p:sp>
    </p:spTree>
    <p:extLst>
      <p:ext uri="{BB962C8B-B14F-4D97-AF65-F5344CB8AC3E}">
        <p14:creationId xmlns:p14="http://schemas.microsoft.com/office/powerpoint/2010/main" val="42783460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909" y="212596"/>
            <a:ext cx="8566114" cy="1384995"/>
          </a:xfrm>
          <a:prstGeom prst="rect">
            <a:avLst/>
          </a:prstGeom>
          <a:noFill/>
        </p:spPr>
        <p:txBody>
          <a:bodyPr wrap="square" rtlCol="0">
            <a:spAutoFit/>
          </a:bodyPr>
          <a:lstStyle/>
          <a:p>
            <a:r>
              <a:rPr lang="en-US" sz="3000" dirty="0">
                <a:solidFill>
                  <a:srgbClr val="1AB7EA"/>
                </a:solidFill>
                <a:latin typeface="Arial Black" panose="020B0A04020102020204" pitchFamily="34" charset="0"/>
              </a:rPr>
              <a:t>Sample </a:t>
            </a:r>
            <a:r>
              <a:rPr lang="en-US" sz="3000" dirty="0" smtClean="0">
                <a:solidFill>
                  <a:srgbClr val="1AB7EA"/>
                </a:solidFill>
                <a:latin typeface="Arial Black" panose="020B0A04020102020204" pitchFamily="34" charset="0"/>
              </a:rPr>
              <a:t>tools </a:t>
            </a:r>
            <a:r>
              <a:rPr lang="en-US" sz="3000" dirty="0">
                <a:solidFill>
                  <a:srgbClr val="1AB7EA"/>
                </a:solidFill>
                <a:latin typeface="Arial Black" panose="020B0A04020102020204" pitchFamily="34" charset="0"/>
              </a:rPr>
              <a:t>for </a:t>
            </a:r>
            <a:r>
              <a:rPr lang="en-US" sz="3000" dirty="0" smtClean="0">
                <a:solidFill>
                  <a:srgbClr val="1AB7EA"/>
                </a:solidFill>
                <a:latin typeface="Arial Black" panose="020B0A04020102020204" pitchFamily="34" charset="0"/>
              </a:rPr>
              <a:t>assessing the </a:t>
            </a:r>
            <a:r>
              <a:rPr lang="en-US" sz="3000" dirty="0">
                <a:solidFill>
                  <a:srgbClr val="1AB7EA"/>
                </a:solidFill>
                <a:latin typeface="Arial Black" panose="020B0A04020102020204" pitchFamily="34" charset="0"/>
              </a:rPr>
              <a:t>s</a:t>
            </a:r>
            <a:r>
              <a:rPr lang="en-US" sz="3000" dirty="0" smtClean="0">
                <a:solidFill>
                  <a:srgbClr val="1AB7EA"/>
                </a:solidFill>
                <a:latin typeface="Arial Black" panose="020B0A04020102020204" pitchFamily="34" charset="0"/>
              </a:rPr>
              <a:t>ervice-learning process: </a:t>
            </a:r>
          </a:p>
          <a:p>
            <a:r>
              <a:rPr lang="en-US" sz="2400" i="1" dirty="0" smtClean="0">
                <a:solidFill>
                  <a:srgbClr val="004B8D"/>
                </a:solidFill>
                <a:latin typeface="+mn-lt"/>
              </a:rPr>
              <a:t>(formative, </a:t>
            </a:r>
            <a:r>
              <a:rPr lang="en-US" sz="2400" dirty="0" smtClean="0">
                <a:solidFill>
                  <a:srgbClr val="004B8D"/>
                </a:solidFill>
                <a:latin typeface="+mn-lt"/>
              </a:rPr>
              <a:t>as a means of analyzing </a:t>
            </a:r>
            <a:r>
              <a:rPr lang="en-US" sz="2400" i="1" dirty="0" smtClean="0">
                <a:solidFill>
                  <a:srgbClr val="004B8D"/>
                </a:solidFill>
                <a:latin typeface="+mn-lt"/>
              </a:rPr>
              <a:t>progress</a:t>
            </a:r>
            <a:r>
              <a:rPr lang="en-US" sz="2400" dirty="0" smtClean="0">
                <a:solidFill>
                  <a:srgbClr val="004B8D"/>
                </a:solidFill>
                <a:latin typeface="+mn-lt"/>
              </a:rPr>
              <a:t> of</a:t>
            </a:r>
            <a:r>
              <a:rPr lang="en-US" sz="2400" i="1" dirty="0" smtClean="0">
                <a:solidFill>
                  <a:srgbClr val="004B8D"/>
                </a:solidFill>
                <a:latin typeface="+mn-lt"/>
              </a:rPr>
              <a:t> </a:t>
            </a:r>
            <a:r>
              <a:rPr lang="en-US" sz="2400" dirty="0" smtClean="0">
                <a:solidFill>
                  <a:srgbClr val="004B8D"/>
                </a:solidFill>
                <a:latin typeface="+mn-lt"/>
              </a:rPr>
              <a:t>learning)</a:t>
            </a:r>
            <a:endParaRPr lang="en-US" sz="3000" dirty="0">
              <a:solidFill>
                <a:srgbClr val="1AB7EA"/>
              </a:solidFill>
              <a:latin typeface="Arial Black" panose="020B0A04020102020204" pitchFamily="34" charset="0"/>
            </a:endParaRPr>
          </a:p>
        </p:txBody>
      </p:sp>
      <p:sp>
        <p:nvSpPr>
          <p:cNvPr id="3" name="TextBox 2"/>
          <p:cNvSpPr txBox="1"/>
          <p:nvPr/>
        </p:nvSpPr>
        <p:spPr>
          <a:xfrm>
            <a:off x="527539" y="1545174"/>
            <a:ext cx="3717216" cy="3477875"/>
          </a:xfrm>
          <a:prstGeom prst="rect">
            <a:avLst/>
          </a:prstGeom>
          <a:noFill/>
        </p:spPr>
        <p:txBody>
          <a:bodyPr wrap="square" numCol="1" rtlCol="0">
            <a:spAutoFit/>
          </a:bodyPr>
          <a:lstStyle/>
          <a:p>
            <a:pPr lvl="0"/>
            <a:r>
              <a:rPr lang="en-US" sz="2200" dirty="0" smtClean="0">
                <a:solidFill>
                  <a:srgbClr val="004B8D"/>
                </a:solidFill>
              </a:rPr>
              <a:t>Guided </a:t>
            </a:r>
            <a:r>
              <a:rPr lang="en-US" sz="2200" dirty="0">
                <a:solidFill>
                  <a:srgbClr val="004B8D"/>
                </a:solidFill>
              </a:rPr>
              <a:t>journals</a:t>
            </a:r>
          </a:p>
          <a:p>
            <a:pPr lvl="0"/>
            <a:r>
              <a:rPr lang="en-US" sz="2200" dirty="0" smtClean="0">
                <a:solidFill>
                  <a:srgbClr val="004B8D"/>
                </a:solidFill>
              </a:rPr>
              <a:t>Role</a:t>
            </a:r>
            <a:r>
              <a:rPr lang="en-US" sz="2200" dirty="0">
                <a:solidFill>
                  <a:srgbClr val="004B8D"/>
                </a:solidFill>
              </a:rPr>
              <a:t>-plays/Simulations</a:t>
            </a:r>
          </a:p>
          <a:p>
            <a:pPr lvl="0"/>
            <a:r>
              <a:rPr lang="en-US" sz="2200" dirty="0" smtClean="0">
                <a:solidFill>
                  <a:srgbClr val="004B8D"/>
                </a:solidFill>
              </a:rPr>
              <a:t>Videos</a:t>
            </a:r>
            <a:endParaRPr lang="en-US" sz="2200" dirty="0">
              <a:solidFill>
                <a:srgbClr val="004B8D"/>
              </a:solidFill>
            </a:endParaRPr>
          </a:p>
          <a:p>
            <a:pPr lvl="0"/>
            <a:r>
              <a:rPr lang="en-US" sz="2200" dirty="0" smtClean="0">
                <a:solidFill>
                  <a:srgbClr val="004B8D"/>
                </a:solidFill>
              </a:rPr>
              <a:t>Documentation </a:t>
            </a:r>
            <a:r>
              <a:rPr lang="en-US" sz="2200" dirty="0">
                <a:solidFill>
                  <a:srgbClr val="004B8D"/>
                </a:solidFill>
              </a:rPr>
              <a:t>binders</a:t>
            </a:r>
          </a:p>
          <a:p>
            <a:pPr lvl="0"/>
            <a:r>
              <a:rPr lang="en-US" sz="2200" dirty="0" smtClean="0">
                <a:solidFill>
                  <a:srgbClr val="004B8D"/>
                </a:solidFill>
              </a:rPr>
              <a:t>Reflection </a:t>
            </a:r>
            <a:r>
              <a:rPr lang="en-US" sz="2200" dirty="0">
                <a:solidFill>
                  <a:srgbClr val="004B8D"/>
                </a:solidFill>
              </a:rPr>
              <a:t>papers</a:t>
            </a:r>
          </a:p>
          <a:p>
            <a:pPr lvl="0"/>
            <a:r>
              <a:rPr lang="en-US" sz="2200" dirty="0" smtClean="0">
                <a:solidFill>
                  <a:srgbClr val="004B8D"/>
                </a:solidFill>
              </a:rPr>
              <a:t>Class </a:t>
            </a:r>
            <a:r>
              <a:rPr lang="en-US" sz="2200" dirty="0">
                <a:solidFill>
                  <a:srgbClr val="004B8D"/>
                </a:solidFill>
              </a:rPr>
              <a:t>discussions</a:t>
            </a:r>
          </a:p>
          <a:p>
            <a:pPr lvl="0"/>
            <a:r>
              <a:rPr lang="en-US" sz="2200" dirty="0" smtClean="0">
                <a:solidFill>
                  <a:srgbClr val="004B8D"/>
                </a:solidFill>
              </a:rPr>
              <a:t>Class </a:t>
            </a:r>
            <a:r>
              <a:rPr lang="en-US" sz="2200" dirty="0">
                <a:solidFill>
                  <a:srgbClr val="004B8D"/>
                </a:solidFill>
              </a:rPr>
              <a:t>presentations</a:t>
            </a:r>
          </a:p>
          <a:p>
            <a:pPr lvl="0"/>
            <a:r>
              <a:rPr lang="en-US" sz="2200" dirty="0" smtClean="0">
                <a:solidFill>
                  <a:srgbClr val="004B8D"/>
                </a:solidFill>
              </a:rPr>
              <a:t>Debates</a:t>
            </a:r>
          </a:p>
          <a:p>
            <a:pPr lvl="0"/>
            <a:r>
              <a:rPr lang="en-US" sz="2200" dirty="0" smtClean="0">
                <a:solidFill>
                  <a:srgbClr val="004B8D"/>
                </a:solidFill>
              </a:rPr>
              <a:t>Polls</a:t>
            </a:r>
          </a:p>
          <a:p>
            <a:pPr lvl="0"/>
            <a:r>
              <a:rPr lang="en-US" sz="2200" dirty="0" smtClean="0">
                <a:solidFill>
                  <a:srgbClr val="004B8D"/>
                </a:solidFill>
              </a:rPr>
              <a:t>Wikis</a:t>
            </a:r>
          </a:p>
        </p:txBody>
      </p:sp>
      <p:pic>
        <p:nvPicPr>
          <p:cNvPr id="4" name="Picture 3" descr="assessment cartoon.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7078" y="3912670"/>
            <a:ext cx="2977662" cy="2678865"/>
          </a:xfrm>
          <a:prstGeom prst="rect">
            <a:avLst/>
          </a:prstGeom>
        </p:spPr>
      </p:pic>
      <p:sp>
        <p:nvSpPr>
          <p:cNvPr id="5" name="TextBox 4"/>
          <p:cNvSpPr txBox="1"/>
          <p:nvPr/>
        </p:nvSpPr>
        <p:spPr>
          <a:xfrm>
            <a:off x="88789" y="5180013"/>
            <a:ext cx="6168928" cy="369332"/>
          </a:xfrm>
          <a:prstGeom prst="rect">
            <a:avLst/>
          </a:prstGeom>
          <a:noFill/>
        </p:spPr>
        <p:txBody>
          <a:bodyPr wrap="square" rtlCol="0">
            <a:spAutoFit/>
          </a:bodyPr>
          <a:lstStyle/>
          <a:p>
            <a:pPr algn="ctr"/>
            <a:r>
              <a:rPr lang="en-US" sz="1800" b="1" dirty="0" smtClean="0">
                <a:solidFill>
                  <a:srgbClr val="004B8D"/>
                </a:solidFill>
              </a:rPr>
              <a:t>What’s a good tool for assessing many of these tools? </a:t>
            </a:r>
            <a:endParaRPr lang="en-US" sz="1800" b="1" dirty="0">
              <a:solidFill>
                <a:srgbClr val="004B8D"/>
              </a:solidFill>
            </a:endParaRPr>
          </a:p>
        </p:txBody>
      </p:sp>
      <p:sp>
        <p:nvSpPr>
          <p:cNvPr id="6" name="TextBox 5"/>
          <p:cNvSpPr txBox="1"/>
          <p:nvPr/>
        </p:nvSpPr>
        <p:spPr>
          <a:xfrm>
            <a:off x="1942970" y="5464753"/>
            <a:ext cx="4223368" cy="707886"/>
          </a:xfrm>
          <a:prstGeom prst="rect">
            <a:avLst/>
          </a:prstGeom>
          <a:noFill/>
        </p:spPr>
        <p:txBody>
          <a:bodyPr wrap="square" rtlCol="0">
            <a:spAutoFit/>
          </a:bodyPr>
          <a:lstStyle/>
          <a:p>
            <a:pPr lvl="0" algn="ctr"/>
            <a:r>
              <a:rPr lang="en-US" sz="2800" b="1" dirty="0">
                <a:solidFill>
                  <a:srgbClr val="F05033"/>
                </a:solidFill>
              </a:rPr>
              <a:t>A well-designed rubric!</a:t>
            </a:r>
          </a:p>
          <a:p>
            <a:endParaRPr lang="en-US" dirty="0">
              <a:solidFill>
                <a:srgbClr val="F05033"/>
              </a:solidFill>
            </a:endParaRPr>
          </a:p>
        </p:txBody>
      </p:sp>
      <p:sp>
        <p:nvSpPr>
          <p:cNvPr id="9" name="Rectangle 8"/>
          <p:cNvSpPr/>
          <p:nvPr/>
        </p:nvSpPr>
        <p:spPr>
          <a:xfrm>
            <a:off x="3668752" y="1541999"/>
            <a:ext cx="3986418" cy="3816429"/>
          </a:xfrm>
          <a:prstGeom prst="rect">
            <a:avLst/>
          </a:prstGeom>
        </p:spPr>
        <p:txBody>
          <a:bodyPr wrap="square">
            <a:spAutoFit/>
          </a:bodyPr>
          <a:lstStyle/>
          <a:p>
            <a:pPr lvl="0"/>
            <a:r>
              <a:rPr lang="en-US" sz="2200" dirty="0">
                <a:solidFill>
                  <a:srgbClr val="004B8D"/>
                </a:solidFill>
              </a:rPr>
              <a:t>Blogs</a:t>
            </a:r>
          </a:p>
          <a:p>
            <a:pPr lvl="0"/>
            <a:r>
              <a:rPr lang="en-US" sz="2200" dirty="0">
                <a:solidFill>
                  <a:srgbClr val="004B8D"/>
                </a:solidFill>
              </a:rPr>
              <a:t>Interviews</a:t>
            </a:r>
          </a:p>
          <a:p>
            <a:pPr lvl="0"/>
            <a:r>
              <a:rPr lang="en-US" sz="2200" dirty="0">
                <a:solidFill>
                  <a:srgbClr val="004B8D"/>
                </a:solidFill>
              </a:rPr>
              <a:t>Graphic organizers</a:t>
            </a:r>
          </a:p>
          <a:p>
            <a:pPr lvl="0"/>
            <a:r>
              <a:rPr lang="en-US" sz="2200" dirty="0">
                <a:solidFill>
                  <a:srgbClr val="004B8D"/>
                </a:solidFill>
              </a:rPr>
              <a:t>Portfolios</a:t>
            </a:r>
          </a:p>
          <a:p>
            <a:pPr lvl="0"/>
            <a:r>
              <a:rPr lang="en-US" sz="2200" dirty="0">
                <a:solidFill>
                  <a:srgbClr val="004B8D"/>
                </a:solidFill>
              </a:rPr>
              <a:t>Group projects</a:t>
            </a:r>
          </a:p>
          <a:p>
            <a:pPr lvl="0"/>
            <a:r>
              <a:rPr lang="en-US" sz="2200" i="1" dirty="0">
                <a:solidFill>
                  <a:srgbClr val="004B8D"/>
                </a:solidFill>
              </a:rPr>
              <a:t>"Product" </a:t>
            </a:r>
            <a:r>
              <a:rPr lang="en-US" sz="2200" dirty="0">
                <a:solidFill>
                  <a:srgbClr val="004B8D"/>
                </a:solidFill>
              </a:rPr>
              <a:t>of service</a:t>
            </a:r>
          </a:p>
          <a:p>
            <a:pPr lvl="0"/>
            <a:r>
              <a:rPr lang="en-US" sz="1800" dirty="0">
                <a:solidFill>
                  <a:srgbClr val="004B8D"/>
                </a:solidFill>
              </a:rPr>
              <a:t> (</a:t>
            </a:r>
            <a:r>
              <a:rPr lang="en-US" sz="1800" dirty="0" smtClean="0">
                <a:solidFill>
                  <a:srgbClr val="004B8D"/>
                </a:solidFill>
              </a:rPr>
              <a:t>for </a:t>
            </a:r>
            <a:r>
              <a:rPr lang="en-US" sz="1800" dirty="0">
                <a:solidFill>
                  <a:srgbClr val="004B8D"/>
                </a:solidFill>
              </a:rPr>
              <a:t>skills and </a:t>
            </a:r>
            <a:r>
              <a:rPr lang="en-US" sz="1800" dirty="0" smtClean="0">
                <a:solidFill>
                  <a:srgbClr val="004B8D"/>
                </a:solidFill>
              </a:rPr>
              <a:t>new </a:t>
            </a:r>
            <a:r>
              <a:rPr lang="en-US" sz="1800" dirty="0">
                <a:solidFill>
                  <a:srgbClr val="004B8D"/>
                </a:solidFill>
              </a:rPr>
              <a:t>knowledge)</a:t>
            </a:r>
          </a:p>
          <a:p>
            <a:pPr lvl="0"/>
            <a:r>
              <a:rPr lang="en-US" sz="2200" dirty="0">
                <a:solidFill>
                  <a:srgbClr val="004B8D"/>
                </a:solidFill>
              </a:rPr>
              <a:t>Case studies</a:t>
            </a:r>
          </a:p>
          <a:p>
            <a:pPr lvl="0"/>
            <a:r>
              <a:rPr lang="en-US" sz="2200" dirty="0">
                <a:solidFill>
                  <a:srgbClr val="004B8D"/>
                </a:solidFill>
              </a:rPr>
              <a:t>Incident reports</a:t>
            </a:r>
          </a:p>
          <a:p>
            <a:pPr lvl="0"/>
            <a:r>
              <a:rPr lang="en-US" sz="2200" dirty="0">
                <a:solidFill>
                  <a:srgbClr val="004B8D"/>
                </a:solidFill>
              </a:rPr>
              <a:t>Agency/site reports</a:t>
            </a:r>
          </a:p>
          <a:p>
            <a:pPr lvl="0"/>
            <a:r>
              <a:rPr lang="en-US" sz="2200" dirty="0">
                <a:solidFill>
                  <a:srgbClr val="004B8D"/>
                </a:solidFill>
              </a:rPr>
              <a:t>???</a:t>
            </a:r>
          </a:p>
        </p:txBody>
      </p:sp>
    </p:spTree>
    <p:extLst>
      <p:ext uri="{BB962C8B-B14F-4D97-AF65-F5344CB8AC3E}">
        <p14:creationId xmlns:p14="http://schemas.microsoft.com/office/powerpoint/2010/main" val="114865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54639" y="332140"/>
            <a:ext cx="4241820" cy="668337"/>
          </a:xfrm>
        </p:spPr>
        <p:txBody>
          <a:bodyPr/>
          <a:lstStyle/>
          <a:p>
            <a:pPr algn="ctr"/>
            <a:r>
              <a:rPr lang="en-US" dirty="0" smtClean="0"/>
              <a:t>Reflection journal</a:t>
            </a:r>
            <a:endParaRPr lang="en-US" dirty="0"/>
          </a:p>
        </p:txBody>
      </p:sp>
      <p:sp>
        <p:nvSpPr>
          <p:cNvPr id="4" name="TextBox 3"/>
          <p:cNvSpPr txBox="1"/>
          <p:nvPr/>
        </p:nvSpPr>
        <p:spPr>
          <a:xfrm>
            <a:off x="282229" y="954152"/>
            <a:ext cx="2802413" cy="523220"/>
          </a:xfrm>
          <a:prstGeom prst="rect">
            <a:avLst/>
          </a:prstGeom>
          <a:noFill/>
        </p:spPr>
        <p:txBody>
          <a:bodyPr wrap="square" rtlCol="0">
            <a:spAutoFit/>
          </a:bodyPr>
          <a:lstStyle/>
          <a:p>
            <a:r>
              <a:rPr lang="en-US" sz="2800" dirty="0" smtClean="0">
                <a:solidFill>
                  <a:srgbClr val="004B8D"/>
                </a:solidFill>
                <a:latin typeface="+mn-lt"/>
                <a:cs typeface="Curlz MT"/>
              </a:rPr>
              <a:t>A little </a:t>
            </a:r>
            <a:r>
              <a:rPr lang="en-US" sz="2800" dirty="0">
                <a:solidFill>
                  <a:srgbClr val="004B8D"/>
                </a:solidFill>
                <a:latin typeface="+mn-lt"/>
                <a:cs typeface="Curlz MT"/>
              </a:rPr>
              <a:t>n</a:t>
            </a:r>
            <a:r>
              <a:rPr lang="en-US" sz="2800" dirty="0" smtClean="0">
                <a:solidFill>
                  <a:srgbClr val="004B8D"/>
                </a:solidFill>
                <a:latin typeface="+mn-lt"/>
                <a:cs typeface="Curlz MT"/>
              </a:rPr>
              <a:t>udge</a:t>
            </a:r>
            <a:endParaRPr lang="en-US" sz="2800" dirty="0">
              <a:solidFill>
                <a:srgbClr val="004B8D"/>
              </a:solidFill>
              <a:latin typeface="+mn-lt"/>
              <a:cs typeface="Curlz MT"/>
            </a:endParaRPr>
          </a:p>
        </p:txBody>
      </p:sp>
      <p:pic>
        <p:nvPicPr>
          <p:cNvPr id="3" name="Picture 2"/>
          <p:cNvPicPr>
            <a:picLocks noChangeAspect="1"/>
          </p:cNvPicPr>
          <p:nvPr/>
        </p:nvPicPr>
        <p:blipFill>
          <a:blip r:embed="rId2" cstate="print"/>
          <a:stretch>
            <a:fillRect/>
          </a:stretch>
        </p:blipFill>
        <p:spPr>
          <a:xfrm>
            <a:off x="5609976" y="1740305"/>
            <a:ext cx="3076824" cy="2129945"/>
          </a:xfrm>
          <a:prstGeom prst="rect">
            <a:avLst/>
          </a:prstGeom>
        </p:spPr>
      </p:pic>
      <p:sp>
        <p:nvSpPr>
          <p:cNvPr id="5" name="Slide Number Placeholder 3"/>
          <p:cNvSpPr txBox="1">
            <a:spLocks/>
          </p:cNvSpPr>
          <p:nvPr/>
        </p:nvSpPr>
        <p:spPr>
          <a:xfrm>
            <a:off x="6553200" y="6356352"/>
            <a:ext cx="2133600" cy="365125"/>
          </a:xfrm>
          <a:prstGeom prst="rect">
            <a:avLst/>
          </a:prstGeom>
        </p:spPr>
        <p:txBody>
          <a:bodyPr/>
          <a:lstStyle>
            <a:defPPr>
              <a:defRPr lang="en-GB"/>
            </a:defPPr>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a:lstStyle>
          <a:p>
            <a:pPr algn="r"/>
            <a:endParaRPr lang="en-US" dirty="0">
              <a:solidFill>
                <a:srgbClr val="FF6600"/>
              </a:solidFill>
            </a:endParaRPr>
          </a:p>
        </p:txBody>
      </p:sp>
      <p:sp>
        <p:nvSpPr>
          <p:cNvPr id="6" name="TextBox 5"/>
          <p:cNvSpPr txBox="1"/>
          <p:nvPr/>
        </p:nvSpPr>
        <p:spPr>
          <a:xfrm>
            <a:off x="3019645" y="4230590"/>
            <a:ext cx="5695268" cy="1754326"/>
          </a:xfrm>
          <a:prstGeom prst="rect">
            <a:avLst/>
          </a:prstGeom>
          <a:noFill/>
        </p:spPr>
        <p:txBody>
          <a:bodyPr wrap="square" rtlCol="0">
            <a:spAutoFit/>
          </a:bodyPr>
          <a:lstStyle/>
          <a:p>
            <a:pPr algn="ctr"/>
            <a:r>
              <a:rPr lang="en-US" sz="1800" b="1" i="1" dirty="0" smtClean="0">
                <a:solidFill>
                  <a:srgbClr val="004B8D"/>
                </a:solidFill>
              </a:rPr>
              <a:t>“How did I get here? Somebody pushed me. Somebody must have set me off in this direction and clusters of other hands must have touched themselves to the controls at </a:t>
            </a:r>
          </a:p>
          <a:p>
            <a:pPr algn="ctr"/>
            <a:r>
              <a:rPr lang="en-US" sz="1800" b="1" i="1" dirty="0" smtClean="0">
                <a:solidFill>
                  <a:srgbClr val="004B8D"/>
                </a:solidFill>
              </a:rPr>
              <a:t>various times…”    </a:t>
            </a:r>
          </a:p>
          <a:p>
            <a:pPr algn="r"/>
            <a:r>
              <a:rPr lang="en-US" sz="1800" dirty="0">
                <a:solidFill>
                  <a:srgbClr val="004B8D"/>
                </a:solidFill>
              </a:rPr>
              <a:t>	</a:t>
            </a:r>
            <a:r>
              <a:rPr lang="en-US" sz="1800" dirty="0" smtClean="0">
                <a:solidFill>
                  <a:srgbClr val="004B8D"/>
                </a:solidFill>
              </a:rPr>
              <a:t> </a:t>
            </a:r>
            <a:r>
              <a:rPr lang="en-US" dirty="0" smtClean="0">
                <a:solidFill>
                  <a:srgbClr val="004B8D"/>
                </a:solidFill>
              </a:rPr>
              <a:t>Joseph Heller, author </a:t>
            </a:r>
            <a:r>
              <a:rPr lang="en-US" i="1" dirty="0" smtClean="0">
                <a:solidFill>
                  <a:srgbClr val="004B8D"/>
                </a:solidFill>
              </a:rPr>
              <a:t>Catch 22</a:t>
            </a:r>
            <a:endParaRPr lang="en-US" sz="2000" dirty="0">
              <a:solidFill>
                <a:srgbClr val="004B8D"/>
              </a:solidFill>
            </a:endParaRPr>
          </a:p>
        </p:txBody>
      </p:sp>
      <p:sp>
        <p:nvSpPr>
          <p:cNvPr id="7" name="TextBox 6"/>
          <p:cNvSpPr txBox="1"/>
          <p:nvPr/>
        </p:nvSpPr>
        <p:spPr>
          <a:xfrm>
            <a:off x="623205" y="1636305"/>
            <a:ext cx="4922874" cy="2385268"/>
          </a:xfrm>
          <a:prstGeom prst="rect">
            <a:avLst/>
          </a:prstGeom>
          <a:noFill/>
        </p:spPr>
        <p:txBody>
          <a:bodyPr wrap="square" rtlCol="0">
            <a:spAutoFit/>
          </a:bodyPr>
          <a:lstStyle/>
          <a:p>
            <a:pPr algn="r">
              <a:spcBef>
                <a:spcPts val="600"/>
              </a:spcBef>
            </a:pPr>
            <a:r>
              <a:rPr lang="en-US" sz="2400" dirty="0" smtClean="0">
                <a:solidFill>
                  <a:srgbClr val="004B8D"/>
                </a:solidFill>
              </a:rPr>
              <a:t>Reflect on those who have significantly nudged you in your life, maybe even without knowing.  </a:t>
            </a:r>
            <a:endParaRPr lang="en-US" sz="2400" dirty="0">
              <a:solidFill>
                <a:srgbClr val="004B8D"/>
              </a:solidFill>
            </a:endParaRPr>
          </a:p>
          <a:p>
            <a:pPr algn="r">
              <a:spcBef>
                <a:spcPts val="600"/>
              </a:spcBef>
            </a:pPr>
            <a:r>
              <a:rPr lang="en-US" sz="2400" dirty="0" smtClean="0">
                <a:solidFill>
                  <a:srgbClr val="004B8D"/>
                </a:solidFill>
              </a:rPr>
              <a:t>How can you intentionally nudge others, particularly those in your classrooms?</a:t>
            </a:r>
            <a:endParaRPr lang="en-US" sz="2400" dirty="0">
              <a:solidFill>
                <a:srgbClr val="004B8D"/>
              </a:solidFill>
            </a:endParaRPr>
          </a:p>
        </p:txBody>
      </p:sp>
    </p:spTree>
    <p:extLst>
      <p:ext uri="{BB962C8B-B14F-4D97-AF65-F5344CB8AC3E}">
        <p14:creationId xmlns:p14="http://schemas.microsoft.com/office/powerpoint/2010/main" val="51023765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28694" y="2243558"/>
            <a:ext cx="4372106" cy="1938992"/>
          </a:xfrm>
          <a:prstGeom prst="rect">
            <a:avLst/>
          </a:prstGeom>
          <a:noFill/>
        </p:spPr>
        <p:txBody>
          <a:bodyPr wrap="square" rtlCol="0">
            <a:spAutoFit/>
          </a:bodyPr>
          <a:lstStyle/>
          <a:p>
            <a:r>
              <a:rPr lang="en-US" sz="2400" dirty="0">
                <a:solidFill>
                  <a:srgbClr val="004B8D"/>
                </a:solidFill>
              </a:rPr>
              <a:t>“When you know better you do better.” </a:t>
            </a:r>
          </a:p>
          <a:p>
            <a:endParaRPr lang="en-US" sz="2400" dirty="0">
              <a:solidFill>
                <a:srgbClr val="004B8D"/>
              </a:solidFill>
            </a:endParaRPr>
          </a:p>
          <a:p>
            <a:pPr algn="r"/>
            <a:r>
              <a:rPr lang="en-US" sz="2400" dirty="0" smtClean="0">
                <a:solidFill>
                  <a:srgbClr val="004B8D"/>
                </a:solidFill>
              </a:rPr>
              <a:t>Maya </a:t>
            </a:r>
            <a:r>
              <a:rPr lang="en-US" sz="2400" dirty="0">
                <a:solidFill>
                  <a:srgbClr val="004B8D"/>
                </a:solidFill>
              </a:rPr>
              <a:t>Angelou</a:t>
            </a:r>
          </a:p>
          <a:p>
            <a:endParaRPr lang="en-US" sz="2400" dirty="0">
              <a:solidFill>
                <a:srgbClr val="004B8D"/>
              </a:solidFill>
            </a:endParaRPr>
          </a:p>
        </p:txBody>
      </p:sp>
    </p:spTree>
    <p:extLst>
      <p:ext uri="{BB962C8B-B14F-4D97-AF65-F5344CB8AC3E}">
        <p14:creationId xmlns:p14="http://schemas.microsoft.com/office/powerpoint/2010/main" val="400219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755891" y="2630631"/>
            <a:ext cx="6800281" cy="1406525"/>
          </a:xfrm>
        </p:spPr>
        <p:txBody>
          <a:bodyPr/>
          <a:lstStyle/>
          <a:p>
            <a:r>
              <a:rPr lang="en-US" dirty="0" smtClean="0"/>
              <a:t> </a:t>
            </a:r>
            <a:endParaRPr lang="en-US" dirty="0" smtClean="0"/>
          </a:p>
          <a:p>
            <a:r>
              <a:rPr lang="en-US" dirty="0" smtClean="0"/>
              <a:t>Service learning and approaches to learning </a:t>
            </a:r>
            <a:r>
              <a:rPr lang="en-US" dirty="0"/>
              <a:t>skills</a:t>
            </a:r>
          </a:p>
        </p:txBody>
      </p:sp>
    </p:spTree>
    <p:extLst>
      <p:ext uri="{BB962C8B-B14F-4D97-AF65-F5344CB8AC3E}">
        <p14:creationId xmlns:p14="http://schemas.microsoft.com/office/powerpoint/2010/main" val="7428701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p:txBody>
          <a:bodyPr/>
          <a:lstStyle/>
          <a:p>
            <a:pPr lvl="0">
              <a:spcBef>
                <a:spcPts val="1200"/>
              </a:spcBef>
            </a:pPr>
            <a:r>
              <a:rPr lang="en-US" sz="2400" dirty="0" smtClean="0"/>
              <a:t>Begin </a:t>
            </a:r>
            <a:r>
              <a:rPr lang="en-US" sz="2400" dirty="0"/>
              <a:t>to recognize that action permeates all aspects and elements of the MYP, starting with the IB mission.</a:t>
            </a:r>
          </a:p>
          <a:p>
            <a:pPr>
              <a:spcBef>
                <a:spcPts val="1200"/>
              </a:spcBef>
            </a:pPr>
            <a:r>
              <a:rPr lang="en-US" sz="2400" dirty="0"/>
              <a:t>D</a:t>
            </a:r>
            <a:r>
              <a:rPr lang="en-US" sz="2400" dirty="0" smtClean="0"/>
              <a:t>ifferentiate </a:t>
            </a:r>
            <a:r>
              <a:rPr lang="en-US" sz="2400" dirty="0"/>
              <a:t>between a variety of definitions and forms of ‘action’ and recognize where each would be appropriate and effective in different service circumstances.</a:t>
            </a:r>
          </a:p>
        </p:txBody>
      </p:sp>
    </p:spTree>
    <p:extLst>
      <p:ext uri="{BB962C8B-B14F-4D97-AF65-F5344CB8AC3E}">
        <p14:creationId xmlns:p14="http://schemas.microsoft.com/office/powerpoint/2010/main" val="2489681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a:xfrm>
            <a:off x="592015" y="1450978"/>
            <a:ext cx="7989277" cy="4114800"/>
          </a:xfrm>
        </p:spPr>
        <p:txBody>
          <a:bodyPr/>
          <a:lstStyle/>
          <a:p>
            <a:pPr lvl="0">
              <a:spcBef>
                <a:spcPts val="600"/>
              </a:spcBef>
            </a:pPr>
            <a:r>
              <a:rPr lang="en-US" sz="2400" dirty="0" smtClean="0"/>
              <a:t>Collaborate.</a:t>
            </a:r>
            <a:endParaRPr lang="en-US" sz="2400" dirty="0"/>
          </a:p>
          <a:p>
            <a:pPr lvl="0">
              <a:spcBef>
                <a:spcPts val="600"/>
              </a:spcBef>
            </a:pPr>
            <a:r>
              <a:rPr lang="en-US" sz="2400" dirty="0"/>
              <a:t>I</a:t>
            </a:r>
            <a:r>
              <a:rPr lang="en-US" sz="2400" dirty="0" smtClean="0"/>
              <a:t>dentify ‘Approaches to learning’ </a:t>
            </a:r>
            <a:r>
              <a:rPr lang="en-US" sz="2400" dirty="0"/>
              <a:t>skills categories, clusters and their specific skills in subject-related action </a:t>
            </a:r>
            <a:r>
              <a:rPr lang="en-US" sz="2400" dirty="0" smtClean="0"/>
              <a:t>activities.</a:t>
            </a:r>
            <a:endParaRPr lang="en-US" sz="2400" dirty="0"/>
          </a:p>
          <a:p>
            <a:pPr lvl="0">
              <a:spcBef>
                <a:spcPts val="600"/>
              </a:spcBef>
            </a:pPr>
            <a:r>
              <a:rPr lang="en-US" sz="2400" dirty="0" smtClean="0"/>
              <a:t>Better </a:t>
            </a:r>
            <a:r>
              <a:rPr lang="en-US" sz="2400" dirty="0"/>
              <a:t>understand the </a:t>
            </a:r>
            <a:r>
              <a:rPr lang="en-US" sz="2400" dirty="0" smtClean="0"/>
              <a:t>‘Approaches to learning’ </a:t>
            </a:r>
            <a:r>
              <a:rPr lang="en-US" sz="2400" dirty="0"/>
              <a:t>skill cluster of </a:t>
            </a:r>
            <a:r>
              <a:rPr lang="en-US" sz="2400" i="1" dirty="0"/>
              <a:t>transfer </a:t>
            </a:r>
            <a:r>
              <a:rPr lang="en-US" sz="2400" dirty="0"/>
              <a:t>and one method to introduce the </a:t>
            </a:r>
            <a:r>
              <a:rPr lang="en-US" sz="2400" dirty="0" smtClean="0"/>
              <a:t>concept.</a:t>
            </a:r>
            <a:endParaRPr lang="en-US" sz="2400" dirty="0"/>
          </a:p>
          <a:p>
            <a:pPr>
              <a:spcBef>
                <a:spcPts val="600"/>
              </a:spcBef>
            </a:pPr>
            <a:r>
              <a:rPr lang="en-US" sz="2400" dirty="0"/>
              <a:t>R</a:t>
            </a:r>
            <a:r>
              <a:rPr lang="en-US" sz="2400" dirty="0" smtClean="0"/>
              <a:t>ecognize </a:t>
            </a:r>
            <a:r>
              <a:rPr lang="en-US" sz="2400" dirty="0"/>
              <a:t>and categorize subject-specific action opportunities under a contextual heading and list </a:t>
            </a:r>
            <a:r>
              <a:rPr lang="en-US" sz="2400" dirty="0" smtClean="0"/>
              <a:t>‘Approaches to learning’ skills.</a:t>
            </a:r>
            <a:endParaRPr lang="en-US" sz="2400" dirty="0"/>
          </a:p>
        </p:txBody>
      </p:sp>
    </p:spTree>
    <p:extLst>
      <p:ext uri="{BB962C8B-B14F-4D97-AF65-F5344CB8AC3E}">
        <p14:creationId xmlns:p14="http://schemas.microsoft.com/office/powerpoint/2010/main" val="206945594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val Callout 5"/>
          <p:cNvSpPr/>
          <p:nvPr/>
        </p:nvSpPr>
        <p:spPr bwMode="auto">
          <a:xfrm>
            <a:off x="33340" y="148856"/>
            <a:ext cx="3517935" cy="2377199"/>
          </a:xfrm>
          <a:prstGeom prst="wedgeEllipseCallout">
            <a:avLst>
              <a:gd name="adj1" fmla="val -2594"/>
              <a:gd name="adj2" fmla="val 62500"/>
            </a:avLst>
          </a:prstGeom>
          <a:solidFill>
            <a:srgbClr val="1AB7EA"/>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bodyPr>
          <a:lstStyle/>
          <a:p>
            <a:pPr algn="ctr"/>
            <a:r>
              <a:rPr lang="en-US" sz="1600" b="1" dirty="0">
                <a:solidFill>
                  <a:schemeClr val="bg1"/>
                </a:solidFill>
              </a:rPr>
              <a:t>Unit planners demonstrate that students are provided with opportunities, through inquiry, to participate in service learning activities in each year of the </a:t>
            </a:r>
            <a:r>
              <a:rPr lang="en-US" sz="1600" b="1" dirty="0" smtClean="0">
                <a:solidFill>
                  <a:schemeClr val="bg1"/>
                </a:solidFill>
              </a:rPr>
              <a:t>programme</a:t>
            </a:r>
          </a:p>
          <a:p>
            <a:pPr algn="ctr"/>
            <a:endParaRPr lang="en-US" sz="1600" dirty="0">
              <a:solidFill>
                <a:schemeClr val="bg1"/>
              </a:solidFill>
            </a:endParaRPr>
          </a:p>
        </p:txBody>
      </p:sp>
      <p:sp>
        <p:nvSpPr>
          <p:cNvPr id="10" name="Cloud Callout 9"/>
          <p:cNvSpPr/>
          <p:nvPr/>
        </p:nvSpPr>
        <p:spPr bwMode="auto">
          <a:xfrm>
            <a:off x="63760" y="2755477"/>
            <a:ext cx="2966666" cy="1202770"/>
          </a:xfrm>
          <a:prstGeom prst="cloudCallout">
            <a:avLst>
              <a:gd name="adj1" fmla="val 58906"/>
              <a:gd name="adj2" fmla="val -75875"/>
            </a:avLst>
          </a:prstGeom>
          <a:solidFill>
            <a:srgbClr val="004B8D"/>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bodyPr>
          <a:lstStyle/>
          <a:p>
            <a:pPr algn="ctr"/>
            <a:r>
              <a:rPr lang="en-US" sz="1600" b="1" dirty="0">
                <a:solidFill>
                  <a:schemeClr val="bg1"/>
                </a:solidFill>
              </a:rPr>
              <a:t>All forms of action have specific learning objectives.</a:t>
            </a:r>
          </a:p>
        </p:txBody>
      </p:sp>
      <p:sp>
        <p:nvSpPr>
          <p:cNvPr id="9" name="Cloud Callout 8"/>
          <p:cNvSpPr/>
          <p:nvPr/>
        </p:nvSpPr>
        <p:spPr bwMode="auto">
          <a:xfrm>
            <a:off x="5037350" y="1469040"/>
            <a:ext cx="3507790" cy="2322786"/>
          </a:xfrm>
          <a:prstGeom prst="cloudCallout">
            <a:avLst>
              <a:gd name="adj1" fmla="val -39725"/>
              <a:gd name="adj2" fmla="val 66144"/>
            </a:avLst>
          </a:prstGeom>
          <a:solidFill>
            <a:srgbClr val="1AB7EA"/>
          </a:solidFill>
          <a:ln w="9525" cap="flat" cmpd="sng" algn="ctr">
            <a:noFill/>
            <a:prstDash val="solid"/>
            <a:round/>
            <a:headEnd type="none" w="med" len="med"/>
            <a:tailEnd type="none" w="med" len="med"/>
          </a:ln>
          <a:effectLst/>
        </p:spPr>
        <p:txBody>
          <a:bodyPr vert="horz" wrap="square" lIns="90000" tIns="46800" rIns="0" bIns="46800" numCol="1" rtlCol="0" anchor="ctr" anchorCtr="0" compatLnSpc="1">
            <a:prstTxWarp prst="textNoShape">
              <a:avLst/>
            </a:prstTxWarp>
          </a:bodyPr>
          <a:lstStyle/>
          <a:p>
            <a:pPr algn="ctr"/>
            <a:r>
              <a:rPr lang="en-US" sz="1600" b="1" dirty="0">
                <a:solidFill>
                  <a:schemeClr val="bg1"/>
                </a:solidFill>
              </a:rPr>
              <a:t>Action/service opportunities must </a:t>
            </a:r>
            <a:r>
              <a:rPr lang="en-US" sz="1600" b="1" dirty="0" smtClean="0">
                <a:solidFill>
                  <a:schemeClr val="bg1"/>
                </a:solidFill>
              </a:rPr>
              <a:t>be mapped horizontally and </a:t>
            </a:r>
            <a:r>
              <a:rPr lang="en-US" sz="1600" b="1" dirty="0">
                <a:solidFill>
                  <a:schemeClr val="bg1"/>
                </a:solidFill>
              </a:rPr>
              <a:t>vertically as </a:t>
            </a:r>
            <a:r>
              <a:rPr lang="en-US" sz="1600" b="1" dirty="0" smtClean="0">
                <a:solidFill>
                  <a:schemeClr val="bg1"/>
                </a:solidFill>
              </a:rPr>
              <a:t>part of </a:t>
            </a:r>
            <a:r>
              <a:rPr lang="en-US" sz="1600" b="1" dirty="0">
                <a:solidFill>
                  <a:schemeClr val="bg1"/>
                </a:solidFill>
              </a:rPr>
              <a:t>support documents for MYP programme evaluation.</a:t>
            </a:r>
          </a:p>
        </p:txBody>
      </p:sp>
      <p:sp>
        <p:nvSpPr>
          <p:cNvPr id="13" name="Rectangular Callout 12"/>
          <p:cNvSpPr/>
          <p:nvPr/>
        </p:nvSpPr>
        <p:spPr bwMode="auto">
          <a:xfrm>
            <a:off x="2687773" y="2804705"/>
            <a:ext cx="2760291" cy="1191382"/>
          </a:xfrm>
          <a:prstGeom prst="wedgeRectCallout">
            <a:avLst>
              <a:gd name="adj1" fmla="val -25884"/>
              <a:gd name="adj2" fmla="val 82839"/>
            </a:avLst>
          </a:prstGeom>
          <a:solidFill>
            <a:srgbClr val="F05033"/>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noAutofit/>
          </a:bodyPr>
          <a:lstStyle/>
          <a:p>
            <a:pPr algn="ctr"/>
            <a:r>
              <a:rPr lang="en-US" sz="1600" b="1" dirty="0">
                <a:solidFill>
                  <a:schemeClr val="bg1"/>
                </a:solidFill>
              </a:rPr>
              <a:t>Participation in action experiences by students is </a:t>
            </a:r>
            <a:r>
              <a:rPr lang="en-US" sz="1600" b="1" dirty="0" err="1">
                <a:solidFill>
                  <a:schemeClr val="bg1"/>
                </a:solidFill>
              </a:rPr>
              <a:t>summatively</a:t>
            </a:r>
            <a:r>
              <a:rPr lang="en-US" sz="1600" b="1" dirty="0">
                <a:solidFill>
                  <a:schemeClr val="bg1"/>
                </a:solidFill>
              </a:rPr>
              <a:t> assessed and reported to parents</a:t>
            </a:r>
          </a:p>
        </p:txBody>
      </p:sp>
      <p:sp>
        <p:nvSpPr>
          <p:cNvPr id="4" name="Oval Callout 3"/>
          <p:cNvSpPr/>
          <p:nvPr/>
        </p:nvSpPr>
        <p:spPr bwMode="auto">
          <a:xfrm>
            <a:off x="1965589" y="4054827"/>
            <a:ext cx="3843200" cy="1929286"/>
          </a:xfrm>
          <a:prstGeom prst="wedgeEllipseCallout">
            <a:avLst>
              <a:gd name="adj1" fmla="val 28098"/>
              <a:gd name="adj2" fmla="val 76730"/>
            </a:avLst>
          </a:prstGeom>
          <a:solidFill>
            <a:srgbClr val="1AB7EA"/>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bodyPr>
          <a:lstStyle/>
          <a:p>
            <a:pPr algn="ctr"/>
            <a:r>
              <a:rPr lang="en-US" sz="1600" b="1" dirty="0" smtClean="0">
                <a:solidFill>
                  <a:schemeClr val="bg1"/>
                </a:solidFill>
              </a:rPr>
              <a:t>The school need not actively promote action in and beyond the  school </a:t>
            </a:r>
            <a:r>
              <a:rPr lang="en-US" sz="1600" b="1" i="1" dirty="0" smtClean="0">
                <a:solidFill>
                  <a:schemeClr val="bg1"/>
                </a:solidFill>
              </a:rPr>
              <a:t>so long as </a:t>
            </a:r>
            <a:r>
              <a:rPr lang="en-US" sz="1600" b="1" dirty="0" smtClean="0">
                <a:solidFill>
                  <a:schemeClr val="bg1"/>
                </a:solidFill>
              </a:rPr>
              <a:t>it is supported and promoted in the  classrooms.  </a:t>
            </a:r>
          </a:p>
          <a:p>
            <a:pPr algn="ctr"/>
            <a:r>
              <a:rPr lang="en-US" sz="1600" b="1" dirty="0" smtClean="0">
                <a:solidFill>
                  <a:schemeClr val="bg1"/>
                </a:solidFill>
              </a:rPr>
              <a:t>                </a:t>
            </a:r>
            <a:endParaRPr lang="en-US" sz="1600" b="1" dirty="0">
              <a:solidFill>
                <a:schemeClr val="bg1"/>
              </a:solidFill>
            </a:endParaRPr>
          </a:p>
        </p:txBody>
      </p:sp>
      <p:sp>
        <p:nvSpPr>
          <p:cNvPr id="3" name="Rounded Rectangular Callout 2"/>
          <p:cNvSpPr/>
          <p:nvPr/>
        </p:nvSpPr>
        <p:spPr bwMode="auto">
          <a:xfrm>
            <a:off x="85060" y="3996087"/>
            <a:ext cx="1717880" cy="1121785"/>
          </a:xfrm>
          <a:prstGeom prst="wedgeRoundRectCallout">
            <a:avLst>
              <a:gd name="adj1" fmla="val 108559"/>
              <a:gd name="adj2" fmla="val -36334"/>
              <a:gd name="adj3" fmla="val 16667"/>
            </a:avLst>
          </a:prstGeom>
          <a:solidFill>
            <a:srgbClr val="F05033"/>
          </a:solidFill>
          <a:ln w="9525" cap="flat" cmpd="sng" algn="ctr">
            <a:no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algn="ctr"/>
            <a:r>
              <a:rPr lang="en-US" sz="1600" b="1" dirty="0">
                <a:solidFill>
                  <a:schemeClr val="bg1"/>
                </a:solidFill>
              </a:rPr>
              <a:t>Dogs are way cooler than cats</a:t>
            </a:r>
            <a:r>
              <a:rPr lang="en-US" sz="1600" b="1" dirty="0" smtClean="0">
                <a:solidFill>
                  <a:schemeClr val="bg1"/>
                </a:solidFill>
              </a:rPr>
              <a:t>. </a:t>
            </a:r>
            <a:endParaRPr lang="en-US" sz="1600" b="1" dirty="0">
              <a:solidFill>
                <a:schemeClr val="bg1"/>
              </a:solidFill>
            </a:endParaRPr>
          </a:p>
        </p:txBody>
      </p:sp>
      <p:sp>
        <p:nvSpPr>
          <p:cNvPr id="14" name="Rounded Rectangular Callout 13"/>
          <p:cNvSpPr/>
          <p:nvPr/>
        </p:nvSpPr>
        <p:spPr bwMode="auto">
          <a:xfrm>
            <a:off x="3082807" y="725885"/>
            <a:ext cx="2390715" cy="1996669"/>
          </a:xfrm>
          <a:prstGeom prst="wedgeRoundRectCallout">
            <a:avLst>
              <a:gd name="adj1" fmla="val 67511"/>
              <a:gd name="adj2" fmla="val -1927"/>
              <a:gd name="adj3" fmla="val 16667"/>
            </a:avLst>
          </a:prstGeom>
          <a:solidFill>
            <a:srgbClr val="004B8D"/>
          </a:solidFill>
          <a:ln w="9525" cap="flat" cmpd="sng" algn="ctr">
            <a:no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algn="ctr"/>
            <a:r>
              <a:rPr lang="en-US" sz="1600" b="1" dirty="0">
                <a:solidFill>
                  <a:schemeClr val="bg1"/>
                </a:solidFill>
              </a:rPr>
              <a:t>Involvement in action is required every year of the programme, in every subject area, at every grade level</a:t>
            </a:r>
            <a:r>
              <a:rPr lang="en-US" sz="1600" b="1" dirty="0" smtClean="0">
                <a:solidFill>
                  <a:schemeClr val="bg1"/>
                </a:solidFill>
              </a:rPr>
              <a:t>. </a:t>
            </a:r>
            <a:endParaRPr lang="en-US" sz="1600" dirty="0" smtClean="0">
              <a:solidFill>
                <a:schemeClr val="bg1"/>
              </a:solidFill>
            </a:endParaRPr>
          </a:p>
          <a:p>
            <a:pPr algn="ctr"/>
            <a:endParaRPr lang="en-US" sz="1600" b="1" dirty="0" smtClean="0">
              <a:solidFill>
                <a:schemeClr val="bg1"/>
              </a:solidFill>
            </a:endParaRPr>
          </a:p>
        </p:txBody>
      </p:sp>
      <p:sp>
        <p:nvSpPr>
          <p:cNvPr id="7" name="Rounded Rectangular Callout 6"/>
          <p:cNvSpPr/>
          <p:nvPr/>
        </p:nvSpPr>
        <p:spPr bwMode="auto">
          <a:xfrm>
            <a:off x="5732362" y="3506721"/>
            <a:ext cx="3347843" cy="1610972"/>
          </a:xfrm>
          <a:prstGeom prst="wedgeRoundRectCallout">
            <a:avLst>
              <a:gd name="adj1" fmla="val 1389"/>
              <a:gd name="adj2" fmla="val 98949"/>
              <a:gd name="adj3" fmla="val 16667"/>
            </a:avLst>
          </a:prstGeom>
          <a:solidFill>
            <a:srgbClr val="F05033"/>
          </a:solidFill>
          <a:ln w="9525" cap="flat" cmpd="sng" algn="ctr">
            <a:no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algn="ctr"/>
            <a:r>
              <a:rPr lang="en-US" sz="1600" b="1" dirty="0">
                <a:solidFill>
                  <a:schemeClr val="bg1"/>
                </a:solidFill>
              </a:rPr>
              <a:t>All students in the MYP must complete the school’s requirements for service and the service learning expectations of year 5</a:t>
            </a:r>
            <a:r>
              <a:rPr lang="en-US" sz="1600" b="1" dirty="0" smtClean="0">
                <a:solidFill>
                  <a:schemeClr val="bg1"/>
                </a:solidFill>
              </a:rPr>
              <a:t>.   </a:t>
            </a:r>
            <a:endParaRPr lang="en-US" sz="1600" dirty="0">
              <a:solidFill>
                <a:schemeClr val="bg1"/>
              </a:solidFill>
            </a:endParaRPr>
          </a:p>
        </p:txBody>
      </p:sp>
      <p:sp>
        <p:nvSpPr>
          <p:cNvPr id="8" name="Oval Callout 7"/>
          <p:cNvSpPr/>
          <p:nvPr/>
        </p:nvSpPr>
        <p:spPr bwMode="auto">
          <a:xfrm>
            <a:off x="5037350" y="5166957"/>
            <a:ext cx="3339932" cy="1595350"/>
          </a:xfrm>
          <a:prstGeom prst="wedgeEllipseCallout">
            <a:avLst>
              <a:gd name="adj1" fmla="val -33278"/>
              <a:gd name="adj2" fmla="val 46630"/>
            </a:avLst>
          </a:prstGeom>
          <a:solidFill>
            <a:srgbClr val="004B8D"/>
          </a:solidFill>
          <a:ln w="9525" cap="flat" cmpd="sng" algn="ctr">
            <a:no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algn="ctr"/>
            <a:r>
              <a:rPr lang="en-US" sz="1600" b="1" dirty="0">
                <a:solidFill>
                  <a:schemeClr val="bg1"/>
                </a:solidFill>
              </a:rPr>
              <a:t>Schools can plan </a:t>
            </a:r>
          </a:p>
          <a:p>
            <a:pPr algn="ctr"/>
            <a:r>
              <a:rPr lang="en-US" sz="1600" b="1" dirty="0">
                <a:solidFill>
                  <a:schemeClr val="bg1"/>
                </a:solidFill>
              </a:rPr>
              <a:t>non-curricular </a:t>
            </a:r>
            <a:r>
              <a:rPr lang="en-US" sz="1600" b="1" dirty="0" smtClean="0">
                <a:solidFill>
                  <a:schemeClr val="bg1"/>
                </a:solidFill>
              </a:rPr>
              <a:t>action opportunities </a:t>
            </a:r>
            <a:r>
              <a:rPr lang="en-US" sz="1600" b="1" dirty="0">
                <a:solidFill>
                  <a:schemeClr val="bg1"/>
                </a:solidFill>
              </a:rPr>
              <a:t>but they must occur outside of the school day</a:t>
            </a:r>
            <a:r>
              <a:rPr lang="en-US" sz="1600" dirty="0">
                <a:solidFill>
                  <a:schemeClr val="bg1"/>
                </a:solidFill>
              </a:rPr>
              <a:t>.</a:t>
            </a:r>
          </a:p>
        </p:txBody>
      </p:sp>
      <p:sp>
        <p:nvSpPr>
          <p:cNvPr id="11" name="Oval Callout 10"/>
          <p:cNvSpPr/>
          <p:nvPr/>
        </p:nvSpPr>
        <p:spPr bwMode="auto">
          <a:xfrm>
            <a:off x="63795" y="5011368"/>
            <a:ext cx="2687773" cy="1710002"/>
          </a:xfrm>
          <a:prstGeom prst="wedgeEllipseCallout">
            <a:avLst>
              <a:gd name="adj1" fmla="val 91143"/>
              <a:gd name="adj2" fmla="val 16054"/>
            </a:avLst>
          </a:prstGeom>
          <a:solidFill>
            <a:srgbClr val="004B8D"/>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bodyPr>
          <a:lstStyle/>
          <a:p>
            <a:pPr algn="ctr"/>
            <a:r>
              <a:rPr lang="en-US" sz="1600" b="1" dirty="0">
                <a:solidFill>
                  <a:schemeClr val="bg1"/>
                </a:solidFill>
              </a:rPr>
              <a:t>Action should arise from issues, topics and concepts in the </a:t>
            </a:r>
            <a:r>
              <a:rPr lang="en-US" sz="1600" b="1" dirty="0" smtClean="0">
                <a:solidFill>
                  <a:schemeClr val="bg1"/>
                </a:solidFill>
              </a:rPr>
              <a:t>curriculum </a:t>
            </a:r>
          </a:p>
          <a:p>
            <a:pPr algn="ctr"/>
            <a:endParaRPr lang="en-US" sz="1600" b="1" dirty="0" smtClean="0">
              <a:solidFill>
                <a:schemeClr val="bg1"/>
              </a:solidFill>
            </a:endParaRPr>
          </a:p>
        </p:txBody>
      </p:sp>
      <p:sp>
        <p:nvSpPr>
          <p:cNvPr id="12" name="Oval Callout 11"/>
          <p:cNvSpPr/>
          <p:nvPr/>
        </p:nvSpPr>
        <p:spPr bwMode="auto">
          <a:xfrm>
            <a:off x="5277942" y="617536"/>
            <a:ext cx="3507789" cy="1014024"/>
          </a:xfrm>
          <a:prstGeom prst="wedgeEllipseCallout">
            <a:avLst>
              <a:gd name="adj1" fmla="val 42400"/>
              <a:gd name="adj2" fmla="val 73485"/>
            </a:avLst>
          </a:prstGeom>
          <a:solidFill>
            <a:srgbClr val="F05033"/>
          </a:solidFill>
          <a:ln w="9525" cap="flat" cmpd="sng" algn="ctr">
            <a:noFill/>
            <a:prstDash val="solid"/>
            <a:round/>
            <a:headEnd type="none" w="med" len="med"/>
            <a:tailEnd type="none" w="med" len="med"/>
          </a:ln>
          <a:effectLst/>
        </p:spPr>
        <p:txBody>
          <a:bodyPr vert="horz" wrap="square" lIns="0" tIns="46800" rIns="0" bIns="46800" numCol="1" rtlCol="0" anchor="ctr" anchorCtr="0" compatLnSpc="1">
            <a:prstTxWarp prst="textNoShape">
              <a:avLst/>
            </a:prstTxWarp>
          </a:bodyPr>
          <a:lstStyle/>
          <a:p>
            <a:pPr algn="ctr"/>
            <a:r>
              <a:rPr lang="en-US" sz="1600" b="1" dirty="0">
                <a:solidFill>
                  <a:schemeClr val="bg1"/>
                </a:solidFill>
              </a:rPr>
              <a:t>The learner profile makes </a:t>
            </a:r>
            <a:r>
              <a:rPr lang="en-US" sz="1600" b="1" i="1" dirty="0">
                <a:solidFill>
                  <a:schemeClr val="bg1"/>
                </a:solidFill>
              </a:rPr>
              <a:t>explicit</a:t>
            </a:r>
            <a:r>
              <a:rPr lang="en-US" sz="1600" b="1" dirty="0">
                <a:solidFill>
                  <a:schemeClr val="bg1"/>
                </a:solidFill>
              </a:rPr>
              <a:t> reference to service</a:t>
            </a:r>
            <a:r>
              <a:rPr lang="en-US" sz="1600" b="1" dirty="0" smtClean="0">
                <a:solidFill>
                  <a:schemeClr val="bg1"/>
                </a:solidFill>
              </a:rPr>
              <a:t>. </a:t>
            </a:r>
            <a:endParaRPr lang="en-US" sz="1600" dirty="0">
              <a:solidFill>
                <a:schemeClr val="bg1"/>
              </a:solidFill>
            </a:endParaRPr>
          </a:p>
        </p:txBody>
      </p:sp>
      <p:sp>
        <p:nvSpPr>
          <p:cNvPr id="23" name="TextBox 22"/>
          <p:cNvSpPr txBox="1"/>
          <p:nvPr/>
        </p:nvSpPr>
        <p:spPr>
          <a:xfrm>
            <a:off x="2839085" y="127333"/>
            <a:ext cx="3403945" cy="430887"/>
          </a:xfrm>
          <a:prstGeom prst="rect">
            <a:avLst/>
          </a:prstGeom>
          <a:noFill/>
        </p:spPr>
        <p:txBody>
          <a:bodyPr wrap="none" rtlCol="0">
            <a:spAutoFit/>
          </a:bodyPr>
          <a:lstStyle/>
          <a:p>
            <a:r>
              <a:rPr lang="en-US" sz="2200" dirty="0" smtClean="0">
                <a:solidFill>
                  <a:srgbClr val="1AB7EA"/>
                </a:solidFill>
                <a:latin typeface="Arial Black" panose="020B0A04020102020204" pitchFamily="34" charset="0"/>
              </a:rPr>
              <a:t>Checking in review…</a:t>
            </a:r>
            <a:endParaRPr lang="en-US" sz="2200" dirty="0">
              <a:solidFill>
                <a:srgbClr val="1AB7EA"/>
              </a:solidFill>
              <a:latin typeface="Arial Black" panose="020B0A04020102020204" pitchFamily="34" charset="0"/>
            </a:endParaRPr>
          </a:p>
        </p:txBody>
      </p:sp>
      <p:sp>
        <p:nvSpPr>
          <p:cNvPr id="25" name="Rectangle 24"/>
          <p:cNvSpPr/>
          <p:nvPr/>
        </p:nvSpPr>
        <p:spPr>
          <a:xfrm>
            <a:off x="6094175" y="127333"/>
            <a:ext cx="3100913" cy="430887"/>
          </a:xfrm>
          <a:prstGeom prst="rect">
            <a:avLst/>
          </a:prstGeom>
        </p:spPr>
        <p:txBody>
          <a:bodyPr wrap="none">
            <a:spAutoFit/>
          </a:bodyPr>
          <a:lstStyle/>
          <a:p>
            <a:r>
              <a:rPr lang="en-US" sz="2200" dirty="0">
                <a:solidFill>
                  <a:srgbClr val="1AB7EA"/>
                </a:solidFill>
                <a:latin typeface="Arial Black" panose="020B0A04020102020204" pitchFamily="34" charset="0"/>
              </a:rPr>
              <a:t>FACT OR FICTION?</a:t>
            </a:r>
          </a:p>
        </p:txBody>
      </p:sp>
      <p:sp>
        <p:nvSpPr>
          <p:cNvPr id="26" name="Rectangle 25"/>
          <p:cNvSpPr/>
          <p:nvPr/>
        </p:nvSpPr>
        <p:spPr>
          <a:xfrm>
            <a:off x="3806728" y="2366290"/>
            <a:ext cx="870751" cy="338554"/>
          </a:xfrm>
          <a:prstGeom prst="rect">
            <a:avLst/>
          </a:prstGeom>
        </p:spPr>
        <p:txBody>
          <a:bodyPr wrap="none">
            <a:spAutoFit/>
          </a:bodyPr>
          <a:lstStyle/>
          <a:p>
            <a:pPr algn="ctr"/>
            <a:r>
              <a:rPr lang="en-US" sz="1600" b="1" dirty="0">
                <a:solidFill>
                  <a:schemeClr val="bg1"/>
                </a:solidFill>
              </a:rPr>
              <a:t>(</a:t>
            </a:r>
            <a:r>
              <a:rPr lang="en-US" sz="1600" dirty="0" smtClean="0">
                <a:solidFill>
                  <a:schemeClr val="bg1"/>
                </a:solidFill>
              </a:rPr>
              <a:t>C2.1.f</a:t>
            </a:r>
            <a:r>
              <a:rPr lang="en-US" sz="1600" b="1" dirty="0" smtClean="0">
                <a:solidFill>
                  <a:schemeClr val="bg1"/>
                </a:solidFill>
              </a:rPr>
              <a:t>)</a:t>
            </a:r>
            <a:endParaRPr lang="en-US" sz="1600" dirty="0">
              <a:solidFill>
                <a:schemeClr val="bg1"/>
              </a:solidFill>
            </a:endParaRPr>
          </a:p>
        </p:txBody>
      </p:sp>
      <p:sp>
        <p:nvSpPr>
          <p:cNvPr id="29" name="Rectangle 28"/>
          <p:cNvSpPr/>
          <p:nvPr/>
        </p:nvSpPr>
        <p:spPr>
          <a:xfrm>
            <a:off x="3209044" y="5605043"/>
            <a:ext cx="1281121" cy="338554"/>
          </a:xfrm>
          <a:prstGeom prst="rect">
            <a:avLst/>
          </a:prstGeom>
        </p:spPr>
        <p:txBody>
          <a:bodyPr wrap="none">
            <a:spAutoFit/>
          </a:bodyPr>
          <a:lstStyle/>
          <a:p>
            <a:pPr algn="ctr"/>
            <a:r>
              <a:rPr lang="en-US" sz="1600" b="1" dirty="0">
                <a:solidFill>
                  <a:schemeClr val="bg1"/>
                </a:solidFill>
              </a:rPr>
              <a:t>(</a:t>
            </a:r>
            <a:r>
              <a:rPr lang="en-US" sz="1600" dirty="0">
                <a:solidFill>
                  <a:schemeClr val="bg1"/>
                </a:solidFill>
              </a:rPr>
              <a:t>A.5 B1.5e</a:t>
            </a:r>
            <a:r>
              <a:rPr lang="en-US" sz="1600" b="1" dirty="0">
                <a:solidFill>
                  <a:schemeClr val="bg1"/>
                </a:solidFill>
              </a:rPr>
              <a:t> )</a:t>
            </a:r>
          </a:p>
        </p:txBody>
      </p:sp>
      <p:sp>
        <p:nvSpPr>
          <p:cNvPr id="35" name="Rectangle 34"/>
          <p:cNvSpPr/>
          <p:nvPr/>
        </p:nvSpPr>
        <p:spPr>
          <a:xfrm>
            <a:off x="1025990" y="6246352"/>
            <a:ext cx="835485" cy="338554"/>
          </a:xfrm>
          <a:prstGeom prst="rect">
            <a:avLst/>
          </a:prstGeom>
        </p:spPr>
        <p:txBody>
          <a:bodyPr wrap="none">
            <a:spAutoFit/>
          </a:bodyPr>
          <a:lstStyle/>
          <a:p>
            <a:pPr algn="ctr"/>
            <a:r>
              <a:rPr lang="en-US" sz="1600" dirty="0">
                <a:solidFill>
                  <a:schemeClr val="bg1"/>
                </a:solidFill>
              </a:rPr>
              <a:t>(FPIP)</a:t>
            </a:r>
            <a:r>
              <a:rPr lang="en-US" sz="1600" b="1" dirty="0">
                <a:solidFill>
                  <a:schemeClr val="bg1"/>
                </a:solidFill>
              </a:rPr>
              <a:t> </a:t>
            </a:r>
          </a:p>
        </p:txBody>
      </p:sp>
      <p:sp>
        <p:nvSpPr>
          <p:cNvPr id="38" name="Rectangle 37"/>
          <p:cNvSpPr/>
          <p:nvPr/>
        </p:nvSpPr>
        <p:spPr>
          <a:xfrm>
            <a:off x="1350844" y="2185260"/>
            <a:ext cx="755336" cy="338554"/>
          </a:xfrm>
          <a:prstGeom prst="rect">
            <a:avLst/>
          </a:prstGeom>
        </p:spPr>
        <p:txBody>
          <a:bodyPr wrap="none">
            <a:spAutoFit/>
          </a:bodyPr>
          <a:lstStyle/>
          <a:p>
            <a:pPr algn="ctr"/>
            <a:r>
              <a:rPr lang="en-US" sz="1600" b="1" dirty="0">
                <a:solidFill>
                  <a:schemeClr val="bg1"/>
                </a:solidFill>
              </a:rPr>
              <a:t>(</a:t>
            </a:r>
            <a:r>
              <a:rPr lang="en-US" sz="1600" dirty="0">
                <a:solidFill>
                  <a:schemeClr val="bg1"/>
                </a:solidFill>
              </a:rPr>
              <a:t>C2.5)</a:t>
            </a:r>
          </a:p>
        </p:txBody>
      </p:sp>
      <p:sp>
        <p:nvSpPr>
          <p:cNvPr id="39" name="Rectangle 38"/>
          <p:cNvSpPr/>
          <p:nvPr/>
        </p:nvSpPr>
        <p:spPr>
          <a:xfrm>
            <a:off x="7468149" y="1204273"/>
            <a:ext cx="572593" cy="338554"/>
          </a:xfrm>
          <a:prstGeom prst="rect">
            <a:avLst/>
          </a:prstGeom>
        </p:spPr>
        <p:txBody>
          <a:bodyPr wrap="none">
            <a:spAutoFit/>
          </a:bodyPr>
          <a:lstStyle/>
          <a:p>
            <a:pPr algn="ctr"/>
            <a:r>
              <a:rPr lang="en-US" sz="1600" dirty="0">
                <a:solidFill>
                  <a:schemeClr val="bg1"/>
                </a:solidFill>
              </a:rPr>
              <a:t>(LP)</a:t>
            </a:r>
          </a:p>
        </p:txBody>
      </p:sp>
      <p:sp>
        <p:nvSpPr>
          <p:cNvPr id="40" name="Rectangle 39"/>
          <p:cNvSpPr/>
          <p:nvPr/>
        </p:nvSpPr>
        <p:spPr>
          <a:xfrm>
            <a:off x="1112418" y="4622452"/>
            <a:ext cx="699230" cy="338554"/>
          </a:xfrm>
          <a:prstGeom prst="rect">
            <a:avLst/>
          </a:prstGeom>
        </p:spPr>
        <p:txBody>
          <a:bodyPr wrap="none">
            <a:spAutoFit/>
          </a:bodyPr>
          <a:lstStyle/>
          <a:p>
            <a:pPr algn="ctr"/>
            <a:r>
              <a:rPr lang="en-US" sz="1600" dirty="0">
                <a:solidFill>
                  <a:schemeClr val="bg1"/>
                </a:solidFill>
              </a:rPr>
              <a:t>(L.H.)</a:t>
            </a:r>
            <a:endParaRPr lang="en-US" sz="1600" b="1" dirty="0">
              <a:solidFill>
                <a:schemeClr val="bg1"/>
              </a:solidFill>
            </a:endParaRPr>
          </a:p>
        </p:txBody>
      </p:sp>
      <p:sp>
        <p:nvSpPr>
          <p:cNvPr id="43" name="Rectangle 42"/>
          <p:cNvSpPr/>
          <p:nvPr/>
        </p:nvSpPr>
        <p:spPr>
          <a:xfrm>
            <a:off x="7669385" y="4871458"/>
            <a:ext cx="777778" cy="338554"/>
          </a:xfrm>
          <a:prstGeom prst="rect">
            <a:avLst/>
          </a:prstGeom>
        </p:spPr>
        <p:txBody>
          <a:bodyPr wrap="none">
            <a:spAutoFit/>
          </a:bodyPr>
          <a:lstStyle/>
          <a:p>
            <a:pPr algn="ctr"/>
            <a:r>
              <a:rPr lang="en-US" sz="1600" dirty="0">
                <a:solidFill>
                  <a:schemeClr val="bg1"/>
                </a:solidFill>
              </a:rPr>
              <a:t>(FPIP)</a:t>
            </a:r>
          </a:p>
        </p:txBody>
      </p:sp>
    </p:spTree>
    <p:extLst>
      <p:ext uri="{BB962C8B-B14F-4D97-AF65-F5344CB8AC3E}">
        <p14:creationId xmlns:p14="http://schemas.microsoft.com/office/powerpoint/2010/main" val="233381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75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75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749"/>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75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75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7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75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75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75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5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75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75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75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75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750"/>
                                        <p:tgtEl>
                                          <p:spTgt spid="3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fade">
                                      <p:cBhvr>
                                        <p:cTn id="92" dur="750"/>
                                        <p:tgtEl>
                                          <p:spTgt spid="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fade">
                                      <p:cBhvr>
                                        <p:cTn id="97" dur="750"/>
                                        <p:tgtEl>
                                          <p:spTgt spid="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9" grpId="0" animBg="1"/>
      <p:bldP spid="13" grpId="0" animBg="1"/>
      <p:bldP spid="4" grpId="0" animBg="1"/>
      <p:bldP spid="3" grpId="0" animBg="1"/>
      <p:bldP spid="14" grpId="0" animBg="1"/>
      <p:bldP spid="7" grpId="0" animBg="1"/>
      <p:bldP spid="8" grpId="0" animBg="1"/>
      <p:bldP spid="11" grpId="0" animBg="1"/>
      <p:bldP spid="12" grpId="0" animBg="1"/>
      <p:bldP spid="25" grpId="0"/>
      <p:bldP spid="26" grpId="0"/>
      <p:bldP spid="29" grpId="0"/>
      <p:bldP spid="35" grpId="0"/>
      <p:bldP spid="38" grpId="0"/>
      <p:bldP spid="39" grpId="0"/>
      <p:bldP spid="40" grpId="0"/>
      <p:bldP spid="4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86137" y="1759414"/>
            <a:ext cx="1559369" cy="338554"/>
          </a:xfrm>
          <a:prstGeom prst="rect">
            <a:avLst/>
          </a:prstGeom>
          <a:noFill/>
        </p:spPr>
        <p:txBody>
          <a:bodyPr wrap="square" rtlCol="0">
            <a:spAutoFit/>
          </a:bodyPr>
          <a:lstStyle/>
          <a:p>
            <a:r>
              <a:rPr lang="en-US" sz="1600" b="1" i="1" dirty="0" smtClean="0">
                <a:solidFill>
                  <a:srgbClr val="F05033"/>
                </a:solidFill>
              </a:rPr>
              <a:t>thinking</a:t>
            </a:r>
            <a:endParaRPr lang="en-US" sz="1600" b="1" i="1" dirty="0">
              <a:solidFill>
                <a:srgbClr val="F05033"/>
              </a:solidFill>
            </a:endParaRPr>
          </a:p>
        </p:txBody>
      </p:sp>
      <p:sp>
        <p:nvSpPr>
          <p:cNvPr id="10" name="TextBox 9"/>
          <p:cNvSpPr txBox="1"/>
          <p:nvPr/>
        </p:nvSpPr>
        <p:spPr>
          <a:xfrm>
            <a:off x="6186137" y="3221630"/>
            <a:ext cx="2143534" cy="338554"/>
          </a:xfrm>
          <a:prstGeom prst="rect">
            <a:avLst/>
          </a:prstGeom>
          <a:noFill/>
        </p:spPr>
        <p:txBody>
          <a:bodyPr wrap="square" rtlCol="0">
            <a:spAutoFit/>
          </a:bodyPr>
          <a:lstStyle/>
          <a:p>
            <a:r>
              <a:rPr lang="en-US" sz="1600" b="1" i="1" dirty="0" smtClean="0">
                <a:solidFill>
                  <a:srgbClr val="F05033"/>
                </a:solidFill>
              </a:rPr>
              <a:t>transfer</a:t>
            </a:r>
            <a:endParaRPr lang="en-US" sz="1600" b="1" i="1" dirty="0">
              <a:solidFill>
                <a:srgbClr val="F05033"/>
              </a:solidFill>
            </a:endParaRPr>
          </a:p>
        </p:txBody>
      </p:sp>
      <p:sp>
        <p:nvSpPr>
          <p:cNvPr id="11" name="TextBox 10"/>
          <p:cNvSpPr txBox="1"/>
          <p:nvPr/>
        </p:nvSpPr>
        <p:spPr>
          <a:xfrm>
            <a:off x="6186137" y="4656682"/>
            <a:ext cx="2686420" cy="830997"/>
          </a:xfrm>
          <a:prstGeom prst="rect">
            <a:avLst/>
          </a:prstGeom>
          <a:noFill/>
        </p:spPr>
        <p:txBody>
          <a:bodyPr wrap="square" rtlCol="0">
            <a:spAutoFit/>
          </a:bodyPr>
          <a:lstStyle/>
          <a:p>
            <a:r>
              <a:rPr lang="en-US" sz="1600" b="1" i="1" dirty="0">
                <a:solidFill>
                  <a:srgbClr val="F05033"/>
                </a:solidFill>
              </a:rPr>
              <a:t>a</a:t>
            </a:r>
            <a:r>
              <a:rPr lang="en-US" sz="1600" b="1" i="1" dirty="0" smtClean="0">
                <a:solidFill>
                  <a:srgbClr val="F05033"/>
                </a:solidFill>
              </a:rPr>
              <a:t>pply </a:t>
            </a:r>
            <a:r>
              <a:rPr lang="en-US" sz="1600" b="1" i="1" dirty="0">
                <a:solidFill>
                  <a:srgbClr val="F05033"/>
                </a:solidFill>
              </a:rPr>
              <a:t>skills and knowledge in unfamiliar situations </a:t>
            </a:r>
            <a:r>
              <a:rPr lang="en-US" sz="1600" dirty="0">
                <a:solidFill>
                  <a:srgbClr val="F05033"/>
                </a:solidFill>
              </a:rPr>
              <a:t>	</a:t>
            </a:r>
          </a:p>
        </p:txBody>
      </p:sp>
      <p:sp>
        <p:nvSpPr>
          <p:cNvPr id="2" name="TextBox 1"/>
          <p:cNvSpPr txBox="1"/>
          <p:nvPr/>
        </p:nvSpPr>
        <p:spPr>
          <a:xfrm>
            <a:off x="525283" y="478352"/>
            <a:ext cx="5235472" cy="553998"/>
          </a:xfrm>
          <a:prstGeom prst="rect">
            <a:avLst/>
          </a:prstGeom>
          <a:noFill/>
        </p:spPr>
        <p:txBody>
          <a:bodyPr wrap="none" rtlCol="0">
            <a:spAutoFit/>
          </a:bodyPr>
          <a:lstStyle/>
          <a:p>
            <a:r>
              <a:rPr lang="en-US" sz="3000" dirty="0" smtClean="0">
                <a:solidFill>
                  <a:srgbClr val="1AB7EA"/>
                </a:solidFill>
                <a:latin typeface="Arial Black" panose="020B0A04020102020204" pitchFamily="34" charset="0"/>
              </a:rPr>
              <a:t>Approaches to learning </a:t>
            </a:r>
            <a:endParaRPr lang="en-US" sz="3000" dirty="0">
              <a:solidFill>
                <a:srgbClr val="1AB7EA"/>
              </a:solidFill>
              <a:latin typeface="Arial Black" panose="020B0A04020102020204" pitchFamily="34" charset="0"/>
            </a:endParaRPr>
          </a:p>
        </p:txBody>
      </p:sp>
      <p:grpSp>
        <p:nvGrpSpPr>
          <p:cNvPr id="15" name="Group 14"/>
          <p:cNvGrpSpPr/>
          <p:nvPr/>
        </p:nvGrpSpPr>
        <p:grpSpPr>
          <a:xfrm>
            <a:off x="2378349" y="1651692"/>
            <a:ext cx="3926676" cy="3510154"/>
            <a:chOff x="3207684" y="1651692"/>
            <a:chExt cx="3926676" cy="3510154"/>
          </a:xfrm>
        </p:grpSpPr>
        <p:sp>
          <p:nvSpPr>
            <p:cNvPr id="4" name="Down Arrow 3"/>
            <p:cNvSpPr/>
            <p:nvPr/>
          </p:nvSpPr>
          <p:spPr bwMode="auto">
            <a:xfrm>
              <a:off x="4230092" y="3842239"/>
              <a:ext cx="683816" cy="689292"/>
            </a:xfrm>
            <a:prstGeom prst="downArrow">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6" name="Down Arrow 5"/>
            <p:cNvSpPr/>
            <p:nvPr/>
          </p:nvSpPr>
          <p:spPr bwMode="auto">
            <a:xfrm>
              <a:off x="4230092" y="2301528"/>
              <a:ext cx="683816" cy="689292"/>
            </a:xfrm>
            <a:prstGeom prst="downArrow">
              <a:avLst/>
            </a:prstGeom>
            <a:solidFill>
              <a:schemeClr val="bg1"/>
            </a:solidFill>
            <a:ln w="9525" cap="flat" cmpd="sng" algn="ctr">
              <a:solidFill>
                <a:srgbClr val="004B8D"/>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12" name="TextBox 11"/>
            <p:cNvSpPr txBox="1"/>
            <p:nvPr/>
          </p:nvSpPr>
          <p:spPr>
            <a:xfrm>
              <a:off x="3250965" y="1651692"/>
              <a:ext cx="2642070" cy="553998"/>
            </a:xfrm>
            <a:prstGeom prst="rect">
              <a:avLst/>
            </a:prstGeom>
            <a:noFill/>
          </p:spPr>
          <p:txBody>
            <a:bodyPr wrap="none" rtlCol="0">
              <a:spAutoFit/>
            </a:bodyPr>
            <a:lstStyle/>
            <a:p>
              <a:r>
                <a:rPr lang="en-US" sz="3000" b="1" dirty="0">
                  <a:solidFill>
                    <a:srgbClr val="004B8D"/>
                  </a:solidFill>
                  <a:latin typeface="+mn-lt"/>
                </a:rPr>
                <a:t>s</a:t>
              </a:r>
              <a:r>
                <a:rPr lang="en-US" sz="3000" b="1" dirty="0" smtClean="0">
                  <a:solidFill>
                    <a:srgbClr val="004B8D"/>
                  </a:solidFill>
                  <a:latin typeface="+mn-lt"/>
                </a:rPr>
                <a:t>kill category</a:t>
              </a:r>
              <a:endParaRPr lang="en-US" sz="3000" b="1" dirty="0">
                <a:solidFill>
                  <a:srgbClr val="004B8D"/>
                </a:solidFill>
                <a:latin typeface="+mn-lt"/>
              </a:endParaRPr>
            </a:p>
          </p:txBody>
        </p:sp>
        <p:sp>
          <p:nvSpPr>
            <p:cNvPr id="13" name="TextBox 12"/>
            <p:cNvSpPr txBox="1"/>
            <p:nvPr/>
          </p:nvSpPr>
          <p:spPr>
            <a:xfrm>
              <a:off x="3421685" y="3091986"/>
              <a:ext cx="2300630" cy="553998"/>
            </a:xfrm>
            <a:prstGeom prst="rect">
              <a:avLst/>
            </a:prstGeom>
            <a:noFill/>
          </p:spPr>
          <p:txBody>
            <a:bodyPr wrap="none" rtlCol="0">
              <a:spAutoFit/>
            </a:bodyPr>
            <a:lstStyle/>
            <a:p>
              <a:r>
                <a:rPr lang="en-US" sz="3000" b="1" dirty="0" smtClean="0">
                  <a:solidFill>
                    <a:srgbClr val="004B8D"/>
                  </a:solidFill>
                  <a:latin typeface="+mn-lt"/>
                </a:rPr>
                <a:t>skill cluster</a:t>
              </a:r>
              <a:endParaRPr lang="en-US" sz="3000" b="1" dirty="0">
                <a:solidFill>
                  <a:srgbClr val="004B8D"/>
                </a:solidFill>
                <a:latin typeface="+mn-lt"/>
              </a:endParaRPr>
            </a:p>
          </p:txBody>
        </p:sp>
        <p:sp>
          <p:nvSpPr>
            <p:cNvPr id="14" name="TextBox 13"/>
            <p:cNvSpPr txBox="1"/>
            <p:nvPr/>
          </p:nvSpPr>
          <p:spPr>
            <a:xfrm>
              <a:off x="3207684" y="4607848"/>
              <a:ext cx="3926676" cy="553998"/>
            </a:xfrm>
            <a:prstGeom prst="rect">
              <a:avLst/>
            </a:prstGeom>
            <a:noFill/>
          </p:spPr>
          <p:txBody>
            <a:bodyPr wrap="none" rtlCol="0">
              <a:spAutoFit/>
            </a:bodyPr>
            <a:lstStyle/>
            <a:p>
              <a:r>
                <a:rPr lang="en-US" sz="3000" b="1" dirty="0">
                  <a:solidFill>
                    <a:srgbClr val="004B8D"/>
                  </a:solidFill>
                </a:rPr>
                <a:t>subject </a:t>
              </a:r>
              <a:r>
                <a:rPr lang="en-US" sz="3000" b="1" dirty="0" smtClean="0">
                  <a:solidFill>
                    <a:srgbClr val="004B8D"/>
                  </a:solidFill>
                </a:rPr>
                <a:t>specific </a:t>
              </a:r>
              <a:r>
                <a:rPr lang="en-US" sz="3000" b="1" dirty="0" smtClean="0">
                  <a:solidFill>
                    <a:srgbClr val="004B8D"/>
                  </a:solidFill>
                  <a:latin typeface="+mn-lt"/>
                </a:rPr>
                <a:t>skill</a:t>
              </a:r>
              <a:endParaRPr lang="en-US" sz="3000" b="1" dirty="0">
                <a:solidFill>
                  <a:srgbClr val="004B8D"/>
                </a:solidFill>
                <a:latin typeface="+mn-lt"/>
              </a:endParaRPr>
            </a:p>
          </p:txBody>
        </p:sp>
      </p:grpSp>
    </p:spTree>
    <p:extLst>
      <p:ext uri="{BB962C8B-B14F-4D97-AF65-F5344CB8AC3E}">
        <p14:creationId xmlns:p14="http://schemas.microsoft.com/office/powerpoint/2010/main" val="41591307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4097" y="222028"/>
            <a:ext cx="5816008" cy="5533285"/>
          </a:xfrm>
          <a:prstGeom prst="rect">
            <a:avLst/>
          </a:prstGeom>
          <a:noFill/>
          <a:ln>
            <a:noFill/>
          </a:ln>
        </p:spPr>
      </p:pic>
      <p:sp>
        <p:nvSpPr>
          <p:cNvPr id="4" name="TextBox 3"/>
          <p:cNvSpPr txBox="1"/>
          <p:nvPr/>
        </p:nvSpPr>
        <p:spPr>
          <a:xfrm>
            <a:off x="252073" y="2035339"/>
            <a:ext cx="2892024" cy="2400657"/>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US" sz="2400" b="1" dirty="0" smtClean="0">
                <a:solidFill>
                  <a:srgbClr val="1AB7EA"/>
                </a:solidFill>
              </a:rPr>
              <a:t>Collaboration</a:t>
            </a:r>
          </a:p>
          <a:p>
            <a:pPr marL="342900" indent="-342900">
              <a:spcBef>
                <a:spcPts val="1200"/>
              </a:spcBef>
              <a:buFont typeface="Arial" panose="020B0604020202020204" pitchFamily="34" charset="0"/>
              <a:buChar char="•"/>
            </a:pPr>
            <a:r>
              <a:rPr lang="en-US" sz="2400" b="1" dirty="0" smtClean="0">
                <a:solidFill>
                  <a:srgbClr val="1AB7EA"/>
                </a:solidFill>
              </a:rPr>
              <a:t>Global contexts </a:t>
            </a:r>
          </a:p>
          <a:p>
            <a:pPr marL="342900" indent="-342900">
              <a:spcBef>
                <a:spcPts val="1200"/>
              </a:spcBef>
              <a:buFont typeface="Arial" panose="020B0604020202020204" pitchFamily="34" charset="0"/>
              <a:buChar char="•"/>
            </a:pPr>
            <a:r>
              <a:rPr lang="en-US" sz="2400" b="1" dirty="0" smtClean="0">
                <a:solidFill>
                  <a:srgbClr val="1AB7EA"/>
                </a:solidFill>
              </a:rPr>
              <a:t>Approaches to learning</a:t>
            </a:r>
          </a:p>
          <a:p>
            <a:pPr marL="342900" indent="-342900">
              <a:spcBef>
                <a:spcPts val="1200"/>
              </a:spcBef>
              <a:buFont typeface="Arial" panose="020B0604020202020204" pitchFamily="34" charset="0"/>
              <a:buChar char="•"/>
            </a:pPr>
            <a:r>
              <a:rPr lang="en-US" sz="2400" b="1" dirty="0" smtClean="0">
                <a:solidFill>
                  <a:srgbClr val="1AB7EA"/>
                </a:solidFill>
              </a:rPr>
              <a:t>Service </a:t>
            </a:r>
            <a:r>
              <a:rPr lang="en-US" sz="2400" b="1" dirty="0">
                <a:solidFill>
                  <a:srgbClr val="1AB7EA"/>
                </a:solidFill>
              </a:rPr>
              <a:t>l</a:t>
            </a:r>
            <a:r>
              <a:rPr lang="en-US" sz="2400" b="1" dirty="0" smtClean="0">
                <a:solidFill>
                  <a:srgbClr val="1AB7EA"/>
                </a:solidFill>
              </a:rPr>
              <a:t>earning </a:t>
            </a:r>
            <a:endParaRPr lang="en-US" sz="2400" dirty="0">
              <a:solidFill>
                <a:srgbClr val="1AB7EA"/>
              </a:solidFill>
            </a:endParaRPr>
          </a:p>
        </p:txBody>
      </p:sp>
    </p:spTree>
    <p:extLst>
      <p:ext uri="{BB962C8B-B14F-4D97-AF65-F5344CB8AC3E}">
        <p14:creationId xmlns:p14="http://schemas.microsoft.com/office/powerpoint/2010/main" val="20763205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stretch>
            <a:fillRect/>
          </a:stretch>
        </p:blipFill>
        <p:spPr>
          <a:xfrm>
            <a:off x="6602053" y="3803059"/>
            <a:ext cx="2541945" cy="2087380"/>
          </a:xfrm>
          <a:prstGeom prst="rect">
            <a:avLst/>
          </a:prstGeom>
        </p:spPr>
      </p:pic>
      <p:sp>
        <p:nvSpPr>
          <p:cNvPr id="3" name="Subtitle 2"/>
          <p:cNvSpPr>
            <a:spLocks noGrp="1"/>
          </p:cNvSpPr>
          <p:nvPr>
            <p:ph type="body" sz="quarter" idx="10"/>
          </p:nvPr>
        </p:nvSpPr>
        <p:spPr>
          <a:xfrm>
            <a:off x="1105786" y="2573084"/>
            <a:ext cx="7400261" cy="1977654"/>
          </a:xfrm>
        </p:spPr>
        <p:txBody>
          <a:bodyPr/>
          <a:lstStyle/>
          <a:p>
            <a:pPr>
              <a:spcBef>
                <a:spcPts val="600"/>
              </a:spcBef>
            </a:pPr>
            <a:r>
              <a:rPr lang="en-US" sz="2200" b="0" dirty="0" smtClean="0">
                <a:solidFill>
                  <a:srgbClr val="004B8D"/>
                </a:solidFill>
              </a:rPr>
              <a:t>Now consider your involvement in the workshop and what we have been discussing and doing. Again,  </a:t>
            </a:r>
            <a:r>
              <a:rPr lang="en-US" sz="2200" b="0" dirty="0">
                <a:solidFill>
                  <a:srgbClr val="004B8D"/>
                </a:solidFill>
              </a:rPr>
              <a:t>in just a few sentences write down what you now think </a:t>
            </a:r>
            <a:r>
              <a:rPr lang="en-US" sz="2200" b="0" dirty="0" smtClean="0">
                <a:solidFill>
                  <a:srgbClr val="004B8D"/>
                </a:solidFill>
              </a:rPr>
              <a:t>about service in the MYP. </a:t>
            </a:r>
            <a:r>
              <a:rPr lang="en-US" sz="2200" b="0" dirty="0">
                <a:solidFill>
                  <a:srgbClr val="004B8D"/>
                </a:solidFill>
              </a:rPr>
              <a:t>Start your sentences with, </a:t>
            </a:r>
          </a:p>
          <a:p>
            <a:pPr marL="0" indent="0">
              <a:spcBef>
                <a:spcPts val="600"/>
              </a:spcBef>
              <a:buNone/>
            </a:pPr>
            <a:r>
              <a:rPr lang="en-US" sz="2200" dirty="0" smtClean="0">
                <a:solidFill>
                  <a:srgbClr val="004B8D"/>
                </a:solidFill>
              </a:rPr>
              <a:t>           “</a:t>
            </a:r>
            <a:r>
              <a:rPr lang="en-US" sz="2200" dirty="0">
                <a:solidFill>
                  <a:srgbClr val="004B8D"/>
                </a:solidFill>
              </a:rPr>
              <a:t>But now, I think</a:t>
            </a:r>
            <a:r>
              <a:rPr lang="en-US" sz="2200" dirty="0" smtClean="0">
                <a:solidFill>
                  <a:srgbClr val="004B8D"/>
                </a:solidFill>
              </a:rPr>
              <a:t>…”           </a:t>
            </a:r>
            <a:endParaRPr lang="en-US" sz="2200" dirty="0">
              <a:solidFill>
                <a:srgbClr val="004B8D"/>
              </a:solidFill>
            </a:endParaRPr>
          </a:p>
        </p:txBody>
      </p:sp>
      <p:sp>
        <p:nvSpPr>
          <p:cNvPr id="2" name="Title 1"/>
          <p:cNvSpPr>
            <a:spLocks noGrp="1"/>
          </p:cNvSpPr>
          <p:nvPr>
            <p:ph type="ctrTitle" idx="4294967295"/>
          </p:nvPr>
        </p:nvSpPr>
        <p:spPr>
          <a:xfrm>
            <a:off x="244652" y="479438"/>
            <a:ext cx="5826642" cy="883352"/>
          </a:xfrm>
        </p:spPr>
        <p:txBody>
          <a:bodyPr/>
          <a:lstStyle/>
          <a:p>
            <a:r>
              <a:rPr lang="en-US" dirty="0" smtClean="0"/>
              <a:t>Reflection journal</a:t>
            </a:r>
            <a:endParaRPr lang="en-US" dirty="0"/>
          </a:p>
        </p:txBody>
      </p:sp>
      <p:sp>
        <p:nvSpPr>
          <p:cNvPr id="4" name="Rectangle 3"/>
          <p:cNvSpPr/>
          <p:nvPr/>
        </p:nvSpPr>
        <p:spPr>
          <a:xfrm>
            <a:off x="446567" y="1486349"/>
            <a:ext cx="8059480" cy="1184940"/>
          </a:xfrm>
          <a:prstGeom prst="rect">
            <a:avLst/>
          </a:prstGeom>
        </p:spPr>
        <p:txBody>
          <a:bodyPr wrap="square">
            <a:spAutoFit/>
          </a:bodyPr>
          <a:lstStyle/>
          <a:p>
            <a:pPr algn="ctr">
              <a:spcBef>
                <a:spcPts val="600"/>
              </a:spcBef>
            </a:pPr>
            <a:r>
              <a:rPr lang="en-US" sz="2200" dirty="0">
                <a:solidFill>
                  <a:srgbClr val="004B8D"/>
                </a:solidFill>
              </a:rPr>
              <a:t>Consider your understanding about service in the MYP on your arrival or even earlier. In your journal, complete this prompt:</a:t>
            </a:r>
          </a:p>
          <a:p>
            <a:pPr marL="0" indent="0" algn="ctr">
              <a:spcBef>
                <a:spcPts val="600"/>
              </a:spcBef>
              <a:buNone/>
            </a:pPr>
            <a:r>
              <a:rPr lang="en-US" sz="2200" b="1" dirty="0">
                <a:solidFill>
                  <a:srgbClr val="004B8D"/>
                </a:solidFill>
              </a:rPr>
              <a:t>           “I used to think…”</a:t>
            </a:r>
          </a:p>
        </p:txBody>
      </p:sp>
    </p:spTree>
    <p:extLst>
      <p:ext uri="{BB962C8B-B14F-4D97-AF65-F5344CB8AC3E}">
        <p14:creationId xmlns:p14="http://schemas.microsoft.com/office/powerpoint/2010/main" val="2130756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5680" y="1605605"/>
            <a:ext cx="5584218" cy="3416320"/>
          </a:xfrm>
          <a:prstGeom prst="rect">
            <a:avLst/>
          </a:prstGeom>
          <a:noFill/>
        </p:spPr>
        <p:txBody>
          <a:bodyPr wrap="square" rtlCol="0">
            <a:spAutoFit/>
          </a:bodyPr>
          <a:lstStyle/>
          <a:p>
            <a:r>
              <a:rPr lang="en-US" sz="2400" dirty="0">
                <a:solidFill>
                  <a:srgbClr val="004B8D"/>
                </a:solidFill>
              </a:rPr>
              <a:t>If you come only to help me, you can go back home. </a:t>
            </a:r>
          </a:p>
          <a:p>
            <a:endParaRPr lang="en-US" sz="2400" dirty="0">
              <a:solidFill>
                <a:srgbClr val="004B8D"/>
              </a:solidFill>
            </a:endParaRPr>
          </a:p>
          <a:p>
            <a:r>
              <a:rPr lang="en-US" sz="2400" dirty="0">
                <a:solidFill>
                  <a:srgbClr val="004B8D"/>
                </a:solidFill>
              </a:rPr>
              <a:t>But if you consider my struggle as part of your struggle for survival, then maybe we can work together.</a:t>
            </a:r>
          </a:p>
          <a:p>
            <a:endParaRPr lang="en-US" sz="2400" dirty="0">
              <a:solidFill>
                <a:srgbClr val="004B8D"/>
              </a:solidFill>
            </a:endParaRPr>
          </a:p>
          <a:p>
            <a:pPr algn="r"/>
            <a:r>
              <a:rPr lang="en-US" sz="2400" dirty="0" smtClean="0">
                <a:solidFill>
                  <a:srgbClr val="004B8D"/>
                </a:solidFill>
              </a:rPr>
              <a:t>Aboriginal </a:t>
            </a:r>
            <a:r>
              <a:rPr lang="en-US" sz="2400" dirty="0">
                <a:solidFill>
                  <a:srgbClr val="004B8D"/>
                </a:solidFill>
              </a:rPr>
              <a:t>woman</a:t>
            </a:r>
          </a:p>
          <a:p>
            <a:endParaRPr lang="en-US" sz="2400" dirty="0">
              <a:solidFill>
                <a:srgbClr val="004B8D"/>
              </a:solidFill>
            </a:endParaRPr>
          </a:p>
        </p:txBody>
      </p:sp>
    </p:spTree>
    <p:extLst>
      <p:ext uri="{BB962C8B-B14F-4D97-AF65-F5344CB8AC3E}">
        <p14:creationId xmlns:p14="http://schemas.microsoft.com/office/powerpoint/2010/main" val="4074471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516405" y="2238748"/>
            <a:ext cx="6634716" cy="1406525"/>
          </a:xfrm>
        </p:spPr>
        <p:txBody>
          <a:bodyPr/>
          <a:lstStyle/>
          <a:p>
            <a:r>
              <a:rPr lang="en-US" dirty="0" smtClean="0"/>
              <a:t>Service </a:t>
            </a:r>
            <a:r>
              <a:rPr lang="en-US" dirty="0" smtClean="0"/>
              <a:t>learning and the global </a:t>
            </a:r>
            <a:r>
              <a:rPr lang="en-US" dirty="0"/>
              <a:t>community</a:t>
            </a:r>
          </a:p>
        </p:txBody>
      </p:sp>
    </p:spTree>
    <p:extLst>
      <p:ext uri="{BB962C8B-B14F-4D97-AF65-F5344CB8AC3E}">
        <p14:creationId xmlns:p14="http://schemas.microsoft.com/office/powerpoint/2010/main" val="4608042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p:txBody>
          <a:bodyPr/>
          <a:lstStyle/>
          <a:p>
            <a:pPr lvl="0">
              <a:spcBef>
                <a:spcPts val="600"/>
              </a:spcBef>
            </a:pPr>
            <a:r>
              <a:rPr lang="en-US" sz="2400" dirty="0" smtClean="0"/>
              <a:t>Employ </a:t>
            </a:r>
            <a:r>
              <a:rPr lang="en-US" sz="2400" dirty="0"/>
              <a:t>another model for action to determine questions we must ask to provide a successful learning experience.</a:t>
            </a:r>
          </a:p>
          <a:p>
            <a:pPr lvl="0">
              <a:spcBef>
                <a:spcPts val="600"/>
              </a:spcBef>
            </a:pPr>
            <a:r>
              <a:rPr lang="en-US" sz="2400" dirty="0"/>
              <a:t>B</a:t>
            </a:r>
            <a:r>
              <a:rPr lang="en-US" sz="2400" dirty="0" smtClean="0"/>
              <a:t>rainstorm </a:t>
            </a:r>
            <a:r>
              <a:rPr lang="en-US" sz="2400" dirty="0"/>
              <a:t>multiple sources that could inspire action</a:t>
            </a:r>
          </a:p>
          <a:p>
            <a:pPr lvl="0">
              <a:spcBef>
                <a:spcPts val="600"/>
              </a:spcBef>
            </a:pPr>
            <a:r>
              <a:rPr lang="en-US" sz="2400" dirty="0"/>
              <a:t>C</a:t>
            </a:r>
            <a:r>
              <a:rPr lang="en-US" sz="2400" dirty="0" smtClean="0"/>
              <a:t>larify </a:t>
            </a:r>
            <a:r>
              <a:rPr lang="en-US" sz="2400" dirty="0"/>
              <a:t>what is and is </a:t>
            </a:r>
            <a:r>
              <a:rPr lang="en-US" sz="2400" i="1" dirty="0"/>
              <a:t>not </a:t>
            </a:r>
            <a:r>
              <a:rPr lang="en-US" sz="2400" dirty="0"/>
              <a:t>required by IB for student service, specifically focusing on monitoring and documentation.</a:t>
            </a:r>
          </a:p>
          <a:p>
            <a:pPr>
              <a:spcBef>
                <a:spcPts val="600"/>
              </a:spcBef>
            </a:pPr>
            <a:r>
              <a:rPr lang="en-US" sz="2400" dirty="0"/>
              <a:t>I</a:t>
            </a:r>
            <a:r>
              <a:rPr lang="en-US" sz="2400" dirty="0" smtClean="0"/>
              <a:t>nvestigate </a:t>
            </a:r>
            <a:r>
              <a:rPr lang="en-US" sz="2400" dirty="0"/>
              <a:t>a current event and break it down into action elements for potential service involvement.</a:t>
            </a:r>
          </a:p>
        </p:txBody>
      </p:sp>
    </p:spTree>
    <p:extLst>
      <p:ext uri="{BB962C8B-B14F-4D97-AF65-F5344CB8AC3E}">
        <p14:creationId xmlns:p14="http://schemas.microsoft.com/office/powerpoint/2010/main" val="110390267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ext Box 65"/>
          <p:cNvSpPr txBox="1">
            <a:spLocks noChangeArrowheads="1"/>
          </p:cNvSpPr>
          <p:nvPr/>
        </p:nvSpPr>
        <p:spPr bwMode="auto">
          <a:xfrm>
            <a:off x="5731570" y="5866527"/>
            <a:ext cx="3157250" cy="5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400">
                <a:solidFill>
                  <a:schemeClr val="tx1"/>
                </a:solidFill>
                <a:latin typeface="Arial" charset="0"/>
                <a:ea typeface="ＭＳ Ｐゴシック" charset="0"/>
              </a:defRPr>
            </a:lvl1pPr>
            <a:lvl2pPr>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fontAlgn="base">
              <a:spcBef>
                <a:spcPct val="0"/>
              </a:spcBef>
              <a:spcAft>
                <a:spcPct val="0"/>
              </a:spcAft>
              <a:defRPr sz="2400">
                <a:solidFill>
                  <a:schemeClr val="tx1"/>
                </a:solidFill>
                <a:latin typeface="Arial" charset="0"/>
                <a:ea typeface="ＭＳ Ｐゴシック" charset="0"/>
              </a:defRPr>
            </a:lvl6pPr>
            <a:lvl7pPr fontAlgn="base">
              <a:spcBef>
                <a:spcPct val="0"/>
              </a:spcBef>
              <a:spcAft>
                <a:spcPct val="0"/>
              </a:spcAft>
              <a:defRPr sz="2400">
                <a:solidFill>
                  <a:schemeClr val="tx1"/>
                </a:solidFill>
                <a:latin typeface="Arial" charset="0"/>
                <a:ea typeface="ＭＳ Ｐゴシック" charset="0"/>
              </a:defRPr>
            </a:lvl7pPr>
            <a:lvl8pPr fontAlgn="base">
              <a:spcBef>
                <a:spcPct val="0"/>
              </a:spcBef>
              <a:spcAft>
                <a:spcPct val="0"/>
              </a:spcAft>
              <a:defRPr sz="2400">
                <a:solidFill>
                  <a:schemeClr val="tx1"/>
                </a:solidFill>
                <a:latin typeface="Arial" charset="0"/>
                <a:ea typeface="ＭＳ Ｐゴシック" charset="0"/>
              </a:defRPr>
            </a:lvl8pPr>
            <a:lvl9pPr fontAlgn="base">
              <a:spcBef>
                <a:spcPct val="0"/>
              </a:spcBef>
              <a:spcAft>
                <a:spcPct val="0"/>
              </a:spcAft>
              <a:defRPr sz="2400">
                <a:solidFill>
                  <a:schemeClr val="tx1"/>
                </a:solidFill>
                <a:latin typeface="Arial" charset="0"/>
                <a:ea typeface="ＭＳ Ｐゴシック" charset="0"/>
              </a:defRPr>
            </a:lvl9pPr>
          </a:lstStyle>
          <a:p>
            <a:pPr marL="0" lvl="0" indent="0" eaLnBrk="1" fontAlgn="base" latinLnBrk="0" hangingPunct="1">
              <a:lnSpc>
                <a:spcPct val="81000"/>
              </a:lnSpc>
              <a:spcBef>
                <a:spcPct val="0"/>
              </a:spcBef>
              <a:spcAft>
                <a:spcPct val="0"/>
              </a:spcAft>
              <a:tabLst/>
            </a:pPr>
            <a:r>
              <a:rPr kumimoji="0" lang="en-US" sz="1200" b="0" u="none" strike="noStrike" cap="none" normalizeH="0" baseline="0" dirty="0">
                <a:ln>
                  <a:noFill/>
                </a:ln>
                <a:solidFill>
                  <a:srgbClr val="004B8D"/>
                </a:solidFill>
                <a:effectLst/>
                <a:latin typeface="+mn-lt"/>
                <a:ea typeface="ÇlÇr ñæí©" charset="0"/>
              </a:rPr>
              <a:t>Created by RMC Research Corporation</a:t>
            </a:r>
          </a:p>
          <a:p>
            <a:pPr marL="0" lvl="0" indent="0" eaLnBrk="1" fontAlgn="base" latinLnBrk="0" hangingPunct="1">
              <a:lnSpc>
                <a:spcPct val="100000"/>
              </a:lnSpc>
              <a:spcBef>
                <a:spcPts val="25"/>
              </a:spcBef>
              <a:spcAft>
                <a:spcPct val="0"/>
              </a:spcAft>
              <a:tabLst/>
            </a:pPr>
            <a:r>
              <a:rPr kumimoji="0" lang="en-US" sz="1200" b="0" u="none" strike="noStrike" cap="none" normalizeH="0" baseline="0" dirty="0">
                <a:ln>
                  <a:noFill/>
                </a:ln>
                <a:solidFill>
                  <a:srgbClr val="004B8D"/>
                </a:solidFill>
                <a:effectLst/>
                <a:latin typeface="+mn-lt"/>
                <a:ea typeface="ÇlÇr ñæí©" charset="0"/>
              </a:rPr>
              <a:t>for Learn and Serve America</a:t>
            </a:r>
            <a:r>
              <a:rPr kumimoji="0" lang="en-US" altLang="en-US" sz="1200" b="0" u="none" strike="noStrike" cap="none" normalizeH="0" baseline="0" dirty="0">
                <a:ln>
                  <a:noFill/>
                </a:ln>
                <a:solidFill>
                  <a:srgbClr val="004B8D"/>
                </a:solidFill>
                <a:effectLst/>
                <a:latin typeface="+mn-lt"/>
                <a:ea typeface="ÇlÇr ñæí©" charset="0"/>
              </a:rPr>
              <a:t>’</a:t>
            </a:r>
            <a:r>
              <a:rPr kumimoji="0" lang="en-US" sz="1200" b="0" u="none" strike="noStrike" cap="none" normalizeH="0" baseline="0" dirty="0">
                <a:ln>
                  <a:noFill/>
                </a:ln>
                <a:solidFill>
                  <a:srgbClr val="004B8D"/>
                </a:solidFill>
                <a:effectLst/>
                <a:latin typeface="+mn-lt"/>
                <a:ea typeface="ÇlÇr ñæí©" charset="0"/>
              </a:rPr>
              <a:t>s National Service-Learning Clearinghouse</a:t>
            </a:r>
            <a:endParaRPr kumimoji="0" lang="en-US" sz="1200" b="0" u="none" strike="noStrike" cap="none" normalizeH="0" baseline="0" dirty="0">
              <a:ln>
                <a:noFill/>
              </a:ln>
              <a:solidFill>
                <a:srgbClr val="004B8D"/>
              </a:solidFill>
              <a:effectLst/>
              <a:latin typeface="+mn-lt"/>
            </a:endParaRPr>
          </a:p>
        </p:txBody>
      </p:sp>
      <p:sp>
        <p:nvSpPr>
          <p:cNvPr id="2" name="TextBox 1"/>
          <p:cNvSpPr txBox="1"/>
          <p:nvPr/>
        </p:nvSpPr>
        <p:spPr>
          <a:xfrm>
            <a:off x="212651" y="3636591"/>
            <a:ext cx="2806234" cy="1754326"/>
          </a:xfrm>
          <a:prstGeom prst="rect">
            <a:avLst/>
          </a:prstGeom>
          <a:noFill/>
        </p:spPr>
        <p:txBody>
          <a:bodyPr wrap="square" rtlCol="0">
            <a:spAutoFit/>
          </a:bodyPr>
          <a:lstStyle/>
          <a:p>
            <a:r>
              <a:rPr lang="en-US" sz="1800" b="1" dirty="0" smtClean="0">
                <a:solidFill>
                  <a:srgbClr val="F05033"/>
                </a:solidFill>
              </a:rPr>
              <a:t>Where do we jump on the wheel to begin? Why?</a:t>
            </a:r>
          </a:p>
          <a:p>
            <a:endParaRPr lang="en-US" sz="1800" b="1" dirty="0" smtClean="0">
              <a:solidFill>
                <a:srgbClr val="F05033"/>
              </a:solidFill>
            </a:endParaRPr>
          </a:p>
          <a:p>
            <a:r>
              <a:rPr lang="en-US" sz="1800" b="1" dirty="0" smtClean="0">
                <a:solidFill>
                  <a:srgbClr val="F05033"/>
                </a:solidFill>
              </a:rPr>
              <a:t>Where </a:t>
            </a:r>
            <a:r>
              <a:rPr lang="en-US" sz="1800" b="1" i="1" dirty="0" smtClean="0">
                <a:solidFill>
                  <a:srgbClr val="F05033"/>
                </a:solidFill>
              </a:rPr>
              <a:t>wouldn’t </a:t>
            </a:r>
            <a:r>
              <a:rPr lang="en-US" sz="1800" b="1" dirty="0" smtClean="0">
                <a:solidFill>
                  <a:srgbClr val="F05033"/>
                </a:solidFill>
              </a:rPr>
              <a:t>we? Why?</a:t>
            </a:r>
            <a:endParaRPr lang="en-US" sz="1800" b="1" dirty="0">
              <a:solidFill>
                <a:srgbClr val="F05033"/>
              </a:solidFill>
            </a:endParaRPr>
          </a:p>
        </p:txBody>
      </p:sp>
      <p:sp>
        <p:nvSpPr>
          <p:cNvPr id="81" name="TextBox 80"/>
          <p:cNvSpPr txBox="1"/>
          <p:nvPr/>
        </p:nvSpPr>
        <p:spPr>
          <a:xfrm>
            <a:off x="212651" y="109468"/>
            <a:ext cx="8844702" cy="1477328"/>
          </a:xfrm>
          <a:prstGeom prst="rect">
            <a:avLst/>
          </a:prstGeom>
          <a:noFill/>
        </p:spPr>
        <p:txBody>
          <a:bodyPr wrap="square" rtlCol="0">
            <a:spAutoFit/>
          </a:bodyPr>
          <a:lstStyle/>
          <a:p>
            <a:r>
              <a:rPr lang="en-US" sz="3000" b="1" dirty="0" smtClean="0">
                <a:solidFill>
                  <a:srgbClr val="1AB7EA"/>
                </a:solidFill>
              </a:rPr>
              <a:t>What questions do we have to ask in order to plan a successful community action experience? </a:t>
            </a:r>
            <a:endParaRPr lang="en-US" sz="3000" b="1" dirty="0">
              <a:solidFill>
                <a:srgbClr val="1AB7EA"/>
              </a:solidFill>
            </a:endParaRPr>
          </a:p>
        </p:txBody>
      </p:sp>
      <p:grpSp>
        <p:nvGrpSpPr>
          <p:cNvPr id="80" name="Group 79"/>
          <p:cNvGrpSpPr/>
          <p:nvPr/>
        </p:nvGrpSpPr>
        <p:grpSpPr>
          <a:xfrm>
            <a:off x="2222010" y="1127153"/>
            <a:ext cx="6357063" cy="4667556"/>
            <a:chOff x="1456470" y="1127153"/>
            <a:chExt cx="6357063" cy="4667556"/>
          </a:xfrm>
        </p:grpSpPr>
        <p:graphicFrame>
          <p:nvGraphicFramePr>
            <p:cNvPr id="3" name="Diagram 2"/>
            <p:cNvGraphicFramePr/>
            <p:nvPr>
              <p:extLst>
                <p:ext uri="{D42A27DB-BD31-4B8C-83A1-F6EECF244321}">
                  <p14:modId xmlns:p14="http://schemas.microsoft.com/office/powerpoint/2010/main" val="2540424842"/>
                </p:ext>
              </p:extLst>
            </p:nvPr>
          </p:nvGraphicFramePr>
          <p:xfrm>
            <a:off x="1456470" y="1127153"/>
            <a:ext cx="6357063" cy="4667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p:nvPr/>
          </p:nvSpPr>
          <p:spPr bwMode="auto">
            <a:xfrm>
              <a:off x="3720281" y="3041040"/>
              <a:ext cx="1871972" cy="914400"/>
            </a:xfrm>
            <a:prstGeom prst="roundRect">
              <a:avLst/>
            </a:prstGeom>
            <a:solidFill>
              <a:srgbClr val="1AB7EA"/>
            </a:solidFill>
            <a:ln w="9525" cap="flat" cmpd="sng" algn="ctr">
              <a:no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Arial" charset="0"/>
                </a:rPr>
                <a:t>Assessment and reflection</a:t>
              </a:r>
            </a:p>
          </p:txBody>
        </p:sp>
      </p:grpSp>
    </p:spTree>
    <p:extLst>
      <p:ext uri="{BB962C8B-B14F-4D97-AF65-F5344CB8AC3E}">
        <p14:creationId xmlns:p14="http://schemas.microsoft.com/office/powerpoint/2010/main" val="225441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591" y="364694"/>
            <a:ext cx="8888819" cy="5324535"/>
          </a:xfrm>
          <a:prstGeom prst="rect">
            <a:avLst/>
          </a:prstGeom>
          <a:noFill/>
        </p:spPr>
        <p:txBody>
          <a:bodyPr wrap="square" rtlCol="0">
            <a:spAutoFit/>
          </a:bodyPr>
          <a:lstStyle/>
          <a:p>
            <a:pPr marL="404813" indent="-404813">
              <a:spcBef>
                <a:spcPts val="600"/>
              </a:spcBef>
              <a:buAutoNum type="arabicPeriod"/>
            </a:pPr>
            <a:r>
              <a:rPr lang="en-US" sz="2000" b="1" i="1" dirty="0" smtClean="0">
                <a:solidFill>
                  <a:srgbClr val="004B8D"/>
                </a:solidFill>
              </a:rPr>
              <a:t>Investigation</a:t>
            </a:r>
            <a:r>
              <a:rPr lang="en-US" sz="2000" b="1" dirty="0">
                <a:solidFill>
                  <a:srgbClr val="004B8D"/>
                </a:solidFill>
              </a:rPr>
              <a:t>: </a:t>
            </a:r>
            <a:r>
              <a:rPr lang="en-US" sz="2000" dirty="0">
                <a:solidFill>
                  <a:srgbClr val="004B8D"/>
                </a:solidFill>
              </a:rPr>
              <a:t>Teachers and students investigate the community problems that they might potentially address. Investigation typically involves some sort of research and mapping activity</a:t>
            </a:r>
            <a:r>
              <a:rPr lang="en-US" sz="2000" dirty="0" smtClean="0">
                <a:solidFill>
                  <a:srgbClr val="004B8D"/>
                </a:solidFill>
              </a:rPr>
              <a:t>.</a:t>
            </a:r>
            <a:endParaRPr lang="en-US" sz="2000" dirty="0">
              <a:solidFill>
                <a:srgbClr val="004B8D"/>
              </a:solidFill>
            </a:endParaRPr>
          </a:p>
          <a:p>
            <a:pPr marL="404813" indent="-404813">
              <a:spcBef>
                <a:spcPts val="600"/>
              </a:spcBef>
              <a:buFont typeface="+mj-lt"/>
              <a:buAutoNum type="arabicPeriod"/>
            </a:pPr>
            <a:r>
              <a:rPr lang="en-US" sz="2000" b="1" i="1" dirty="0" smtClean="0">
                <a:solidFill>
                  <a:srgbClr val="004B8D"/>
                </a:solidFill>
              </a:rPr>
              <a:t>Planning </a:t>
            </a:r>
            <a:r>
              <a:rPr lang="en-US" sz="2000" b="1" i="1" dirty="0">
                <a:solidFill>
                  <a:srgbClr val="004B8D"/>
                </a:solidFill>
              </a:rPr>
              <a:t>and Preparation</a:t>
            </a:r>
            <a:r>
              <a:rPr lang="en-US" sz="2000" b="1" dirty="0">
                <a:solidFill>
                  <a:srgbClr val="004B8D"/>
                </a:solidFill>
              </a:rPr>
              <a:t>: </a:t>
            </a:r>
            <a:r>
              <a:rPr lang="en-US" sz="2000" dirty="0">
                <a:solidFill>
                  <a:srgbClr val="004B8D"/>
                </a:solidFill>
              </a:rPr>
              <a:t>Teachers, students, and community members plan the learning and service activities, and address the administrative issues needed for a successful project</a:t>
            </a:r>
            <a:r>
              <a:rPr lang="en-US" sz="2000" dirty="0" smtClean="0">
                <a:solidFill>
                  <a:srgbClr val="004B8D"/>
                </a:solidFill>
              </a:rPr>
              <a:t>.</a:t>
            </a:r>
            <a:endParaRPr lang="en-US" sz="2000" dirty="0">
              <a:solidFill>
                <a:srgbClr val="004B8D"/>
              </a:solidFill>
            </a:endParaRPr>
          </a:p>
          <a:p>
            <a:pPr marL="404813" indent="-404813">
              <a:spcBef>
                <a:spcPts val="600"/>
              </a:spcBef>
              <a:buFont typeface="+mj-lt"/>
              <a:buAutoNum type="arabicPeriod"/>
            </a:pPr>
            <a:r>
              <a:rPr lang="en-US" sz="2000" b="1" i="1" dirty="0" smtClean="0">
                <a:solidFill>
                  <a:srgbClr val="004B8D"/>
                </a:solidFill>
              </a:rPr>
              <a:t>Action</a:t>
            </a:r>
            <a:r>
              <a:rPr lang="en-US" sz="2000" i="1" dirty="0" smtClean="0">
                <a:solidFill>
                  <a:srgbClr val="004B8D"/>
                </a:solidFill>
              </a:rPr>
              <a:t> </a:t>
            </a:r>
            <a:r>
              <a:rPr lang="en-US" sz="2000" dirty="0">
                <a:solidFill>
                  <a:srgbClr val="004B8D"/>
                </a:solidFill>
              </a:rPr>
              <a:t>(Implementing the Service Activity): The “heart” of the project: engaging in the meaningful service experience that will help your students develop important knowledge, skills, and attitudes, and will benefit the community</a:t>
            </a:r>
            <a:r>
              <a:rPr lang="en-US" sz="2000" dirty="0" smtClean="0">
                <a:solidFill>
                  <a:srgbClr val="004B8D"/>
                </a:solidFill>
              </a:rPr>
              <a:t>.</a:t>
            </a:r>
            <a:endParaRPr lang="en-US" sz="2000" dirty="0">
              <a:solidFill>
                <a:srgbClr val="004B8D"/>
              </a:solidFill>
            </a:endParaRPr>
          </a:p>
          <a:p>
            <a:pPr marL="404813" indent="-404813">
              <a:spcBef>
                <a:spcPts val="600"/>
              </a:spcBef>
              <a:buFont typeface="+mj-lt"/>
              <a:buAutoNum type="arabicPeriod"/>
            </a:pPr>
            <a:r>
              <a:rPr lang="en-US" sz="2000" b="1" i="1" dirty="0" smtClean="0">
                <a:solidFill>
                  <a:srgbClr val="004B8D"/>
                </a:solidFill>
              </a:rPr>
              <a:t>Reflection</a:t>
            </a:r>
            <a:r>
              <a:rPr lang="en-US" sz="2000" b="1" dirty="0">
                <a:solidFill>
                  <a:srgbClr val="004B8D"/>
                </a:solidFill>
              </a:rPr>
              <a:t>: </a:t>
            </a:r>
            <a:r>
              <a:rPr lang="en-US" sz="2000" dirty="0">
                <a:solidFill>
                  <a:srgbClr val="004B8D"/>
                </a:solidFill>
              </a:rPr>
              <a:t>Activities that help students understand the service-learning experience and to think about its meaning and connection to them, their society, and what they have learned in school; </a:t>
            </a:r>
            <a:r>
              <a:rPr lang="en-US" sz="2000" dirty="0" smtClean="0">
                <a:solidFill>
                  <a:srgbClr val="004B8D"/>
                </a:solidFill>
              </a:rPr>
              <a:t>and</a:t>
            </a:r>
            <a:endParaRPr lang="en-US" sz="2000" dirty="0">
              <a:solidFill>
                <a:srgbClr val="004B8D"/>
              </a:solidFill>
            </a:endParaRPr>
          </a:p>
          <a:p>
            <a:pPr marL="404813" indent="-404813">
              <a:spcBef>
                <a:spcPts val="600"/>
              </a:spcBef>
              <a:buFont typeface="+mj-lt"/>
              <a:buAutoNum type="arabicPeriod"/>
            </a:pPr>
            <a:r>
              <a:rPr lang="en-US" sz="2000" b="1" i="1" dirty="0" smtClean="0">
                <a:solidFill>
                  <a:srgbClr val="004B8D"/>
                </a:solidFill>
              </a:rPr>
              <a:t>Demonstration</a:t>
            </a:r>
            <a:r>
              <a:rPr lang="en-US" sz="2000" b="1" i="1" dirty="0">
                <a:solidFill>
                  <a:srgbClr val="004B8D"/>
                </a:solidFill>
              </a:rPr>
              <a:t>/Celebration</a:t>
            </a:r>
            <a:r>
              <a:rPr lang="en-US" sz="2000" b="1" dirty="0">
                <a:solidFill>
                  <a:srgbClr val="004B8D"/>
                </a:solidFill>
              </a:rPr>
              <a:t>: </a:t>
            </a:r>
            <a:r>
              <a:rPr lang="en-US" sz="2000" dirty="0">
                <a:solidFill>
                  <a:srgbClr val="004B8D"/>
                </a:solidFill>
              </a:rPr>
              <a:t>The final experience </a:t>
            </a:r>
            <a:r>
              <a:rPr lang="en-US" sz="2000" dirty="0" smtClean="0">
                <a:solidFill>
                  <a:srgbClr val="004B8D"/>
                </a:solidFill>
              </a:rPr>
              <a:t>when students</a:t>
            </a:r>
            <a:r>
              <a:rPr lang="en-US" sz="2000" dirty="0">
                <a:solidFill>
                  <a:srgbClr val="004B8D"/>
                </a:solidFill>
              </a:rPr>
              <a:t>, </a:t>
            </a:r>
            <a:r>
              <a:rPr lang="en-US" sz="2000" dirty="0" smtClean="0">
                <a:solidFill>
                  <a:srgbClr val="004B8D"/>
                </a:solidFill>
              </a:rPr>
              <a:t> community </a:t>
            </a:r>
            <a:r>
              <a:rPr lang="en-US" sz="2000" dirty="0">
                <a:solidFill>
                  <a:srgbClr val="004B8D"/>
                </a:solidFill>
              </a:rPr>
              <a:t>participants and others publicly </a:t>
            </a:r>
            <a:r>
              <a:rPr lang="en-US" sz="2000" dirty="0" smtClean="0">
                <a:solidFill>
                  <a:srgbClr val="004B8D"/>
                </a:solidFill>
              </a:rPr>
              <a:t>share </a:t>
            </a:r>
            <a:r>
              <a:rPr lang="en-US" sz="2000" dirty="0">
                <a:solidFill>
                  <a:srgbClr val="004B8D"/>
                </a:solidFill>
              </a:rPr>
              <a:t>what they have learned, celebrate the results of the </a:t>
            </a:r>
            <a:r>
              <a:rPr lang="en-US" sz="2000" dirty="0" smtClean="0">
                <a:solidFill>
                  <a:srgbClr val="004B8D"/>
                </a:solidFill>
              </a:rPr>
              <a:t>service project</a:t>
            </a:r>
            <a:r>
              <a:rPr lang="en-US" sz="2000" dirty="0">
                <a:solidFill>
                  <a:srgbClr val="004B8D"/>
                </a:solidFill>
              </a:rPr>
              <a:t>, and look ahead to the future</a:t>
            </a:r>
            <a:r>
              <a:rPr lang="en-US" sz="2000" dirty="0" smtClean="0">
                <a:solidFill>
                  <a:srgbClr val="004B8D"/>
                </a:solidFill>
              </a:rPr>
              <a:t>.</a:t>
            </a:r>
            <a:endParaRPr lang="en-US" sz="2000" dirty="0">
              <a:solidFill>
                <a:srgbClr val="004B8D"/>
              </a:solidFill>
            </a:endParaRPr>
          </a:p>
        </p:txBody>
      </p:sp>
    </p:spTree>
    <p:extLst>
      <p:ext uri="{BB962C8B-B14F-4D97-AF65-F5344CB8AC3E}">
        <p14:creationId xmlns:p14="http://schemas.microsoft.com/office/powerpoint/2010/main" val="20751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y story.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9191640" cy="6858000"/>
          </a:xfrm>
          <a:prstGeom prst="rect">
            <a:avLst/>
          </a:prstGeom>
        </p:spPr>
      </p:pic>
    </p:spTree>
    <p:extLst>
      <p:ext uri="{BB962C8B-B14F-4D97-AF65-F5344CB8AC3E}">
        <p14:creationId xmlns:p14="http://schemas.microsoft.com/office/powerpoint/2010/main" val="21502415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4577" y="3089306"/>
            <a:ext cx="7737231" cy="1323439"/>
          </a:xfrm>
          <a:prstGeom prst="rect">
            <a:avLst/>
          </a:prstGeom>
        </p:spPr>
        <p:txBody>
          <a:bodyPr wrap="square">
            <a:spAutoFit/>
          </a:bodyPr>
          <a:lstStyle/>
          <a:p>
            <a:pPr lvl="0"/>
            <a:r>
              <a:rPr lang="en-US" sz="2000" b="1" dirty="0" smtClean="0">
                <a:solidFill>
                  <a:srgbClr val="1AB7EA"/>
                </a:solidFill>
              </a:rPr>
              <a:t>Should </a:t>
            </a:r>
            <a:r>
              <a:rPr lang="en-US" sz="2000" b="1" i="1" dirty="0">
                <a:solidFill>
                  <a:srgbClr val="1AB7EA"/>
                </a:solidFill>
              </a:rPr>
              <a:t>action</a:t>
            </a:r>
            <a:r>
              <a:rPr lang="en-US" sz="2000" b="1" dirty="0">
                <a:solidFill>
                  <a:srgbClr val="1AB7EA"/>
                </a:solidFill>
              </a:rPr>
              <a:t> be a required </a:t>
            </a:r>
            <a:r>
              <a:rPr lang="en-US" sz="2000" b="1" dirty="0" smtClean="0">
                <a:solidFill>
                  <a:srgbClr val="1AB7EA"/>
                </a:solidFill>
              </a:rPr>
              <a:t>part/section </a:t>
            </a:r>
            <a:r>
              <a:rPr lang="en-US" sz="2000" b="1" dirty="0">
                <a:solidFill>
                  <a:srgbClr val="1AB7EA"/>
                </a:solidFill>
              </a:rPr>
              <a:t>of every unit (much like the PYP planner)? Why? Why not</a:t>
            </a:r>
            <a:r>
              <a:rPr lang="en-US" sz="2000" b="1" dirty="0" smtClean="0">
                <a:solidFill>
                  <a:srgbClr val="1AB7EA"/>
                </a:solidFill>
              </a:rPr>
              <a:t>? </a:t>
            </a:r>
          </a:p>
          <a:p>
            <a:pPr lvl="0"/>
            <a:endParaRPr lang="en-US" sz="2000" b="1" dirty="0">
              <a:solidFill>
                <a:srgbClr val="1AB7EA"/>
              </a:solidFill>
            </a:endParaRPr>
          </a:p>
          <a:p>
            <a:pPr lvl="0"/>
            <a:r>
              <a:rPr lang="en-US" sz="2000" b="1" dirty="0" smtClean="0">
                <a:solidFill>
                  <a:srgbClr val="1AB7EA"/>
                </a:solidFill>
              </a:rPr>
              <a:t>If so, where would you put it? Why?</a:t>
            </a:r>
            <a:endParaRPr lang="en-US" sz="2000" b="1" dirty="0">
              <a:solidFill>
                <a:srgbClr val="1AB7EA"/>
              </a:solidFill>
            </a:endParaRPr>
          </a:p>
        </p:txBody>
      </p:sp>
      <p:sp>
        <p:nvSpPr>
          <p:cNvPr id="4" name="TextBox 3"/>
          <p:cNvSpPr txBox="1"/>
          <p:nvPr/>
        </p:nvSpPr>
        <p:spPr>
          <a:xfrm>
            <a:off x="382771" y="657871"/>
            <a:ext cx="8506047" cy="2431435"/>
          </a:xfrm>
          <a:prstGeom prst="rect">
            <a:avLst/>
          </a:prstGeom>
          <a:noFill/>
        </p:spPr>
        <p:txBody>
          <a:bodyPr wrap="square" rtlCol="0">
            <a:spAutoFit/>
          </a:bodyPr>
          <a:lstStyle/>
          <a:p>
            <a:pPr lvl="0"/>
            <a:r>
              <a:rPr lang="en-US" sz="2000" b="1" i="1" dirty="0">
                <a:solidFill>
                  <a:srgbClr val="004B8D"/>
                </a:solidFill>
              </a:rPr>
              <a:t>Action is wider than service. It can include advocacy and awareness as well as doing something towards a goal. Service is part of action (how) that can provide an important motivation for significant and real-world experiential learning (why); service can be powerfully anchored in curriculum (what), and its reflexive goal is development of students who embody the learner profile (who).  </a:t>
            </a:r>
            <a:r>
              <a:rPr lang="en-US" sz="1600" i="1" dirty="0">
                <a:solidFill>
                  <a:srgbClr val="004B8D"/>
                </a:solidFill>
              </a:rPr>
              <a:t>IB</a:t>
            </a:r>
            <a:endParaRPr lang="en-US" sz="1600" b="1" i="1" dirty="0">
              <a:solidFill>
                <a:srgbClr val="004B8D"/>
              </a:solidFill>
            </a:endParaRPr>
          </a:p>
          <a:p>
            <a:r>
              <a:rPr lang="en-US" sz="1600" b="1" i="1" dirty="0">
                <a:solidFill>
                  <a:srgbClr val="004B8D"/>
                </a:solidFill>
              </a:rPr>
              <a:t> </a:t>
            </a:r>
          </a:p>
          <a:p>
            <a:endParaRPr lang="en-US" sz="1600" dirty="0">
              <a:solidFill>
                <a:srgbClr val="004B8D"/>
              </a:solidFill>
            </a:endParaRPr>
          </a:p>
        </p:txBody>
      </p:sp>
      <p:pic>
        <p:nvPicPr>
          <p:cNvPr id="5" name="Picture 4" descr="time to improv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51685" y="3542794"/>
            <a:ext cx="1969477" cy="1739900"/>
          </a:xfrm>
          <a:prstGeom prst="rect">
            <a:avLst/>
          </a:prstGeom>
        </p:spPr>
      </p:pic>
      <p:sp>
        <p:nvSpPr>
          <p:cNvPr id="3" name="TextBox 2"/>
          <p:cNvSpPr txBox="1"/>
          <p:nvPr/>
        </p:nvSpPr>
        <p:spPr>
          <a:xfrm>
            <a:off x="615461" y="6286501"/>
            <a:ext cx="498231" cy="276999"/>
          </a:xfrm>
          <a:prstGeom prst="rect">
            <a:avLst/>
          </a:prstGeom>
          <a:noFill/>
        </p:spPr>
        <p:txBody>
          <a:bodyPr wrap="square" rtlCol="0">
            <a:spAutoFit/>
          </a:bodyPr>
          <a:lstStyle/>
          <a:p>
            <a:r>
              <a:rPr lang="en-US" dirty="0" smtClean="0"/>
              <a:t>5</a:t>
            </a:r>
            <a:endParaRPr lang="en-US" dirty="0"/>
          </a:p>
        </p:txBody>
      </p:sp>
    </p:spTree>
    <p:extLst>
      <p:ext uri="{BB962C8B-B14F-4D97-AF65-F5344CB8AC3E}">
        <p14:creationId xmlns:p14="http://schemas.microsoft.com/office/powerpoint/2010/main" val="1547317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44405" y="1535942"/>
            <a:ext cx="7188509" cy="4037544"/>
          </a:xfrm>
        </p:spPr>
        <p:txBody>
          <a:bodyPr/>
          <a:lstStyle/>
          <a:p>
            <a:pPr marL="342900" indent="-342900">
              <a:spcBef>
                <a:spcPts val="600"/>
              </a:spcBef>
              <a:buFont typeface="Arial" panose="020B0604020202020204" pitchFamily="34" charset="0"/>
              <a:buChar char="•"/>
            </a:pPr>
            <a:r>
              <a:rPr lang="en-US" sz="2200" dirty="0" smtClean="0">
                <a:solidFill>
                  <a:srgbClr val="004B8D"/>
                </a:solidFill>
              </a:rPr>
              <a:t>student issues/concerns</a:t>
            </a:r>
          </a:p>
          <a:p>
            <a:pPr marL="342900" indent="-342900">
              <a:spcBef>
                <a:spcPts val="600"/>
              </a:spcBef>
              <a:buFont typeface="Arial" panose="020B0604020202020204" pitchFamily="34" charset="0"/>
              <a:buChar char="•"/>
            </a:pPr>
            <a:r>
              <a:rPr lang="en-US" sz="2200" dirty="0" smtClean="0">
                <a:solidFill>
                  <a:srgbClr val="004B8D"/>
                </a:solidFill>
              </a:rPr>
              <a:t>curriculum</a:t>
            </a:r>
          </a:p>
          <a:p>
            <a:pPr marL="342900" indent="-342900">
              <a:spcBef>
                <a:spcPts val="600"/>
              </a:spcBef>
              <a:buFont typeface="Arial" panose="020B0604020202020204" pitchFamily="34" charset="0"/>
              <a:buChar char="•"/>
            </a:pPr>
            <a:r>
              <a:rPr lang="en-US" sz="2200" dirty="0" smtClean="0">
                <a:solidFill>
                  <a:srgbClr val="004B8D"/>
                </a:solidFill>
              </a:rPr>
              <a:t>community or global issues seen on TV, in newspaper, heard around the dinner table     or . . .</a:t>
            </a:r>
          </a:p>
          <a:p>
            <a:pPr marL="342900" indent="-342900">
              <a:spcBef>
                <a:spcPts val="600"/>
              </a:spcBef>
              <a:buFont typeface="Arial" panose="020B0604020202020204" pitchFamily="34" charset="0"/>
              <a:buChar char="•"/>
            </a:pPr>
            <a:r>
              <a:rPr lang="en-US" sz="2200" dirty="0" smtClean="0">
                <a:solidFill>
                  <a:srgbClr val="004B8D"/>
                </a:solidFill>
              </a:rPr>
              <a:t>teachable moments in class</a:t>
            </a:r>
          </a:p>
          <a:p>
            <a:pPr marL="342900" indent="-342900">
              <a:spcBef>
                <a:spcPts val="600"/>
              </a:spcBef>
              <a:buFont typeface="Arial" panose="020B0604020202020204" pitchFamily="34" charset="0"/>
              <a:buChar char="•"/>
            </a:pPr>
            <a:r>
              <a:rPr lang="en-US" sz="2200" dirty="0" smtClean="0">
                <a:solidFill>
                  <a:srgbClr val="004B8D"/>
                </a:solidFill>
              </a:rPr>
              <a:t>needs of the school</a:t>
            </a:r>
          </a:p>
          <a:p>
            <a:pPr marL="342900" indent="-342900">
              <a:spcBef>
                <a:spcPts val="600"/>
              </a:spcBef>
              <a:buFont typeface="Arial" panose="020B0604020202020204" pitchFamily="34" charset="0"/>
              <a:buChar char="•"/>
            </a:pPr>
            <a:r>
              <a:rPr lang="en-US" sz="2200" dirty="0" smtClean="0">
                <a:solidFill>
                  <a:srgbClr val="004B8D"/>
                </a:solidFill>
              </a:rPr>
              <a:t>interdisciplinary initiatives</a:t>
            </a:r>
          </a:p>
          <a:p>
            <a:pPr marL="342900" indent="-342900">
              <a:spcBef>
                <a:spcPts val="600"/>
              </a:spcBef>
              <a:buFont typeface="Arial" panose="020B0604020202020204" pitchFamily="34" charset="0"/>
              <a:buChar char="•"/>
            </a:pPr>
            <a:r>
              <a:rPr lang="en-US" sz="2200" dirty="0" smtClean="0">
                <a:solidFill>
                  <a:srgbClr val="004B8D"/>
                </a:solidFill>
              </a:rPr>
              <a:t>community partners, agencies, parents</a:t>
            </a:r>
          </a:p>
          <a:p>
            <a:pPr marL="342900" indent="-342900">
              <a:spcBef>
                <a:spcPts val="600"/>
              </a:spcBef>
              <a:buFont typeface="Arial" panose="020B0604020202020204" pitchFamily="34" charset="0"/>
              <a:buChar char="•"/>
            </a:pPr>
            <a:r>
              <a:rPr lang="en-US" sz="2200" dirty="0" smtClean="0">
                <a:solidFill>
                  <a:srgbClr val="004B8D"/>
                </a:solidFill>
              </a:rPr>
              <a:t>yes, YouTube</a:t>
            </a:r>
          </a:p>
          <a:p>
            <a:pPr marL="342900" indent="-342900">
              <a:spcBef>
                <a:spcPts val="600"/>
              </a:spcBef>
              <a:buFont typeface="Arial" panose="020B0604020202020204" pitchFamily="34" charset="0"/>
              <a:buChar char="•"/>
            </a:pPr>
            <a:r>
              <a:rPr lang="en-US" sz="2200" dirty="0" smtClean="0">
                <a:solidFill>
                  <a:srgbClr val="004B8D"/>
                </a:solidFill>
              </a:rPr>
              <a:t>websites, blogs, wikis, podcasts, other electronic sources</a:t>
            </a:r>
          </a:p>
        </p:txBody>
      </p:sp>
      <p:sp>
        <p:nvSpPr>
          <p:cNvPr id="8" name="Title 7"/>
          <p:cNvSpPr txBox="1">
            <a:spLocks noGrp="1"/>
          </p:cNvSpPr>
          <p:nvPr>
            <p:ph type="title"/>
          </p:nvPr>
        </p:nvSpPr>
        <p:spPr>
          <a:xfrm>
            <a:off x="188068" y="342771"/>
            <a:ext cx="8564046" cy="923330"/>
          </a:xfrm>
          <a:prstGeom prst="rect">
            <a:avLst/>
          </a:prstGeom>
          <a:noFill/>
        </p:spPr>
        <p:txBody>
          <a:bodyPr wrap="square" rtlCol="0">
            <a:spAutoFit/>
          </a:bodyPr>
          <a:lstStyle/>
          <a:p>
            <a:r>
              <a:rPr lang="en-US" dirty="0" smtClean="0">
                <a:cs typeface="Arial Black"/>
              </a:rPr>
              <a:t>W</a:t>
            </a:r>
            <a:r>
              <a:rPr lang="en-US" dirty="0" smtClean="0">
                <a:cs typeface="Ayuthaya"/>
              </a:rPr>
              <a:t>h</a:t>
            </a:r>
            <a:r>
              <a:rPr lang="en-US" dirty="0" smtClean="0">
                <a:cs typeface="Baskerville"/>
              </a:rPr>
              <a:t>e</a:t>
            </a:r>
            <a:r>
              <a:rPr lang="en-US" dirty="0" smtClean="0"/>
              <a:t>r</a:t>
            </a:r>
            <a:r>
              <a:rPr lang="en-US" dirty="0" smtClean="0">
                <a:cs typeface="Bauhaus 93"/>
              </a:rPr>
              <a:t>e</a:t>
            </a:r>
            <a:r>
              <a:rPr lang="en-US" dirty="0" smtClean="0"/>
              <a:t> </a:t>
            </a:r>
            <a:r>
              <a:rPr lang="en-US" dirty="0" smtClean="0">
                <a:cs typeface="Bernard MT Condensed"/>
              </a:rPr>
              <a:t>d</a:t>
            </a:r>
            <a:r>
              <a:rPr lang="en-US" dirty="0" smtClean="0"/>
              <a:t>o i</a:t>
            </a:r>
            <a:r>
              <a:rPr lang="en-US" dirty="0" smtClean="0">
                <a:cs typeface="Chalkduster"/>
              </a:rPr>
              <a:t>d</a:t>
            </a:r>
            <a:r>
              <a:rPr lang="en-US" dirty="0" smtClean="0">
                <a:cs typeface="Charlemagne Std Bold"/>
              </a:rPr>
              <a:t>e</a:t>
            </a:r>
            <a:r>
              <a:rPr lang="en-US" dirty="0" smtClean="0">
                <a:cs typeface="Comic Sans MS"/>
              </a:rPr>
              <a:t>a</a:t>
            </a:r>
            <a:r>
              <a:rPr lang="en-US" dirty="0" smtClean="0"/>
              <a:t>s </a:t>
            </a:r>
            <a:r>
              <a:rPr lang="en-US" dirty="0" smtClean="0">
                <a:cs typeface="American Typewriter"/>
              </a:rPr>
              <a:t>for</a:t>
            </a:r>
            <a:r>
              <a:rPr lang="en-US" dirty="0" smtClean="0"/>
              <a:t> service opportunities come from?</a:t>
            </a:r>
            <a:endParaRPr lang="en-US" dirty="0"/>
          </a:p>
        </p:txBody>
      </p:sp>
      <p:pic>
        <p:nvPicPr>
          <p:cNvPr id="6154" name="Picture 10" descr="C:\Users\Cara\AppData\Local\Microsoft\Windows\Temporary Internet Files\Content.IE5\TTZ9PQX9\MC900078625[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7276768" y="2677420"/>
            <a:ext cx="1296063" cy="3934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04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kveller.com/images/Article_images/social-action-baby-ceremony-art.jpg"/>
          <p:cNvPicPr>
            <a:picLocks noChangeAspect="1" noChangeArrowheads="1"/>
          </p:cNvPicPr>
          <p:nvPr/>
        </p:nvPicPr>
        <p:blipFill>
          <a:blip r:embed="rId3" cstate="print"/>
          <a:srcRect/>
          <a:stretch>
            <a:fillRect/>
          </a:stretch>
        </p:blipFill>
        <p:spPr bwMode="auto">
          <a:xfrm>
            <a:off x="800100" y="762000"/>
            <a:ext cx="7543800" cy="5109456"/>
          </a:xfrm>
          <a:prstGeom prst="rect">
            <a:avLst/>
          </a:prstGeom>
          <a:ln>
            <a:noFill/>
          </a:ln>
          <a:effectLst>
            <a:softEdge rad="112500"/>
          </a:effectLst>
        </p:spPr>
      </p:pic>
      <p:sp>
        <p:nvSpPr>
          <p:cNvPr id="3" name="TextBox 2"/>
          <p:cNvSpPr txBox="1"/>
          <p:nvPr/>
        </p:nvSpPr>
        <p:spPr>
          <a:xfrm>
            <a:off x="457200" y="270623"/>
            <a:ext cx="8229600" cy="553998"/>
          </a:xfrm>
          <a:prstGeom prst="rect">
            <a:avLst/>
          </a:prstGeom>
          <a:noFill/>
        </p:spPr>
        <p:txBody>
          <a:bodyPr wrap="square" rtlCol="0">
            <a:spAutoFit/>
          </a:bodyPr>
          <a:lstStyle/>
          <a:p>
            <a:r>
              <a:rPr lang="en-US" sz="3000" b="1" dirty="0" smtClean="0">
                <a:solidFill>
                  <a:srgbClr val="1AB7EA"/>
                </a:solidFill>
                <a:latin typeface="Arial Black" panose="020B0A04020102020204" pitchFamily="34" charset="0"/>
              </a:rPr>
              <a:t>ART as CONTEXT – suggesting action</a:t>
            </a:r>
            <a:endParaRPr lang="en-US" sz="3000" b="1" dirty="0">
              <a:solidFill>
                <a:srgbClr val="1AB7EA"/>
              </a:solidFill>
              <a:latin typeface="Arial Black" panose="020B0A04020102020204" pitchFamily="34" charset="0"/>
            </a:endParaRPr>
          </a:p>
        </p:txBody>
      </p:sp>
    </p:spTree>
    <p:extLst>
      <p:ext uri="{BB962C8B-B14F-4D97-AF65-F5344CB8AC3E}">
        <p14:creationId xmlns:p14="http://schemas.microsoft.com/office/powerpoint/2010/main" val="301767993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6" name="Slide Number Placeholder 5"/>
          <p:cNvSpPr>
            <a:spLocks noGrp="1"/>
          </p:cNvSpPr>
          <p:nvPr>
            <p:ph type="sldNum" sz="quarter" idx="12"/>
          </p:nvPr>
        </p:nvSpPr>
        <p:spPr/>
        <p:txBody>
          <a:bodyPr/>
          <a:lstStyle/>
          <a:p>
            <a:fld id="{E4196560-B2FD-8E44-9001-9EFA74069B92}" type="slidenum">
              <a:rPr lang="en-US" smtClean="0"/>
              <a:pPr/>
              <a:t>72</a:t>
            </a:fld>
            <a:endParaRPr lang="en-US"/>
          </a:p>
        </p:txBody>
      </p:sp>
      <p:pic>
        <p:nvPicPr>
          <p:cNvPr id="4" name="Picture 3" descr="Brueghel 2.jpg"/>
          <p:cNvPicPr>
            <a:picLocks noChangeAspect="1"/>
          </p:cNvPicPr>
          <p:nvPr/>
        </p:nvPicPr>
        <p:blipFill rotWithShape="1">
          <a:blip r:embed="rId3" cstate="screen">
            <a:extLst>
              <a:ext uri="{28A0092B-C50C-407E-A947-70E740481C1C}">
                <a14:useLocalDpi xmlns:a14="http://schemas.microsoft.com/office/drawing/2010/main"/>
              </a:ext>
            </a:extLst>
          </a:blip>
          <a:srcRect l="3851" r="3851"/>
          <a:stretch/>
        </p:blipFill>
        <p:spPr>
          <a:xfrm>
            <a:off x="1" y="21265"/>
            <a:ext cx="9144000" cy="6858000"/>
          </a:xfrm>
          <a:prstGeom prst="rect">
            <a:avLst/>
          </a:prstGeom>
        </p:spPr>
      </p:pic>
    </p:spTree>
    <p:extLst>
      <p:ext uri="{BB962C8B-B14F-4D97-AF65-F5344CB8AC3E}">
        <p14:creationId xmlns:p14="http://schemas.microsoft.com/office/powerpoint/2010/main" val="1862504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1406769" y="0"/>
            <a:ext cx="6330462" cy="6858000"/>
          </a:xfrm>
          <a:prstGeom prst="rect">
            <a:avLst/>
          </a:prstGeom>
        </p:spPr>
      </p:pic>
    </p:spTree>
    <p:extLst>
      <p:ext uri="{BB962C8B-B14F-4D97-AF65-F5344CB8AC3E}">
        <p14:creationId xmlns:p14="http://schemas.microsoft.com/office/powerpoint/2010/main" val="260475649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85800" y="660402"/>
            <a:ext cx="7772400" cy="784224"/>
          </a:xfrm>
        </p:spPr>
        <p:txBody>
          <a:bodyPr/>
          <a:lstStyle/>
          <a:p>
            <a:pPr algn="ctr"/>
            <a:r>
              <a:rPr lang="en-US" dirty="0" smtClean="0">
                <a:effectLst/>
              </a:rPr>
              <a:t>What have YOU done?</a:t>
            </a:r>
            <a:endParaRPr lang="en-US" dirty="0">
              <a:effectLst/>
            </a:endParaRPr>
          </a:p>
        </p:txBody>
      </p:sp>
      <p:sp>
        <p:nvSpPr>
          <p:cNvPr id="8" name="Subtitle 7"/>
          <p:cNvSpPr>
            <a:spLocks noGrp="1"/>
          </p:cNvSpPr>
          <p:nvPr>
            <p:ph type="subTitle" idx="1"/>
          </p:nvPr>
        </p:nvSpPr>
        <p:spPr>
          <a:xfrm>
            <a:off x="1371600" y="4467341"/>
            <a:ext cx="6400800" cy="547689"/>
          </a:xfrm>
        </p:spPr>
        <p:txBody>
          <a:bodyPr/>
          <a:lstStyle/>
          <a:p>
            <a:r>
              <a:rPr lang="en-US" sz="2000" dirty="0" smtClean="0">
                <a:solidFill>
                  <a:srgbClr val="F05033"/>
                </a:solidFill>
              </a:rPr>
              <a:t>IB does not require a certain number of hours per student or grade or whatever.</a:t>
            </a:r>
            <a:endParaRPr lang="en-US" sz="2000" dirty="0">
              <a:solidFill>
                <a:srgbClr val="F05033"/>
              </a:solidFill>
            </a:endParaRPr>
          </a:p>
        </p:txBody>
      </p:sp>
      <p:sp>
        <p:nvSpPr>
          <p:cNvPr id="10" name="TextBox 9"/>
          <p:cNvSpPr txBox="1"/>
          <p:nvPr/>
        </p:nvSpPr>
        <p:spPr>
          <a:xfrm>
            <a:off x="2341656" y="1682750"/>
            <a:ext cx="4528038" cy="1631216"/>
          </a:xfrm>
          <a:prstGeom prst="rect">
            <a:avLst/>
          </a:prstGeom>
          <a:noFill/>
        </p:spPr>
        <p:txBody>
          <a:bodyPr wrap="square" rtlCol="0">
            <a:spAutoFit/>
          </a:bodyPr>
          <a:lstStyle/>
          <a:p>
            <a:pPr algn="ctr"/>
            <a:endParaRPr lang="en-US" sz="2000" dirty="0">
              <a:solidFill>
                <a:srgbClr val="004B8D"/>
              </a:solidFill>
            </a:endParaRPr>
          </a:p>
          <a:p>
            <a:pPr algn="ctr"/>
            <a:r>
              <a:rPr lang="en-US" sz="2000" dirty="0" smtClean="0">
                <a:solidFill>
                  <a:srgbClr val="004B8D"/>
                </a:solidFill>
              </a:rPr>
              <a:t>Why does the IB require that service be documented for MYP students?</a:t>
            </a:r>
          </a:p>
          <a:p>
            <a:pPr algn="ctr"/>
            <a:endParaRPr lang="en-US" sz="2000" dirty="0" smtClean="0">
              <a:solidFill>
                <a:srgbClr val="004B8D"/>
              </a:solidFill>
            </a:endParaRPr>
          </a:p>
          <a:p>
            <a:pPr algn="ctr"/>
            <a:r>
              <a:rPr lang="en-US" sz="2000" b="1" dirty="0" smtClean="0">
                <a:solidFill>
                  <a:srgbClr val="004B8D"/>
                </a:solidFill>
              </a:rPr>
              <a:t>What DOESN’T IB require</a:t>
            </a:r>
            <a:r>
              <a:rPr lang="en-US" sz="2000" dirty="0" smtClean="0">
                <a:solidFill>
                  <a:srgbClr val="004B8D"/>
                </a:solidFill>
              </a:rPr>
              <a:t>?!</a:t>
            </a:r>
            <a:endParaRPr lang="en-US" sz="2000" dirty="0">
              <a:solidFill>
                <a:srgbClr val="004B8D"/>
              </a:solidFill>
            </a:endParaRPr>
          </a:p>
        </p:txBody>
      </p:sp>
    </p:spTree>
    <p:extLst>
      <p:ext uri="{BB962C8B-B14F-4D97-AF65-F5344CB8AC3E}">
        <p14:creationId xmlns:p14="http://schemas.microsoft.com/office/powerpoint/2010/main" val="303413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6823" y="355086"/>
            <a:ext cx="7772400" cy="1470025"/>
          </a:xfrm>
        </p:spPr>
        <p:txBody>
          <a:bodyPr/>
          <a:lstStyle/>
          <a:p>
            <a:r>
              <a:rPr lang="en-US" dirty="0" smtClean="0">
                <a:effectLst/>
              </a:rPr>
              <a:t>What can you also do?</a:t>
            </a:r>
            <a:endParaRPr lang="en-US" dirty="0">
              <a:effectLst/>
            </a:endParaRPr>
          </a:p>
        </p:txBody>
      </p:sp>
      <p:sp>
        <p:nvSpPr>
          <p:cNvPr id="3" name="Subtitle 2"/>
          <p:cNvSpPr>
            <a:spLocks noGrp="1"/>
          </p:cNvSpPr>
          <p:nvPr>
            <p:ph type="subTitle" idx="1"/>
          </p:nvPr>
        </p:nvSpPr>
        <p:spPr>
          <a:xfrm>
            <a:off x="1195754" y="1590677"/>
            <a:ext cx="6400800" cy="4648198"/>
          </a:xfrm>
        </p:spPr>
        <p:txBody>
          <a:bodyPr/>
          <a:lstStyle/>
          <a:p>
            <a:pPr marL="457200" indent="-457200" algn="l">
              <a:spcBef>
                <a:spcPts val="600"/>
              </a:spcBef>
              <a:buFont typeface="Arial"/>
              <a:buChar char="•"/>
            </a:pPr>
            <a:r>
              <a:rPr lang="en-US" sz="2400" dirty="0" smtClean="0">
                <a:solidFill>
                  <a:srgbClr val="004B8D"/>
                </a:solidFill>
              </a:rPr>
              <a:t>network with each other for ideas, resources, strategies, ways of avoiding pitfalls . . .</a:t>
            </a:r>
          </a:p>
          <a:p>
            <a:pPr marL="457200" indent="-457200" algn="l">
              <a:spcBef>
                <a:spcPts val="600"/>
              </a:spcBef>
              <a:buFont typeface="Arial"/>
              <a:buChar char="•"/>
            </a:pPr>
            <a:r>
              <a:rPr lang="en-US" sz="2400" dirty="0" smtClean="0">
                <a:solidFill>
                  <a:srgbClr val="004B8D"/>
                </a:solidFill>
              </a:rPr>
              <a:t>use the OCC</a:t>
            </a:r>
            <a:r>
              <a:rPr lang="en-US" sz="2400" dirty="0">
                <a:solidFill>
                  <a:srgbClr val="004B8D"/>
                </a:solidFill>
              </a:rPr>
              <a:t> </a:t>
            </a:r>
            <a:r>
              <a:rPr lang="en-US" sz="2400" dirty="0" smtClean="0">
                <a:solidFill>
                  <a:srgbClr val="004B8D"/>
                </a:solidFill>
              </a:rPr>
              <a:t>forums, resources, ideas</a:t>
            </a:r>
            <a:r>
              <a:rPr lang="en-US" sz="2400" dirty="0">
                <a:solidFill>
                  <a:srgbClr val="004B8D"/>
                </a:solidFill>
              </a:rPr>
              <a:t> </a:t>
            </a:r>
            <a:r>
              <a:rPr lang="en-US" sz="2400" dirty="0" smtClean="0">
                <a:solidFill>
                  <a:srgbClr val="004B8D"/>
                </a:solidFill>
              </a:rPr>
              <a:t>to get a global input </a:t>
            </a:r>
          </a:p>
          <a:p>
            <a:pPr marL="457200" indent="-457200" algn="l">
              <a:spcBef>
                <a:spcPts val="600"/>
              </a:spcBef>
              <a:buFont typeface="Arial"/>
              <a:buChar char="•"/>
            </a:pPr>
            <a:r>
              <a:rPr lang="en-US" sz="2400" dirty="0" smtClean="0">
                <a:solidFill>
                  <a:srgbClr val="004B8D"/>
                </a:solidFill>
              </a:rPr>
              <a:t>understand the scope of ‘technology’ –  how can YOU use it to inspire, document, share, connect?</a:t>
            </a:r>
          </a:p>
          <a:p>
            <a:pPr algn="l"/>
            <a:endParaRPr lang="en-US" sz="2400" dirty="0">
              <a:solidFill>
                <a:srgbClr val="004B8D"/>
              </a:solidFill>
            </a:endParaRPr>
          </a:p>
        </p:txBody>
      </p:sp>
    </p:spTree>
    <p:extLst>
      <p:ext uri="{BB962C8B-B14F-4D97-AF65-F5344CB8AC3E}">
        <p14:creationId xmlns:p14="http://schemas.microsoft.com/office/powerpoint/2010/main" val="37452541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p:txBody>
          <a:bodyPr/>
          <a:lstStyle/>
          <a:p>
            <a:pPr>
              <a:lnSpc>
                <a:spcPct val="50000"/>
              </a:lnSpc>
            </a:pPr>
            <a:endParaRPr lang="en-US" sz="2600" b="0" dirty="0" smtClean="0">
              <a:solidFill>
                <a:srgbClr val="004B8D"/>
              </a:solidFill>
            </a:endParaRPr>
          </a:p>
          <a:p>
            <a:pPr marL="0" indent="0" algn="ctr">
              <a:buNone/>
            </a:pPr>
            <a:r>
              <a:rPr lang="en-US" sz="2600" b="0" dirty="0" smtClean="0">
                <a:solidFill>
                  <a:srgbClr val="004B8D"/>
                </a:solidFill>
              </a:rPr>
              <a:t>How can we analyze our community to uncover its needs and complexities, including the communities of the classroom, school and beyond? </a:t>
            </a:r>
            <a:endParaRPr lang="en-US" sz="2600" b="0" dirty="0">
              <a:solidFill>
                <a:srgbClr val="004B8D"/>
              </a:solidFill>
            </a:endParaRPr>
          </a:p>
        </p:txBody>
      </p:sp>
      <p:sp>
        <p:nvSpPr>
          <p:cNvPr id="2" name="Title 1"/>
          <p:cNvSpPr>
            <a:spLocks noGrp="1"/>
          </p:cNvSpPr>
          <p:nvPr>
            <p:ph type="ctrTitle" idx="4294967295"/>
          </p:nvPr>
        </p:nvSpPr>
        <p:spPr>
          <a:xfrm>
            <a:off x="467832" y="552893"/>
            <a:ext cx="5826642" cy="744279"/>
          </a:xfrm>
        </p:spPr>
        <p:txBody>
          <a:bodyPr/>
          <a:lstStyle/>
          <a:p>
            <a:r>
              <a:rPr lang="en-US" dirty="0" smtClean="0"/>
              <a:t>Reflection journal</a:t>
            </a:r>
            <a:endParaRPr lang="en-US" dirty="0"/>
          </a:p>
        </p:txBody>
      </p:sp>
    </p:spTree>
    <p:extLst>
      <p:ext uri="{BB962C8B-B14F-4D97-AF65-F5344CB8AC3E}">
        <p14:creationId xmlns:p14="http://schemas.microsoft.com/office/powerpoint/2010/main" val="18404059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5680" y="1605605"/>
            <a:ext cx="6541148" cy="3416320"/>
          </a:xfrm>
          <a:prstGeom prst="rect">
            <a:avLst/>
          </a:prstGeom>
          <a:noFill/>
        </p:spPr>
        <p:txBody>
          <a:bodyPr wrap="square" rtlCol="0">
            <a:spAutoFit/>
          </a:bodyPr>
          <a:lstStyle/>
          <a:p>
            <a:r>
              <a:rPr lang="en-US" sz="2400" dirty="0">
                <a:solidFill>
                  <a:srgbClr val="004B8D"/>
                </a:solidFill>
              </a:rPr>
              <a:t>“Watch your thoughts, for they become words. Watch your words, for they become actions. Watch your actions, for they become habits. Watch your habits, for they become character. Watch your character, for it becomes your destiny</a:t>
            </a:r>
            <a:r>
              <a:rPr lang="en-US" sz="2400" dirty="0" smtClean="0">
                <a:solidFill>
                  <a:srgbClr val="004B8D"/>
                </a:solidFill>
              </a:rPr>
              <a:t>.”</a:t>
            </a:r>
          </a:p>
          <a:p>
            <a:endParaRPr lang="en-US" sz="2400" dirty="0">
              <a:solidFill>
                <a:srgbClr val="004B8D"/>
              </a:solidFill>
            </a:endParaRPr>
          </a:p>
          <a:p>
            <a:pPr algn="r"/>
            <a:r>
              <a:rPr lang="en-US" sz="2400" dirty="0">
                <a:solidFill>
                  <a:srgbClr val="004B8D"/>
                </a:solidFill>
              </a:rPr>
              <a:t>      </a:t>
            </a:r>
            <a:r>
              <a:rPr lang="en-US" sz="2400" dirty="0" smtClean="0">
                <a:solidFill>
                  <a:srgbClr val="004B8D"/>
                </a:solidFill>
              </a:rPr>
              <a:t>Variously </a:t>
            </a:r>
            <a:r>
              <a:rPr lang="en-US" sz="2400" dirty="0">
                <a:solidFill>
                  <a:srgbClr val="004B8D"/>
                </a:solidFill>
              </a:rPr>
              <a:t>Attributed</a:t>
            </a:r>
          </a:p>
          <a:p>
            <a:endParaRPr lang="en-US" sz="2400" dirty="0">
              <a:solidFill>
                <a:srgbClr val="004B8D"/>
              </a:solidFill>
            </a:endParaRPr>
          </a:p>
        </p:txBody>
      </p:sp>
    </p:spTree>
    <p:extLst>
      <p:ext uri="{BB962C8B-B14F-4D97-AF65-F5344CB8AC3E}">
        <p14:creationId xmlns:p14="http://schemas.microsoft.com/office/powerpoint/2010/main" val="260192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951835" y="2521776"/>
            <a:ext cx="6634716" cy="1406525"/>
          </a:xfrm>
        </p:spPr>
        <p:txBody>
          <a:bodyPr/>
          <a:lstStyle/>
          <a:p>
            <a:r>
              <a:rPr lang="en-US" dirty="0" smtClean="0"/>
              <a:t>Service </a:t>
            </a:r>
            <a:r>
              <a:rPr lang="en-US" dirty="0" smtClean="0"/>
              <a:t>learning and reflection</a:t>
            </a:r>
            <a:endParaRPr lang="en-US" dirty="0"/>
          </a:p>
        </p:txBody>
      </p:sp>
    </p:spTree>
    <p:extLst>
      <p:ext uri="{BB962C8B-B14F-4D97-AF65-F5344CB8AC3E}">
        <p14:creationId xmlns:p14="http://schemas.microsoft.com/office/powerpoint/2010/main" val="22185920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219786" y="1578733"/>
            <a:ext cx="8644903" cy="3876730"/>
          </a:xfrm>
        </p:spPr>
        <p:txBody>
          <a:bodyPr/>
          <a:lstStyle/>
          <a:p>
            <a:pPr marL="0" indent="0" algn="ctr">
              <a:buNone/>
            </a:pPr>
            <a:r>
              <a:rPr lang="en-US" sz="2000" b="1" dirty="0" smtClean="0">
                <a:solidFill>
                  <a:srgbClr val="F05033"/>
                </a:solidFill>
              </a:rPr>
              <a:t>Here are a few to inspire YOU!</a:t>
            </a:r>
          </a:p>
          <a:p>
            <a:pPr marL="0" indent="0" algn="ctr">
              <a:buNone/>
            </a:pPr>
            <a:endParaRPr lang="en-US" sz="2000" b="1" dirty="0" smtClean="0">
              <a:solidFill>
                <a:srgbClr val="FF0000"/>
              </a:solidFill>
            </a:endParaRPr>
          </a:p>
          <a:p>
            <a:pPr marL="0" indent="0" algn="ctr">
              <a:buNone/>
            </a:pPr>
            <a:endParaRPr lang="en-US" sz="2000" b="1" dirty="0">
              <a:solidFill>
                <a:srgbClr val="FF0000"/>
              </a:solidFill>
            </a:endParaRPr>
          </a:p>
          <a:p>
            <a:pPr marL="0" indent="0" algn="ctr">
              <a:buNone/>
            </a:pPr>
            <a:r>
              <a:rPr lang="en-US" sz="2400" b="1" i="1" dirty="0" smtClean="0"/>
              <a:t>Imagine life without breast cancer. </a:t>
            </a:r>
            <a:r>
              <a:rPr lang="en-US" sz="2400" i="1" dirty="0" smtClean="0"/>
              <a:t> Susan B. Komen</a:t>
            </a:r>
          </a:p>
          <a:p>
            <a:pPr marL="0" indent="0" algn="ctr">
              <a:buNone/>
            </a:pPr>
            <a:endParaRPr lang="en-US" sz="2400" i="1" dirty="0" smtClean="0"/>
          </a:p>
          <a:p>
            <a:pPr marL="0" indent="0" algn="ctr">
              <a:buNone/>
            </a:pPr>
            <a:r>
              <a:rPr lang="en-US" sz="2400" b="1" i="1" dirty="0" smtClean="0"/>
              <a:t>Think globally, eat locally.  </a:t>
            </a:r>
            <a:r>
              <a:rPr lang="en-US" sz="2400" i="1" dirty="0" smtClean="0"/>
              <a:t>Harvest International</a:t>
            </a:r>
          </a:p>
          <a:p>
            <a:pPr marL="0" indent="0" algn="ctr">
              <a:buNone/>
            </a:pPr>
            <a:endParaRPr lang="en-US" sz="2400" i="1" dirty="0" smtClean="0"/>
          </a:p>
          <a:p>
            <a:pPr marL="0" indent="0" algn="ctr">
              <a:buNone/>
            </a:pPr>
            <a:r>
              <a:rPr lang="en-US" sz="2400" b="1" i="1" dirty="0" smtClean="0"/>
              <a:t>Share the power of a wish with a child.  </a:t>
            </a:r>
            <a:r>
              <a:rPr lang="en-US" sz="2400" i="1" dirty="0" smtClean="0"/>
              <a:t>Make-a-Wish Foundation</a:t>
            </a:r>
          </a:p>
          <a:p>
            <a:pPr marL="0" indent="0" algn="ctr">
              <a:buNone/>
            </a:pPr>
            <a:endParaRPr lang="en-US" sz="2400" i="1" dirty="0" smtClean="0"/>
          </a:p>
          <a:p>
            <a:pPr marL="0" indent="0" algn="ctr">
              <a:buNone/>
            </a:pPr>
            <a:r>
              <a:rPr lang="en-US" sz="2400" b="1" i="1" dirty="0" smtClean="0"/>
              <a:t>Something </a:t>
            </a:r>
            <a:r>
              <a:rPr lang="en-US" sz="2400" b="1" i="1" u="sng" dirty="0" smtClean="0"/>
              <a:t>can</a:t>
            </a:r>
            <a:r>
              <a:rPr lang="en-US" sz="2400" b="1" i="1" dirty="0" smtClean="0"/>
              <a:t> be done about it.  </a:t>
            </a:r>
            <a:r>
              <a:rPr lang="en-US" sz="2400" i="1" dirty="0" smtClean="0"/>
              <a:t>Boston Volunteer Mission</a:t>
            </a:r>
            <a:endParaRPr lang="en-US" sz="2400" b="1" i="1" dirty="0"/>
          </a:p>
        </p:txBody>
      </p:sp>
      <p:sp>
        <p:nvSpPr>
          <p:cNvPr id="2" name="Rectangle 1"/>
          <p:cNvSpPr/>
          <p:nvPr/>
        </p:nvSpPr>
        <p:spPr>
          <a:xfrm>
            <a:off x="2011237" y="747736"/>
            <a:ext cx="4398513" cy="553998"/>
          </a:xfrm>
          <a:prstGeom prst="rect">
            <a:avLst/>
          </a:prstGeom>
        </p:spPr>
        <p:txBody>
          <a:bodyPr wrap="none">
            <a:spAutoFit/>
          </a:bodyPr>
          <a:lstStyle/>
          <a:p>
            <a:pPr marL="0" indent="0" algn="ctr">
              <a:buNone/>
            </a:pPr>
            <a:r>
              <a:rPr lang="en-US" sz="3000" b="1" dirty="0">
                <a:solidFill>
                  <a:srgbClr val="1AB7EA"/>
                </a:solidFill>
                <a:latin typeface="Arial Black" panose="020B0A04020102020204" pitchFamily="34" charset="0"/>
              </a:rPr>
              <a:t>What is </a:t>
            </a:r>
            <a:r>
              <a:rPr lang="en-US" sz="3000" b="1" i="1" dirty="0">
                <a:solidFill>
                  <a:srgbClr val="1AB7EA"/>
                </a:solidFill>
                <a:latin typeface="Arial Black" panose="020B0A04020102020204" pitchFamily="34" charset="0"/>
              </a:rPr>
              <a:t>your</a:t>
            </a:r>
            <a:r>
              <a:rPr lang="en-US" sz="3000" b="1" dirty="0">
                <a:solidFill>
                  <a:srgbClr val="1AB7EA"/>
                </a:solidFill>
                <a:latin typeface="Arial Black" panose="020B0A04020102020204" pitchFamily="34" charset="0"/>
              </a:rPr>
              <a:t> motto?</a:t>
            </a:r>
          </a:p>
        </p:txBody>
      </p:sp>
    </p:spTree>
    <p:extLst>
      <p:ext uri="{BB962C8B-B14F-4D97-AF65-F5344CB8AC3E}">
        <p14:creationId xmlns:p14="http://schemas.microsoft.com/office/powerpoint/2010/main" val="37968267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t>
            </a:r>
            <a:r>
              <a:rPr lang="en-US" dirty="0" smtClean="0"/>
              <a:t>Objectives</a:t>
            </a:r>
            <a:endParaRPr lang="en-US" dirty="0"/>
          </a:p>
        </p:txBody>
      </p:sp>
      <p:sp>
        <p:nvSpPr>
          <p:cNvPr id="3" name="Text Placeholder 2"/>
          <p:cNvSpPr>
            <a:spLocks noGrp="1"/>
          </p:cNvSpPr>
          <p:nvPr>
            <p:ph type="body" sz="quarter" idx="10"/>
          </p:nvPr>
        </p:nvSpPr>
        <p:spPr/>
        <p:txBody>
          <a:bodyPr/>
          <a:lstStyle/>
          <a:p>
            <a:pPr lvl="0">
              <a:spcBef>
                <a:spcPts val="1200"/>
              </a:spcBef>
            </a:pPr>
            <a:r>
              <a:rPr lang="en-US" sz="2400" dirty="0"/>
              <a:t>R</a:t>
            </a:r>
            <a:r>
              <a:rPr lang="en-US" sz="2400" dirty="0" smtClean="0"/>
              <a:t>eflect </a:t>
            </a:r>
            <a:r>
              <a:rPr lang="en-US" sz="2400" dirty="0"/>
              <a:t>in a variety of ways on what </a:t>
            </a:r>
            <a:r>
              <a:rPr lang="en-US" sz="2400" dirty="0" smtClean="0"/>
              <a:t>has been learned </a:t>
            </a:r>
            <a:r>
              <a:rPr lang="en-US" sz="2400" dirty="0"/>
              <a:t>and created in this </a:t>
            </a:r>
            <a:r>
              <a:rPr lang="en-US" sz="2400" dirty="0" smtClean="0"/>
              <a:t>networking session.</a:t>
            </a:r>
            <a:endParaRPr lang="en-US" sz="2400" dirty="0"/>
          </a:p>
          <a:p>
            <a:pPr>
              <a:spcBef>
                <a:spcPts val="1200"/>
              </a:spcBef>
            </a:pPr>
            <a:r>
              <a:rPr lang="en-US" sz="2400" dirty="0" smtClean="0"/>
              <a:t>Appreciate </a:t>
            </a:r>
            <a:r>
              <a:rPr lang="en-US" sz="2400" dirty="0"/>
              <a:t>new and varied methods of teaching, generating and employing reflection processes.</a:t>
            </a:r>
          </a:p>
        </p:txBody>
      </p:sp>
    </p:spTree>
    <p:extLst>
      <p:ext uri="{BB962C8B-B14F-4D97-AF65-F5344CB8AC3E}">
        <p14:creationId xmlns:p14="http://schemas.microsoft.com/office/powerpoint/2010/main" val="41441079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2.MYP Inquiry and Kolb Reflection cycles-1.pd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64565" y="340241"/>
            <a:ext cx="4535269" cy="6358271"/>
          </a:xfrm>
          <a:prstGeom prst="rect">
            <a:avLst/>
          </a:prstGeom>
        </p:spPr>
      </p:pic>
      <p:grpSp>
        <p:nvGrpSpPr>
          <p:cNvPr id="2" name="Group 1"/>
          <p:cNvGrpSpPr/>
          <p:nvPr/>
        </p:nvGrpSpPr>
        <p:grpSpPr>
          <a:xfrm>
            <a:off x="92319" y="585829"/>
            <a:ext cx="3958284" cy="4362418"/>
            <a:chOff x="534737" y="1684421"/>
            <a:chExt cx="4288141" cy="4362418"/>
          </a:xfrm>
        </p:grpSpPr>
        <p:sp>
          <p:nvSpPr>
            <p:cNvPr id="5" name="TextBox 4"/>
            <p:cNvSpPr txBox="1"/>
            <p:nvPr/>
          </p:nvSpPr>
          <p:spPr>
            <a:xfrm>
              <a:off x="534737" y="1684421"/>
              <a:ext cx="4288141" cy="830997"/>
            </a:xfrm>
            <a:prstGeom prst="rect">
              <a:avLst/>
            </a:prstGeom>
            <a:noFill/>
          </p:spPr>
          <p:txBody>
            <a:bodyPr wrap="square" rtlCol="0">
              <a:spAutoFit/>
            </a:bodyPr>
            <a:lstStyle/>
            <a:p>
              <a:r>
                <a:rPr lang="en-US" sz="2400" b="1" dirty="0" smtClean="0">
                  <a:solidFill>
                    <a:srgbClr val="1AB7EA"/>
                  </a:solidFill>
                </a:rPr>
                <a:t>What does inquiry have to do with action?!!</a:t>
              </a:r>
              <a:endParaRPr lang="en-US" sz="2400" b="1" dirty="0">
                <a:solidFill>
                  <a:srgbClr val="1AB7EA"/>
                </a:solidFill>
              </a:endParaRPr>
            </a:p>
          </p:txBody>
        </p:sp>
        <p:pic>
          <p:nvPicPr>
            <p:cNvPr id="7" name="Picture 6" descr="thinker_doe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8316" y="2853813"/>
              <a:ext cx="3762542" cy="3193026"/>
            </a:xfrm>
            <a:prstGeom prst="rect">
              <a:avLst/>
            </a:prstGeom>
            <a:ln>
              <a:solidFill>
                <a:srgbClr val="0000FF"/>
              </a:solidFill>
            </a:ln>
          </p:spPr>
        </p:pic>
      </p:grpSp>
      <p:pic>
        <p:nvPicPr>
          <p:cNvPr id="3" name="Picture 2"/>
          <p:cNvPicPr>
            <a:picLocks noChangeAspect="1"/>
          </p:cNvPicPr>
          <p:nvPr/>
        </p:nvPicPr>
        <p:blipFill>
          <a:blip r:embed="rId4" cstate="print"/>
          <a:stretch>
            <a:fillRect/>
          </a:stretch>
        </p:blipFill>
        <p:spPr>
          <a:xfrm>
            <a:off x="3840482" y="2393560"/>
            <a:ext cx="2107536" cy="1968858"/>
          </a:xfrm>
          <a:prstGeom prst="rect">
            <a:avLst/>
          </a:prstGeom>
        </p:spPr>
      </p:pic>
    </p:spTree>
    <p:extLst>
      <p:ext uri="{BB962C8B-B14F-4D97-AF65-F5344CB8AC3E}">
        <p14:creationId xmlns:p14="http://schemas.microsoft.com/office/powerpoint/2010/main" val="171116632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87978" y="1523077"/>
            <a:ext cx="3848012" cy="639762"/>
          </a:xfrm>
        </p:spPr>
        <p:txBody>
          <a:bodyPr/>
          <a:lstStyle/>
          <a:p>
            <a:r>
              <a:rPr lang="en-US" sz="3000" dirty="0" smtClean="0">
                <a:solidFill>
                  <a:srgbClr val="1AB7EA"/>
                </a:solidFill>
                <a:latin typeface="Arial Black" panose="020B0A04020102020204" pitchFamily="34" charset="0"/>
              </a:rPr>
              <a:t>An unusual look at reflection</a:t>
            </a:r>
            <a:endParaRPr lang="en-US" sz="3000" dirty="0">
              <a:solidFill>
                <a:srgbClr val="1AB7EA"/>
              </a:solidFill>
              <a:latin typeface="Arial Black" panose="020B0A04020102020204" pitchFamily="34" charset="0"/>
            </a:endParaRPr>
          </a:p>
        </p:txBody>
      </p:sp>
      <p:pic>
        <p:nvPicPr>
          <p:cNvPr id="5" name="Content Placeholder 4" descr="cloud castle.jpg"/>
          <p:cNvPicPr>
            <a:picLocks noGrp="1" noChangeAspect="1"/>
          </p:cNvPicPr>
          <p:nvPr>
            <p:ph sz="half" idx="2"/>
          </p:nvPr>
        </p:nvPicPr>
        <p:blipFill rotWithShape="1">
          <a:blip r:embed="rId2" cstate="screen">
            <a:extLst>
              <a:ext uri="{28A0092B-C50C-407E-A947-70E740481C1C}">
                <a14:useLocalDpi xmlns:a14="http://schemas.microsoft.com/office/drawing/2010/main"/>
              </a:ext>
            </a:extLst>
          </a:blip>
          <a:srcRect/>
          <a:stretch/>
        </p:blipFill>
        <p:spPr>
          <a:xfrm>
            <a:off x="-6685" y="3551274"/>
            <a:ext cx="4318332" cy="3306726"/>
          </a:xfrm>
        </p:spPr>
      </p:pic>
      <p:pic>
        <p:nvPicPr>
          <p:cNvPr id="8" name="Content Placeholder 7" descr="12.Methods of Generating Reflection-1.pdf"/>
          <p:cNvPicPr>
            <a:picLocks noGrp="1" noChangeAspect="1"/>
          </p:cNvPicPr>
          <p:nvPr>
            <p:ph sz="quarter" idx="13"/>
          </p:nvPr>
        </p:nvPicPr>
        <p:blipFill rotWithShape="1">
          <a:blip r:embed="rId3" cstate="screen">
            <a:extLst>
              <a:ext uri="{28A0092B-C50C-407E-A947-70E740481C1C}">
                <a14:useLocalDpi xmlns:a14="http://schemas.microsoft.com/office/drawing/2010/main"/>
              </a:ext>
            </a:extLst>
          </a:blip>
          <a:srcRect l="4150" t="3984" r="7785" b="4562"/>
          <a:stretch/>
        </p:blipFill>
        <p:spPr>
          <a:xfrm>
            <a:off x="4253022" y="0"/>
            <a:ext cx="4884553" cy="6858001"/>
          </a:xfrm>
        </p:spPr>
      </p:pic>
    </p:spTree>
    <p:extLst>
      <p:ext uri="{BB962C8B-B14F-4D97-AF65-F5344CB8AC3E}">
        <p14:creationId xmlns:p14="http://schemas.microsoft.com/office/powerpoint/2010/main" val="323577716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37520" y="2582529"/>
            <a:ext cx="4347628" cy="717048"/>
          </a:xfrm>
        </p:spPr>
        <p:txBody>
          <a:bodyPr/>
          <a:lstStyle/>
          <a:p>
            <a:r>
              <a:rPr lang="en-US" dirty="0" smtClean="0"/>
              <a:t>What’s                  left?</a:t>
            </a:r>
            <a:endParaRPr lang="en-US" dirty="0"/>
          </a:p>
        </p:txBody>
      </p:sp>
      <p:pic>
        <p:nvPicPr>
          <p:cNvPr id="6" name="Picture 5"/>
          <p:cNvPicPr>
            <a:picLocks noChangeAspect="1"/>
          </p:cNvPicPr>
          <p:nvPr/>
        </p:nvPicPr>
        <p:blipFill>
          <a:blip r:embed="rId3" cstate="print"/>
          <a:stretch>
            <a:fillRect/>
          </a:stretch>
        </p:blipFill>
        <p:spPr>
          <a:xfrm>
            <a:off x="3913187" y="2109488"/>
            <a:ext cx="1570892" cy="1790700"/>
          </a:xfrm>
          <a:prstGeom prst="rect">
            <a:avLst/>
          </a:prstGeom>
        </p:spPr>
      </p:pic>
    </p:spTree>
    <p:extLst>
      <p:ext uri="{BB962C8B-B14F-4D97-AF65-F5344CB8AC3E}">
        <p14:creationId xmlns:p14="http://schemas.microsoft.com/office/powerpoint/2010/main" val="26328629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99855" y="1135529"/>
            <a:ext cx="5778787" cy="4093428"/>
          </a:xfrm>
          <a:prstGeom prst="rect">
            <a:avLst/>
          </a:prstGeom>
          <a:noFill/>
        </p:spPr>
        <p:txBody>
          <a:bodyPr wrap="square" rtlCol="0">
            <a:spAutoFit/>
          </a:bodyPr>
          <a:lstStyle/>
          <a:p>
            <a:r>
              <a:rPr lang="en-US" sz="2000" b="1" dirty="0" smtClean="0">
                <a:solidFill>
                  <a:srgbClr val="1AB7EA"/>
                </a:solidFill>
              </a:rPr>
              <a:t>“There are many ways of trying to win the young. There is persuasion, there is compulsion and there is attraction. </a:t>
            </a:r>
          </a:p>
          <a:p>
            <a:endParaRPr lang="en-US" sz="2000" b="1" dirty="0">
              <a:solidFill>
                <a:srgbClr val="1AB7EA"/>
              </a:solidFill>
            </a:endParaRPr>
          </a:p>
          <a:p>
            <a:r>
              <a:rPr lang="en-US" sz="2000" b="1" dirty="0" smtClean="0">
                <a:solidFill>
                  <a:srgbClr val="1AB7EA"/>
                </a:solidFill>
              </a:rPr>
              <a:t>You can preach at them; that is a hook without a worm. </a:t>
            </a:r>
          </a:p>
          <a:p>
            <a:endParaRPr lang="en-US" sz="2000" b="1" dirty="0">
              <a:solidFill>
                <a:srgbClr val="1AB7EA"/>
              </a:solidFill>
            </a:endParaRPr>
          </a:p>
          <a:p>
            <a:r>
              <a:rPr lang="en-US" sz="2000" b="1" dirty="0" smtClean="0">
                <a:solidFill>
                  <a:srgbClr val="1AB7EA"/>
                </a:solidFill>
              </a:rPr>
              <a:t>You can say, ‘You must volunteer.’ That is the devil.</a:t>
            </a:r>
          </a:p>
          <a:p>
            <a:endParaRPr lang="en-US" sz="2000" b="1" dirty="0">
              <a:solidFill>
                <a:srgbClr val="1AB7EA"/>
              </a:solidFill>
            </a:endParaRPr>
          </a:p>
          <a:p>
            <a:r>
              <a:rPr lang="en-US" sz="2000" b="1" dirty="0" smtClean="0">
                <a:solidFill>
                  <a:srgbClr val="1AB7EA"/>
                </a:solidFill>
              </a:rPr>
              <a:t>And you can tell them, ‘You are needed.’ That hardly ever fails.”</a:t>
            </a:r>
          </a:p>
          <a:p>
            <a:pPr algn="r"/>
            <a:r>
              <a:rPr lang="en-US" sz="2000" b="1" dirty="0">
                <a:solidFill>
                  <a:srgbClr val="1AB7EA"/>
                </a:solidFill>
              </a:rPr>
              <a:t>	</a:t>
            </a:r>
            <a:r>
              <a:rPr lang="en-US" sz="2000" b="1" dirty="0" smtClean="0">
                <a:solidFill>
                  <a:srgbClr val="1AB7EA"/>
                </a:solidFill>
              </a:rPr>
              <a:t>	</a:t>
            </a:r>
            <a:r>
              <a:rPr lang="en-US" sz="2000" b="1" dirty="0" smtClean="0">
                <a:solidFill>
                  <a:srgbClr val="004B8D"/>
                </a:solidFill>
              </a:rPr>
              <a:t> </a:t>
            </a:r>
            <a:r>
              <a:rPr lang="en-US" sz="2000" dirty="0" smtClean="0">
                <a:solidFill>
                  <a:srgbClr val="004B8D"/>
                </a:solidFill>
              </a:rPr>
              <a:t>-</a:t>
            </a:r>
            <a:r>
              <a:rPr lang="en-US" sz="2000" b="1" dirty="0" smtClean="0">
                <a:solidFill>
                  <a:srgbClr val="004B8D"/>
                </a:solidFill>
              </a:rPr>
              <a:t> </a:t>
            </a:r>
            <a:r>
              <a:rPr lang="en-US" sz="1600" dirty="0" smtClean="0">
                <a:solidFill>
                  <a:srgbClr val="004B8D"/>
                </a:solidFill>
              </a:rPr>
              <a:t>Kurt Hahn, 1960</a:t>
            </a:r>
            <a:endParaRPr lang="en-US" sz="2000" b="1" dirty="0">
              <a:solidFill>
                <a:srgbClr val="004B8D"/>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0407" y="5310818"/>
            <a:ext cx="2019448" cy="1547182"/>
          </a:xfrm>
          <a:prstGeom prst="rect">
            <a:avLst/>
          </a:prstGeom>
        </p:spPr>
      </p:pic>
    </p:spTree>
    <p:extLst>
      <p:ext uri="{BB962C8B-B14F-4D97-AF65-F5344CB8AC3E}">
        <p14:creationId xmlns:p14="http://schemas.microsoft.com/office/powerpoint/2010/main" val="25502749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alphaModFix/>
          </a:blip>
          <a:srcRect/>
          <a:stretch>
            <a:fillRect/>
          </a:stretch>
        </p:blipFill>
        <p:spPr bwMode="auto">
          <a:xfrm>
            <a:off x="2705513" y="275755"/>
            <a:ext cx="5715473" cy="5694912"/>
          </a:xfrm>
          <a:prstGeom prst="rect">
            <a:avLst/>
          </a:prstGeom>
          <a:solidFill>
            <a:schemeClr val="accent6">
              <a:lumMod val="75000"/>
            </a:schemeClr>
          </a:solidFill>
          <a:ln w="9525">
            <a:noFill/>
            <a:miter lim="800000"/>
            <a:headEnd/>
            <a:tailEnd/>
          </a:ln>
        </p:spPr>
      </p:pic>
      <p:sp>
        <p:nvSpPr>
          <p:cNvPr id="2" name="TextBox 1"/>
          <p:cNvSpPr txBox="1"/>
          <p:nvPr/>
        </p:nvSpPr>
        <p:spPr>
          <a:xfrm>
            <a:off x="212651" y="370351"/>
            <a:ext cx="3598453" cy="553998"/>
          </a:xfrm>
          <a:prstGeom prst="rect">
            <a:avLst/>
          </a:prstGeom>
          <a:noFill/>
        </p:spPr>
        <p:txBody>
          <a:bodyPr wrap="square" rtlCol="0">
            <a:spAutoFit/>
          </a:bodyPr>
          <a:lstStyle/>
          <a:p>
            <a:r>
              <a:rPr lang="en-US" sz="3000" b="1" dirty="0" smtClean="0">
                <a:solidFill>
                  <a:srgbClr val="1AB7EA"/>
                </a:solidFill>
                <a:latin typeface="Arial Black" panose="020B0A04020102020204" pitchFamily="34" charset="0"/>
              </a:rPr>
              <a:t>Find the action.</a:t>
            </a:r>
            <a:endParaRPr lang="en-US" sz="3000" b="1" dirty="0">
              <a:solidFill>
                <a:srgbClr val="1AB7EA"/>
              </a:solidFill>
              <a:latin typeface="Arial Black" panose="020B0A04020102020204" pitchFamily="34" charset="0"/>
            </a:endParaRPr>
          </a:p>
        </p:txBody>
      </p:sp>
    </p:spTree>
    <p:extLst>
      <p:ext uri="{BB962C8B-B14F-4D97-AF65-F5344CB8AC3E}">
        <p14:creationId xmlns:p14="http://schemas.microsoft.com/office/powerpoint/2010/main" val="9315049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6"/>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OxuoZe4BNEmf7HM_S2qgP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3DrNULPXY0e7bSyfiTARuA"/>
</p:tagLst>
</file>

<file path=ppt/theme/theme1.xml><?xml version="1.0" encoding="utf-8"?>
<a:theme xmlns:a="http://schemas.openxmlformats.org/drawingml/2006/main" name="General-IB-Presentation">
  <a:themeElements>
    <a:clrScheme name="01 BoozTemplate - BASIC TEMPLATE 1">
      <a:dk1>
        <a:srgbClr val="000000"/>
      </a:dk1>
      <a:lt1>
        <a:srgbClr val="FFFFFF"/>
      </a:lt1>
      <a:dk2>
        <a:srgbClr val="939393"/>
      </a:dk2>
      <a:lt2>
        <a:srgbClr val="D90D39"/>
      </a:lt2>
      <a:accent1>
        <a:srgbClr val="A5CCED"/>
      </a:accent1>
      <a:accent2>
        <a:srgbClr val="76B2E4"/>
      </a:accent2>
      <a:accent3>
        <a:srgbClr val="FFFFFF"/>
      </a:accent3>
      <a:accent4>
        <a:srgbClr val="000000"/>
      </a:accent4>
      <a:accent5>
        <a:srgbClr val="CFE2F4"/>
      </a:accent5>
      <a:accent6>
        <a:srgbClr val="6AA1CF"/>
      </a:accent6>
      <a:hlink>
        <a:srgbClr val="4C9BDC"/>
      </a:hlink>
      <a:folHlink>
        <a:srgbClr val="066BB0"/>
      </a:folHlink>
    </a:clrScheme>
    <a:fontScheme name="01 BoozTemplate - BASIC TEMPLATE">
      <a:majorFont>
        <a:latin typeface="Book Antiqu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200" b="0" i="0" u="none" strike="noStrike" cap="none" normalizeH="0" baseline="0" smtClean="0">
            <a:ln>
              <a:noFill/>
            </a:ln>
            <a:solidFill>
              <a:schemeClr val="tx1"/>
            </a:solidFill>
            <a:effectLst/>
            <a:latin typeface="Arial" charset="0"/>
          </a:defRPr>
        </a:defPPr>
      </a:lstStyle>
    </a:lnDef>
  </a:objectDefaults>
  <a:extraClrSchemeLst>
    <a:extraClrScheme>
      <a:clrScheme name="01 BoozTemplate - BASIC TEMPLATE 1">
        <a:dk1>
          <a:srgbClr val="000000"/>
        </a:dk1>
        <a:lt1>
          <a:srgbClr val="FFFFFF"/>
        </a:lt1>
        <a:dk2>
          <a:srgbClr val="939393"/>
        </a:dk2>
        <a:lt2>
          <a:srgbClr val="D90D39"/>
        </a:lt2>
        <a:accent1>
          <a:srgbClr val="A5CCED"/>
        </a:accent1>
        <a:accent2>
          <a:srgbClr val="76B2E4"/>
        </a:accent2>
        <a:accent3>
          <a:srgbClr val="FFFFFF"/>
        </a:accent3>
        <a:accent4>
          <a:srgbClr val="000000"/>
        </a:accent4>
        <a:accent5>
          <a:srgbClr val="CFE2F4"/>
        </a:accent5>
        <a:accent6>
          <a:srgbClr val="6AA1CF"/>
        </a:accent6>
        <a:hlink>
          <a:srgbClr val="4C9BDC"/>
        </a:hlink>
        <a:folHlink>
          <a:srgbClr val="066BB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5262</TotalTime>
  <Pages>8</Pages>
  <Words>4617</Words>
  <Application>Microsoft Office PowerPoint</Application>
  <PresentationFormat>On-screen Show (4:3)</PresentationFormat>
  <Paragraphs>534</Paragraphs>
  <Slides>84</Slides>
  <Notes>29</Notes>
  <HiddenSlides>0</HiddenSlides>
  <MMClips>0</MMClips>
  <ScaleCrop>false</ScaleCrop>
  <HeadingPairs>
    <vt:vector size="8" baseType="variant">
      <vt:variant>
        <vt:lpstr>Fonts Used</vt:lpstr>
      </vt:variant>
      <vt:variant>
        <vt:i4>26</vt:i4>
      </vt:variant>
      <vt:variant>
        <vt:lpstr>Theme</vt:lpstr>
      </vt:variant>
      <vt:variant>
        <vt:i4>1</vt:i4>
      </vt:variant>
      <vt:variant>
        <vt:lpstr>Embedded OLE Servers</vt:lpstr>
      </vt:variant>
      <vt:variant>
        <vt:i4>1</vt:i4>
      </vt:variant>
      <vt:variant>
        <vt:lpstr>Slide Titles</vt:lpstr>
      </vt:variant>
      <vt:variant>
        <vt:i4>84</vt:i4>
      </vt:variant>
    </vt:vector>
  </HeadingPairs>
  <TitlesOfParts>
    <vt:vector size="112" baseType="lpstr">
      <vt:lpstr>ＭＳ Ｐゴシック</vt:lpstr>
      <vt:lpstr>Adobe Caslon Pro Bold</vt:lpstr>
      <vt:lpstr>American Typewriter</vt:lpstr>
      <vt:lpstr>Arial</vt:lpstr>
      <vt:lpstr>Arial Black</vt:lpstr>
      <vt:lpstr>Ayuthaya</vt:lpstr>
      <vt:lpstr>Baskerville</vt:lpstr>
      <vt:lpstr>Bauhaus 93</vt:lpstr>
      <vt:lpstr>Bernard MT Condensed</vt:lpstr>
      <vt:lpstr>Book Antiqua</vt:lpstr>
      <vt:lpstr>Cambria</vt:lpstr>
      <vt:lpstr>Cambria Math</vt:lpstr>
      <vt:lpstr>Chalkduster</vt:lpstr>
      <vt:lpstr>Charlemagne Std Bold</vt:lpstr>
      <vt:lpstr>ÇlÇr ñæí©</vt:lpstr>
      <vt:lpstr>Comic Sans MS</vt:lpstr>
      <vt:lpstr>Cooper Black</vt:lpstr>
      <vt:lpstr>Curlz MT</vt:lpstr>
      <vt:lpstr>Lithos Pro Regular</vt:lpstr>
      <vt:lpstr>Myriad Pro</vt:lpstr>
      <vt:lpstr>Papyrus</vt:lpstr>
      <vt:lpstr>Tekton Pro BoldExt</vt:lpstr>
      <vt:lpstr>Times New Roman</vt:lpstr>
      <vt:lpstr>Times-Roman</vt:lpstr>
      <vt:lpstr>Wingdings</vt:lpstr>
      <vt:lpstr>Zapf Dingbats</vt:lpstr>
      <vt:lpstr>General-IB-Presentation</vt:lpstr>
      <vt:lpstr>Document</vt:lpstr>
      <vt:lpstr>PowerPoint Presentation</vt:lpstr>
      <vt:lpstr>PowerPoint Presentation</vt:lpstr>
      <vt:lpstr>Aims of this Networking Session</vt:lpstr>
      <vt:lpstr>PowerPoint Presentation</vt:lpstr>
      <vt:lpstr>PowerPoint Presentation</vt:lpstr>
      <vt:lpstr>Session Objectives</vt:lpstr>
      <vt:lpstr>PowerPoint Presentation</vt:lpstr>
      <vt:lpstr>PowerPoint Presentation</vt:lpstr>
      <vt:lpstr>PowerPoint Presentation</vt:lpstr>
      <vt:lpstr>What’s what?</vt:lpstr>
      <vt:lpstr>What’s what? (cont.)</vt:lpstr>
      <vt:lpstr>So what is ACTION in the IB?</vt:lpstr>
      <vt:lpstr>PowerPoint Presentation</vt:lpstr>
      <vt:lpstr>PowerPoint Presentation</vt:lpstr>
      <vt:lpstr>Aims of the MYP  Fortune Cookie Activity</vt:lpstr>
      <vt:lpstr>Action and the IB Mission</vt:lpstr>
      <vt:lpstr>Reflection journal</vt:lpstr>
      <vt:lpstr>PowerPoint Presentation</vt:lpstr>
      <vt:lpstr>PowerPoint Presentation</vt:lpstr>
      <vt:lpstr>Session Objectives</vt:lpstr>
      <vt:lpstr>PowerPoint Presentation</vt:lpstr>
      <vt:lpstr>What do we know? Why is it important?</vt:lpstr>
      <vt:lpstr>PowerPoint Presentation</vt:lpstr>
      <vt:lpstr>PowerPoint Presentation</vt:lpstr>
      <vt:lpstr>PowerPoint Presentation</vt:lpstr>
      <vt:lpstr>PowerPoint Presentation</vt:lpstr>
      <vt:lpstr>Session Objectives</vt:lpstr>
      <vt:lpstr>What purpose does the Learner profile serve?</vt:lpstr>
      <vt:lpstr>PowerPoint Presentation</vt:lpstr>
      <vt:lpstr>Reflection journal</vt:lpstr>
      <vt:lpstr>PowerPoint Presentation</vt:lpstr>
      <vt:lpstr>Session Objectives</vt:lpstr>
      <vt:lpstr>Reflection journal</vt:lpstr>
      <vt:lpstr>PowerPoint Presentation</vt:lpstr>
      <vt:lpstr>PowerPoint Presentation</vt:lpstr>
      <vt:lpstr>Session 5: Objectives</vt:lpstr>
      <vt:lpstr>“Through such service, students are able to grow both personally and socially, developing skills such as cooperation, problem solving, conflict resolution and creative and critical thinking, as well as developing their own identities.   It is also through service that IB students may make the connections between their academic studies and real life. These actions are ways in which IB students demonstrate their commitment to the attributes of the learner profile.   The actions that students choose to take with regard to their fellow students, and to their local or the wider community, may be considered the most significant summative assessment of the efficacy of the IB continuum of international education.”</vt:lpstr>
      <vt:lpstr>“Each of our communication attempts must survive the recipient’s values filter. Values may include, for example, family, fitness, balance and spirituality. These filters add a layer of complexity to communications and may distort the intended meaning.”              Pamela Fey, e-How</vt:lpstr>
      <vt:lpstr>PowerPoint Presentation</vt:lpstr>
      <vt:lpstr>Context in the classroom</vt:lpstr>
      <vt:lpstr>PowerPoint Presentation</vt:lpstr>
      <vt:lpstr>How can I ensure access to service and community engagement for all students?  How can students understand the world through action?  How would I train/sensitize students to be aware of cultural and ability differences in dealing with the community (and/or school!)?</vt:lpstr>
      <vt:lpstr>PowerPoint Presentation</vt:lpstr>
      <vt:lpstr>PowerPoint Presentation</vt:lpstr>
      <vt:lpstr>Session 6: Objectives</vt:lpstr>
      <vt:lpstr>Concept or topic?</vt:lpstr>
      <vt:lpstr>PowerPoint Presentation</vt:lpstr>
      <vt:lpstr>Reflection journal</vt:lpstr>
      <vt:lpstr>PowerPoint Presentation</vt:lpstr>
      <vt:lpstr>PowerPoint Presentation</vt:lpstr>
      <vt:lpstr>Session Objectives</vt:lpstr>
      <vt:lpstr>PowerPoint Presentation</vt:lpstr>
      <vt:lpstr>Dewey’s 7-step model of problem solving</vt:lpstr>
      <vt:lpstr>PowerPoint Presentation</vt:lpstr>
      <vt:lpstr>PowerPoint Presentation</vt:lpstr>
      <vt:lpstr>PowerPoint Presentation</vt:lpstr>
      <vt:lpstr>Reflection journal</vt:lpstr>
      <vt:lpstr>PowerPoint Presentation</vt:lpstr>
      <vt:lpstr>PowerPoint Presentation</vt:lpstr>
      <vt:lpstr>Session Objectives</vt:lpstr>
      <vt:lpstr>PowerPoint Presentation</vt:lpstr>
      <vt:lpstr>PowerPoint Presentation</vt:lpstr>
      <vt:lpstr>PowerPoint Presentation</vt:lpstr>
      <vt:lpstr>Reflection journal</vt:lpstr>
      <vt:lpstr>PowerPoint Presentation</vt:lpstr>
      <vt:lpstr>PowerPoint Presentation</vt:lpstr>
      <vt:lpstr>Session Objectives</vt:lpstr>
      <vt:lpstr>PowerPoint Presentation</vt:lpstr>
      <vt:lpstr>PowerPoint Presentation</vt:lpstr>
      <vt:lpstr>PowerPoint Presentation</vt:lpstr>
      <vt:lpstr>Where do ideas for service opportunities come from?</vt:lpstr>
      <vt:lpstr>PowerPoint Presentation</vt:lpstr>
      <vt:lpstr>PowerPoint Presentation</vt:lpstr>
      <vt:lpstr>PowerPoint Presentation</vt:lpstr>
      <vt:lpstr>What have YOU done?</vt:lpstr>
      <vt:lpstr>What can you also do?</vt:lpstr>
      <vt:lpstr>Reflection journal</vt:lpstr>
      <vt:lpstr>PowerPoint Presentation</vt:lpstr>
      <vt:lpstr>PowerPoint Presentation</vt:lpstr>
      <vt:lpstr>Session Objectives</vt:lpstr>
      <vt:lpstr>PowerPoint Presentation</vt:lpstr>
      <vt:lpstr>PowerPoint Presentation</vt:lpstr>
      <vt:lpstr>What’s                  left?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Windows User</dc:creator>
  <cp:lastModifiedBy>Oladimeji, Nonye E</cp:lastModifiedBy>
  <cp:revision>189</cp:revision>
  <cp:lastPrinted>2008-04-28T11:46:04Z</cp:lastPrinted>
  <dcterms:created xsi:type="dcterms:W3CDTF">2012-09-27T16:44:16Z</dcterms:created>
  <dcterms:modified xsi:type="dcterms:W3CDTF">2016-12-06T10:35:58Z</dcterms:modified>
</cp:coreProperties>
</file>