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4"/>
  </p:notesMasterIdLst>
  <p:sldIdLst>
    <p:sldId id="256" r:id="rId2"/>
    <p:sldId id="257" r:id="rId3"/>
    <p:sldId id="258" r:id="rId4"/>
    <p:sldId id="259" r:id="rId5"/>
    <p:sldId id="260" r:id="rId6"/>
    <p:sldId id="287"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7" d="100"/>
          <a:sy n="127" d="100"/>
        </p:scale>
        <p:origin x="-324" y="4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69585276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10 minutes us/10 minutes think pair share 10:45-11:10</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11:10-11:30</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Welcome:  bathrooms, action plan handout, how many interested in tour?</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-Your units should allow for action throughout the POI (don’t wait till exhibition!)</a:t>
            </a:r>
          </a:p>
          <a:p>
            <a:pPr lvl="0" rtl="0">
              <a:buNone/>
            </a:pPr>
            <a:r>
              <a:rPr lang="en"/>
              <a:t>-They need to be taught the attitudes and skills to take self-initiated action.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solidFill>
                  <a:schemeClr val="dk1"/>
                </a:solidFill>
              </a:rPr>
              <a:t>Planning for action-  When creating a new unit, we often think mainly about the CI, LOI, KC and then the summative assessment that will assess the CI.  </a:t>
            </a:r>
          </a:p>
          <a:p>
            <a:pPr lvl="0" rtl="0">
              <a:buNone/>
            </a:pPr>
            <a:r>
              <a:rPr lang="en">
                <a:solidFill>
                  <a:schemeClr val="dk1"/>
                </a:solidFill>
              </a:rPr>
              <a:t>-It’s easy to forget the last element of the PYP essential elements when using the PYP planner.  </a:t>
            </a:r>
          </a:p>
          <a:p>
            <a:pPr lvl="0" rtl="0">
              <a:buNone/>
            </a:pPr>
            <a:r>
              <a:rPr lang="en">
                <a:solidFill>
                  <a:schemeClr val="dk1"/>
                </a:solidFill>
              </a:rPr>
              <a:t>Student initiated action can often be a more accurate assessment of students’ understanding of the central idea when compared to the summative assessment. </a:t>
            </a:r>
          </a:p>
          <a:p>
            <a:pPr>
              <a:buNone/>
            </a:pPr>
            <a:r>
              <a:rPr lang="en">
                <a:solidFill>
                  <a:schemeClr val="dk1"/>
                </a:solidFill>
              </a:rPr>
              <a:t>So, when planning,  I think its important to look at box 1 and 2 and brainstorm ways students might be able to take action during or following the unit. If you and your teams can’t think of meaningful ways kids could take action, they definitely can’t.  Then you may need to rethink the way the central idea is written, or the unit itself.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78571"/>
              <a:buFont typeface="Arial"/>
              <a:buNone/>
            </a:pPr>
            <a:r>
              <a:rPr lang="en" sz="1400">
                <a:solidFill>
                  <a:schemeClr val="dk1"/>
                </a:solidFill>
              </a:rPr>
              <a:t>Let’s brainstorm some ways kids might take action following this unit (show CI, LOI, and KC)</a:t>
            </a:r>
          </a:p>
          <a:p>
            <a:endParaRPr lang="en" sz="1400">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78571"/>
              <a:buFont typeface="Arial"/>
              <a:buNone/>
            </a:pPr>
            <a:r>
              <a:rPr lang="en" sz="1400">
                <a:solidFill>
                  <a:schemeClr val="dk1"/>
                </a:solidFill>
              </a:rPr>
              <a:t>Let’s brainstorm some ways kids might take action following this unit (show CI, LOI, and KC)</a:t>
            </a:r>
          </a:p>
          <a:p>
            <a:endParaRPr lang="en" sz="1400">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78571"/>
              <a:buFont typeface="Arial"/>
              <a:buNone/>
            </a:pPr>
            <a:r>
              <a:rPr lang="en" sz="1400">
                <a:solidFill>
                  <a:schemeClr val="dk1"/>
                </a:solidFill>
              </a:rPr>
              <a:t>Let’s brainstorm some ways kids might take action following this unit (show CI, LOI, and KC)</a:t>
            </a:r>
          </a:p>
          <a:p>
            <a:endParaRPr lang="en" sz="1400">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78571"/>
              <a:buFont typeface="Arial"/>
              <a:buNone/>
            </a:pPr>
            <a:r>
              <a:rPr lang="en" sz="1400">
                <a:solidFill>
                  <a:schemeClr val="dk1"/>
                </a:solidFill>
              </a:rPr>
              <a:t>Let’s brainstorm some ways kids might take action following this unit (show CI, LOI, and KC)</a:t>
            </a:r>
          </a:p>
          <a:p>
            <a:endParaRPr lang="en" sz="1400">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100000"/>
              <a:buFont typeface="Arial"/>
              <a:buNone/>
            </a:pPr>
            <a:r>
              <a:rPr lang="en"/>
              <a:t>Related issues-If there are current, relevant issues surrounding the CI or the LOI, action will follow.  Concept based vs. issue based.</a:t>
            </a:r>
          </a:p>
          <a:p>
            <a:endParaRPr lang="en"/>
          </a:p>
          <a:p>
            <a:pPr lvl="0" rtl="0">
              <a:buClr>
                <a:schemeClr val="dk1"/>
              </a:buClr>
              <a:buSzPct val="100000"/>
              <a:buFont typeface="Arial"/>
              <a:buNone/>
            </a:pPr>
            <a:r>
              <a:rPr lang="en"/>
              <a:t>Has a connection to local or personal life -</a:t>
            </a:r>
          </a:p>
          <a:p>
            <a:pPr lvl="0" rtl="0">
              <a:buNone/>
            </a:pPr>
            <a:r>
              <a:rPr lang="en"/>
              <a:t>             	Think Globally, act locally (Endangered Species- PYPX- trying to research African Elephants, or Maryland Bees? </a:t>
            </a:r>
          </a:p>
          <a:p>
            <a:pPr lvl="0" rtl="0">
              <a:buClr>
                <a:schemeClr val="dk1"/>
              </a:buClr>
              <a:buSzPct val="100000"/>
              <a:buFont typeface="Arial"/>
              <a:buNone/>
            </a:pPr>
            <a:r>
              <a:rPr lang="en"/>
              <a:t>Accessible for students in a developmentally appropriate way. </a:t>
            </a:r>
          </a:p>
          <a:p>
            <a:endParaRPr lang="e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Teacher Modeled (an action taken by whole class)</a:t>
            </a:r>
          </a:p>
          <a:p>
            <a:pPr lvl="0" rtl="0">
              <a:buNone/>
            </a:pPr>
            <a:r>
              <a:rPr lang="en"/>
              <a:t>Summative assessment where students are required to take action (but they decide what kind of action they want to take)</a:t>
            </a:r>
          </a:p>
          <a:p>
            <a:pPr>
              <a:buNone/>
            </a:pPr>
            <a:r>
              <a:rPr lang="en"/>
              <a:t>Completely student initiated action.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100000"/>
              <a:buFont typeface="Arial"/>
              <a:buNone/>
            </a:pPr>
            <a:r>
              <a:rPr lang="en">
                <a:solidFill>
                  <a:schemeClr val="dk1"/>
                </a:solidFill>
              </a:rPr>
              <a:t>1)</a:t>
            </a:r>
            <a:r>
              <a:rPr lang="en" sz="700">
                <a:solidFill>
                  <a:schemeClr val="dk1"/>
                </a:solidFill>
                <a:latin typeface="Times New Roman"/>
                <a:ea typeface="Times New Roman"/>
                <a:cs typeface="Times New Roman"/>
                <a:sym typeface="Times New Roman"/>
              </a:rPr>
              <a:t>   </a:t>
            </a:r>
            <a:r>
              <a:rPr lang="en">
                <a:solidFill>
                  <a:schemeClr val="dk1"/>
                </a:solidFill>
              </a:rPr>
              <a:t>Action, as one of the essential elements of the PYP should also be assessed.  </a:t>
            </a:r>
          </a:p>
          <a:p>
            <a:endParaRPr lang="en">
              <a:solidFill>
                <a:schemeClr val="dk1"/>
              </a:solidFill>
            </a:endParaRPr>
          </a:p>
          <a:p>
            <a:pPr lvl="0" rtl="0">
              <a:buClr>
                <a:schemeClr val="dk1"/>
              </a:buClr>
              <a:buSzPct val="100000"/>
              <a:buFont typeface="Arial"/>
              <a:buNone/>
            </a:pPr>
            <a:r>
              <a:rPr lang="en">
                <a:solidFill>
                  <a:schemeClr val="dk1"/>
                </a:solidFill>
              </a:rPr>
              <a:t>a)</a:t>
            </a:r>
            <a:r>
              <a:rPr lang="en" sz="700">
                <a:solidFill>
                  <a:schemeClr val="dk1"/>
                </a:solidFill>
                <a:latin typeface="Times New Roman"/>
                <a:ea typeface="Times New Roman"/>
                <a:cs typeface="Times New Roman"/>
                <a:sym typeface="Times New Roman"/>
              </a:rPr>
              <a:t>    </a:t>
            </a:r>
            <a:r>
              <a:rPr lang="en">
                <a:solidFill>
                  <a:schemeClr val="dk1"/>
                </a:solidFill>
              </a:rPr>
              <a:t>Purely student initiated- Action Celebration Day (at the end of the unit or a week or so after the unit.)  Following research and inquiry, we use the student questions to launch a brainstorm of related issues and actions that could be taken.  The kids want to take action, they like brainstorming ways they can act on their own. Then we have a celebration of Action (usually a week or so after the unit) </a:t>
            </a:r>
          </a:p>
          <a:p>
            <a:endParaRPr lang="en">
              <a:solidFill>
                <a:schemeClr val="dk1"/>
              </a:solidFill>
            </a:endParaRPr>
          </a:p>
          <a:p>
            <a:pPr lvl="0" rtl="0">
              <a:buNone/>
            </a:pPr>
            <a:r>
              <a:rPr lang="en">
                <a:solidFill>
                  <a:schemeClr val="dk1"/>
                </a:solidFill>
              </a:rPr>
              <a:t>b) a)</a:t>
            </a:r>
            <a:r>
              <a:rPr lang="en" sz="700">
                <a:solidFill>
                  <a:schemeClr val="dk1"/>
                </a:solidFill>
                <a:latin typeface="Times New Roman"/>
                <a:ea typeface="Times New Roman"/>
                <a:cs typeface="Times New Roman"/>
                <a:sym typeface="Times New Roman"/>
              </a:rPr>
              <a:t>    </a:t>
            </a:r>
            <a:r>
              <a:rPr lang="en">
                <a:solidFill>
                  <a:schemeClr val="dk1"/>
                </a:solidFill>
              </a:rPr>
              <a:t>Summative Assessment- (Teacher directed, student decided action).  Found that when we asked students to take action in some way following an inquiry and research within a unit, the students were more excited to do additional action after the unit and were more willing to take action following later units.  Especially the reserved kids that may not have taken action without teacher direction. </a:t>
            </a:r>
          </a:p>
          <a:p>
            <a:endParaRPr lang="en">
              <a:solidFill>
                <a:schemeClr val="dk1"/>
              </a:solidFill>
            </a:endParaRPr>
          </a:p>
          <a:p>
            <a:pPr lvl="0" rtl="0">
              <a:buClr>
                <a:schemeClr val="dk1"/>
              </a:buClr>
              <a:buSzPct val="100000"/>
              <a:buFont typeface="Arial"/>
              <a:buNone/>
            </a:pPr>
            <a:r>
              <a:rPr lang="en">
                <a:solidFill>
                  <a:schemeClr val="dk1"/>
                </a:solidFill>
              </a:rPr>
              <a:t>Summative assessments where Action is directed looked like this : forms of human ingenuity.</a:t>
            </a:r>
          </a:p>
          <a:p>
            <a:pPr lvl="0" rtl="0">
              <a:buClr>
                <a:schemeClr val="dk1"/>
              </a:buClr>
              <a:buSzPct val="100000"/>
              <a:buFont typeface="Arial"/>
              <a:buNone/>
            </a:pPr>
            <a:r>
              <a:rPr lang="en">
                <a:solidFill>
                  <a:schemeClr val="dk1"/>
                </a:solidFill>
              </a:rPr>
              <a:t> </a:t>
            </a:r>
          </a:p>
          <a:p>
            <a:pPr lvl="0" rtl="0">
              <a:buClr>
                <a:schemeClr val="dk1"/>
              </a:buClr>
              <a:buSzPct val="100000"/>
              <a:buFont typeface="Arial"/>
              <a:buNone/>
            </a:pPr>
            <a:r>
              <a:rPr lang="en">
                <a:solidFill>
                  <a:schemeClr val="dk1"/>
                </a:solidFill>
              </a:rPr>
              <a:t>Pass out to groups.</a:t>
            </a:r>
          </a:p>
          <a:p>
            <a:pPr lvl="0" rtl="0">
              <a:buClr>
                <a:schemeClr val="dk1"/>
              </a:buClr>
              <a:buSzPct val="100000"/>
              <a:buFont typeface="Arial"/>
              <a:buNone/>
            </a:pPr>
            <a:r>
              <a:rPr lang="en">
                <a:solidFill>
                  <a:schemeClr val="dk1"/>
                </a:solidFill>
              </a:rPr>
              <a:t> </a:t>
            </a:r>
          </a:p>
          <a:p>
            <a:pPr lvl="0" rtl="0">
              <a:buClr>
                <a:schemeClr val="dk1"/>
              </a:buClr>
              <a:buSzPct val="100000"/>
              <a:buFont typeface="Arial"/>
              <a:buNone/>
            </a:pPr>
            <a:r>
              <a:rPr lang="en">
                <a:solidFill>
                  <a:schemeClr val="dk1"/>
                </a:solidFill>
              </a:rPr>
              <a:t>General Rubric to assess student initiated action (show example)</a:t>
            </a:r>
          </a:p>
          <a:p>
            <a:endParaRPr lang="en">
              <a:solidFill>
                <a:schemeClr val="dk1"/>
              </a:solidFill>
            </a:endParaRPr>
          </a:p>
          <a:p>
            <a:endParaRPr lang="en">
              <a:solidFill>
                <a:schemeClr val="dk1"/>
              </a:solidFill>
            </a:endParaRPr>
          </a:p>
          <a:p>
            <a:endParaRPr lang="en">
              <a:solidFill>
                <a:schemeClr val="dk1"/>
              </a:solidFill>
            </a:endParaRPr>
          </a:p>
          <a:p>
            <a:endParaRPr lang="en">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Forms of Human Ingenuity - </a:t>
            </a:r>
          </a:p>
          <a:p>
            <a:pPr lvl="0" rtl="0">
              <a:buNone/>
            </a:pPr>
            <a:r>
              <a:rPr lang="en"/>
              <a:t>(Aid- we stay away from bake sales and fundraisers as students aren’t deepening their understanding of the central idea by running a bake sale.)</a:t>
            </a:r>
          </a:p>
          <a:p>
            <a:pPr lvl="0" rtl="0">
              <a:buNone/>
            </a:pPr>
            <a:r>
              <a:rPr lang="en"/>
              <a:t>Aware- Personal action and action to make others aware.</a:t>
            </a:r>
          </a:p>
          <a:p>
            <a:pPr lvl="0" rtl="0">
              <a:buNone/>
            </a:pPr>
            <a:r>
              <a:rPr lang="en"/>
              <a:t>Act- Changing own behavior, acting to promote change in others. </a:t>
            </a:r>
          </a:p>
          <a:p>
            <a:pPr lvl="0" rtl="0">
              <a:buNone/>
            </a:pPr>
            <a:r>
              <a:rPr lang="en"/>
              <a:t>See full list of “Forms of Action” </a:t>
            </a:r>
          </a:p>
          <a:p>
            <a:endParaRPr lang="en"/>
          </a:p>
          <a:p>
            <a:endParaRPr lang="en"/>
          </a:p>
          <a:p>
            <a:endParaRPr lang="e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9:30-10:35</a:t>
            </a:r>
          </a:p>
          <a:p>
            <a:pPr lvl="0" rtl="0">
              <a:buNone/>
            </a:pPr>
            <a:r>
              <a:rPr lang="en"/>
              <a:t>Red: TedX video (8 minutes of it.) Brainstorm inquiries that could arise from this</a:t>
            </a:r>
          </a:p>
          <a:p>
            <a:pPr lvl="0" rtl="0">
              <a:buNone/>
            </a:pPr>
            <a:r>
              <a:rPr lang="en"/>
              <a:t>Yellow: provocation tables on toys (Function) and one on cultural artifacts (Connection/Perspective) with today’s meet wonderings</a:t>
            </a:r>
          </a:p>
          <a:p>
            <a:pPr>
              <a:buNone/>
            </a:pPr>
            <a:r>
              <a:rPr lang="en"/>
              <a:t>Blue: Self-assessment on the learning environment; discussion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US" dirty="0" smtClean="0"/>
              <a:t>O</a:t>
            </a:r>
            <a:r>
              <a:rPr lang="en" smtClean="0"/>
              <a:t>ur whole group list from the groups of 6.</a:t>
            </a:r>
            <a:endParaRPr lang="e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buClr>
                <a:schemeClr val="dk1"/>
              </a:buClr>
              <a:buSzPct val="100000"/>
              <a:buFont typeface="Arial"/>
              <a:buNone/>
            </a:pPr>
            <a:r>
              <a:rPr lang="en"/>
              <a:t>Lead in to research and it’s many dimensions</a:t>
            </a:r>
          </a:p>
          <a:p>
            <a:pPr lvl="0" rtl="0">
              <a:buNone/>
            </a:pPr>
            <a:r>
              <a:rPr lang="en"/>
              <a:t>Connections to your teaching - discuss (10 minutes - finish around 10:45)</a:t>
            </a:r>
          </a:p>
          <a:p>
            <a:pPr>
              <a:buNone/>
            </a:pPr>
            <a:r>
              <a:rPr lang="en"/>
              <a:t>Telephone in groups of six: Make a statement to respond to the query. Next person adds to the statement, and so 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Developmentally appropriate discussions</a:t>
            </a:r>
          </a:p>
          <a:p>
            <a:pPr lvl="0" rtl="0">
              <a:buNone/>
            </a:pPr>
            <a:r>
              <a:rPr lang="en"/>
              <a:t>Ways to illuminate this topic for the kids - make it tangible</a:t>
            </a:r>
          </a:p>
          <a:p>
            <a:pPr>
              <a:buNone/>
            </a:pPr>
            <a:r>
              <a:rPr lang="en"/>
              <a:t>Expectations - think - pair -share/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Clr>
                <a:schemeClr val="dk1"/>
              </a:buClr>
              <a:buSzPct val="100000"/>
              <a:buFont typeface="Arial"/>
              <a:buNone/>
            </a:pPr>
            <a:r>
              <a:rPr lang="en">
                <a:solidFill>
                  <a:schemeClr val="dk1"/>
                </a:solidFill>
              </a:rPr>
              <a:t>Developmentally appropriate discussions</a:t>
            </a:r>
          </a:p>
          <a:p>
            <a:pPr lvl="0" rtl="0">
              <a:buClr>
                <a:schemeClr val="dk1"/>
              </a:buClr>
              <a:buSzPct val="100000"/>
              <a:buFont typeface="Arial"/>
              <a:buNone/>
            </a:pPr>
            <a:r>
              <a:rPr lang="en">
                <a:solidFill>
                  <a:schemeClr val="dk1"/>
                </a:solidFill>
              </a:rPr>
              <a:t>Ways to illuminate this topic for the kids - make it tangible</a:t>
            </a:r>
          </a:p>
          <a:p>
            <a:pPr lvl="0" rtl="0">
              <a:buClr>
                <a:schemeClr val="dk1"/>
              </a:buClr>
              <a:buSzPct val="100000"/>
              <a:buFont typeface="Arial"/>
              <a:buNone/>
            </a:pPr>
            <a:r>
              <a:rPr lang="en">
                <a:solidFill>
                  <a:schemeClr val="dk1"/>
                </a:solidFill>
              </a:rPr>
              <a:t>Expectations - think - pair -share/</a:t>
            </a:r>
          </a:p>
          <a:p>
            <a:endParaRPr lang="en">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9" name="Shape 9"/>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dk1"/>
              </a:buClr>
              <a:buSzPct val="100000"/>
              <a:buNone/>
              <a:defRPr sz="3600" b="1">
                <a:solidFill>
                  <a:schemeClr val="dk1"/>
                </a:solidFill>
              </a:defRPr>
            </a:lvl1pPr>
            <a:lvl2pPr marL="0" indent="228600">
              <a:buClr>
                <a:schemeClr val="dk1"/>
              </a:buClr>
              <a:buSzPct val="100000"/>
              <a:buNone/>
              <a:defRPr sz="3600" b="1">
                <a:solidFill>
                  <a:schemeClr val="dk1"/>
                </a:solidFill>
              </a:defRPr>
            </a:lvl2pPr>
            <a:lvl3pPr marL="0" indent="228600">
              <a:buClr>
                <a:schemeClr val="dk1"/>
              </a:buClr>
              <a:buSzPct val="100000"/>
              <a:buNone/>
              <a:defRPr sz="3600" b="1">
                <a:solidFill>
                  <a:schemeClr val="dk1"/>
                </a:solidFill>
              </a:defRPr>
            </a:lvl3pPr>
            <a:lvl4pPr marL="0" indent="228600">
              <a:buClr>
                <a:schemeClr val="dk1"/>
              </a:buClr>
              <a:buSzPct val="100000"/>
              <a:buNone/>
              <a:defRPr sz="3600" b="1">
                <a:solidFill>
                  <a:schemeClr val="dk1"/>
                </a:solidFill>
              </a:defRPr>
            </a:lvl4pPr>
            <a:lvl5pPr marL="0" indent="228600">
              <a:buClr>
                <a:schemeClr val="dk1"/>
              </a:buClr>
              <a:buSzPct val="100000"/>
              <a:buNone/>
              <a:defRPr sz="3600" b="1">
                <a:solidFill>
                  <a:schemeClr val="dk1"/>
                </a:solidFill>
              </a:defRPr>
            </a:lvl5pPr>
            <a:lvl6pPr marL="0" indent="228600">
              <a:buClr>
                <a:schemeClr val="dk1"/>
              </a:buClr>
              <a:buSzPct val="100000"/>
              <a:buNone/>
              <a:defRPr sz="3600" b="1">
                <a:solidFill>
                  <a:schemeClr val="dk1"/>
                </a:solidFill>
              </a:defRPr>
            </a:lvl6pPr>
            <a:lvl7pPr marL="0" indent="228600">
              <a:buClr>
                <a:schemeClr val="dk1"/>
              </a:buClr>
              <a:buSzPct val="100000"/>
              <a:buNone/>
              <a:defRPr sz="3600" b="1">
                <a:solidFill>
                  <a:schemeClr val="dk1"/>
                </a:solidFill>
              </a:defRPr>
            </a:lvl7pPr>
            <a:lvl8pPr marL="0" indent="228600">
              <a:buClr>
                <a:schemeClr val="dk1"/>
              </a:buClr>
              <a:buSzPct val="100000"/>
              <a:buNone/>
              <a:defRPr sz="3600" b="1">
                <a:solidFill>
                  <a:schemeClr val="dk1"/>
                </a:solidFill>
              </a:defRPr>
            </a:lvl8pPr>
            <a:lvl9pPr marL="0" indent="228600">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ibme.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noodletools.com/" TargetMode="External"/><Relationship Id="rId4" Type="http://schemas.openxmlformats.org/officeDocument/2006/relationships/hyperlink" Target="www.easybib.com%2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jpg"/><Relationship Id="rId4" Type="http://schemas.openxmlformats.org/officeDocument/2006/relationships/image" Target="../media/image11.png"/><Relationship Id="rId9" Type="http://schemas.openxmlformats.org/officeDocument/2006/relationships/image" Target="../media/image16.jpg"/></Relationships>
</file>

<file path=ppt/slides/_rels/slide3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kidworldcitizen.org/2013/09/20/multicultural-brain-break-dance-hits-from-around-the-world/"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82050" y="803270"/>
            <a:ext cx="7050900" cy="1541400"/>
          </a:xfrm>
          <a:prstGeom prst="rect">
            <a:avLst/>
          </a:prstGeom>
        </p:spPr>
        <p:txBody>
          <a:bodyPr lIns="91425" tIns="91425" rIns="91425" bIns="91425" anchor="b" anchorCtr="0">
            <a:noAutofit/>
          </a:bodyPr>
          <a:lstStyle/>
          <a:p>
            <a:pPr>
              <a:buNone/>
            </a:pPr>
            <a:r>
              <a:rPr lang="en"/>
              <a:t>Using Research to Inquire, Reflect, Act</a:t>
            </a:r>
          </a:p>
        </p:txBody>
      </p:sp>
      <p:sp>
        <p:nvSpPr>
          <p:cNvPr id="24" name="Shape 24"/>
          <p:cNvSpPr txBox="1">
            <a:spLocks noGrp="1"/>
          </p:cNvSpPr>
          <p:nvPr>
            <p:ph type="subTitle" idx="1"/>
          </p:nvPr>
        </p:nvSpPr>
        <p:spPr>
          <a:xfrm>
            <a:off x="1082050" y="2423142"/>
            <a:ext cx="7035899" cy="1178699"/>
          </a:xfrm>
          <a:prstGeom prst="rect">
            <a:avLst/>
          </a:prstGeom>
        </p:spPr>
        <p:txBody>
          <a:bodyPr lIns="91425" tIns="91425" rIns="91425" bIns="91425" anchor="t" anchorCtr="0">
            <a:noAutofit/>
          </a:bodyPr>
          <a:lstStyle/>
          <a:p>
            <a:pPr lvl="0" rtl="0">
              <a:buNone/>
            </a:pPr>
            <a:r>
              <a:rPr lang="en"/>
              <a:t>IBMA/PYP Networking February 6, 2014</a:t>
            </a:r>
          </a:p>
          <a:p>
            <a:pPr lvl="0" rtl="0">
              <a:buNone/>
            </a:pPr>
            <a:r>
              <a:rPr lang="en"/>
              <a:t>Dawn Darling &amp; Erin Foxmann</a:t>
            </a:r>
          </a:p>
          <a:p>
            <a:pPr>
              <a:buNone/>
            </a:pPr>
            <a:r>
              <a:rPr lang="en" sz="1800"/>
              <a:t>with special guests: Leah Magana &amp; David Carpenter</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Citation Creation</a:t>
            </a:r>
          </a:p>
        </p:txBody>
      </p:sp>
      <p:sp>
        <p:nvSpPr>
          <p:cNvPr id="70" name="Shape 7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sz="2400" u="sng">
                <a:solidFill>
                  <a:schemeClr val="hlink"/>
                </a:solidFill>
                <a:hlinkClick r:id="rId3"/>
              </a:rPr>
              <a:t>Bibme</a:t>
            </a:r>
            <a:r>
              <a:rPr lang="en" sz="2400"/>
              <a:t>- Free citation creator</a:t>
            </a:r>
          </a:p>
          <a:p>
            <a:endParaRPr lang="en" sz="2400"/>
          </a:p>
          <a:p>
            <a:pPr lvl="0" rtl="0">
              <a:buNone/>
            </a:pPr>
            <a:r>
              <a:rPr lang="en" sz="2400" u="sng">
                <a:solidFill>
                  <a:schemeClr val="hlink"/>
                </a:solidFill>
                <a:hlinkClick r:id="rId4"/>
              </a:rPr>
              <a:t>EasyBib</a:t>
            </a:r>
            <a:r>
              <a:rPr lang="en" sz="2400"/>
              <a:t>- Free citation creator and subscription notetaking service</a:t>
            </a:r>
          </a:p>
          <a:p>
            <a:endParaRPr lang="en" sz="2400"/>
          </a:p>
          <a:p>
            <a:pPr>
              <a:buNone/>
            </a:pPr>
            <a:r>
              <a:rPr lang="en" sz="2400" u="sng">
                <a:solidFill>
                  <a:schemeClr val="hlink"/>
                </a:solidFill>
                <a:hlinkClick r:id="rId5"/>
              </a:rPr>
              <a:t>NoodleTools</a:t>
            </a:r>
            <a:r>
              <a:rPr lang="en" sz="2400"/>
              <a:t>- Citations, notetaking and connection to Google Docs. Subscription service.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NoodleTools</a:t>
            </a:r>
          </a:p>
        </p:txBody>
      </p:sp>
      <p:sp>
        <p:nvSpPr>
          <p:cNvPr id="76" name="Shape 76"/>
          <p:cNvSpPr txBox="1"/>
          <p:nvPr/>
        </p:nvSpPr>
        <p:spPr>
          <a:xfrm>
            <a:off x="1767250" y="4821800"/>
            <a:ext cx="5789700" cy="321899"/>
          </a:xfrm>
          <a:prstGeom prst="rect">
            <a:avLst/>
          </a:prstGeom>
        </p:spPr>
        <p:txBody>
          <a:bodyPr lIns="91425" tIns="91425" rIns="91425" bIns="91425" anchor="t" anchorCtr="0">
            <a:noAutofit/>
          </a:bodyPr>
          <a:lstStyle/>
          <a:p>
            <a:pPr>
              <a:buNone/>
            </a:pPr>
            <a:r>
              <a:rPr lang="en" sz="1000"/>
              <a:t>http://kingphilip.whps.org/directory/school_wide_support/quest/type_i_i_i_investigations/</a:t>
            </a:r>
          </a:p>
        </p:txBody>
      </p:sp>
      <p:pic>
        <p:nvPicPr>
          <p:cNvPr id="77" name="Shape 77"/>
          <p:cNvPicPr preferRelativeResize="0"/>
          <p:nvPr/>
        </p:nvPicPr>
        <p:blipFill>
          <a:blip r:embed="rId3"/>
          <a:stretch>
            <a:fillRect/>
          </a:stretch>
        </p:blipFill>
        <p:spPr>
          <a:xfrm>
            <a:off x="1060012" y="1200174"/>
            <a:ext cx="7023975" cy="362162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82" name="Shape 82"/>
          <p:cNvPicPr preferRelativeResize="0"/>
          <p:nvPr/>
        </p:nvPicPr>
        <p:blipFill>
          <a:blip r:embed="rId3"/>
          <a:stretch>
            <a:fillRect/>
          </a:stretch>
        </p:blipFill>
        <p:spPr>
          <a:xfrm>
            <a:off x="1621775" y="747450"/>
            <a:ext cx="5394474" cy="4237800"/>
          </a:xfrm>
          <a:prstGeom prst="rect">
            <a:avLst/>
          </a:prstGeom>
          <a:noFill/>
          <a:ln>
            <a:noFill/>
          </a:ln>
        </p:spPr>
      </p:pic>
      <p:sp>
        <p:nvSpPr>
          <p:cNvPr id="83" name="Shape 83"/>
          <p:cNvSpPr txBox="1"/>
          <p:nvPr/>
        </p:nvSpPr>
        <p:spPr>
          <a:xfrm>
            <a:off x="1450725" y="171450"/>
            <a:ext cx="6369900" cy="659399"/>
          </a:xfrm>
          <a:prstGeom prst="rect">
            <a:avLst/>
          </a:prstGeom>
        </p:spPr>
        <p:txBody>
          <a:bodyPr lIns="91425" tIns="91425" rIns="91425" bIns="91425" anchor="t" anchorCtr="0">
            <a:noAutofit/>
          </a:bodyPr>
          <a:lstStyle/>
          <a:p>
            <a:endParaRPr/>
          </a:p>
        </p:txBody>
      </p:sp>
      <p:sp>
        <p:nvSpPr>
          <p:cNvPr id="84" name="Shape 84"/>
          <p:cNvSpPr txBox="1"/>
          <p:nvPr/>
        </p:nvSpPr>
        <p:spPr>
          <a:xfrm>
            <a:off x="501150" y="283500"/>
            <a:ext cx="7570200" cy="435299"/>
          </a:xfrm>
          <a:prstGeom prst="rect">
            <a:avLst/>
          </a:prstGeom>
        </p:spPr>
        <p:txBody>
          <a:bodyPr lIns="91425" tIns="91425" rIns="91425" bIns="91425" anchor="t" anchorCtr="0">
            <a:noAutofit/>
          </a:bodyPr>
          <a:lstStyle/>
          <a:p>
            <a:pPr>
              <a:buNone/>
            </a:pPr>
            <a:r>
              <a:rPr lang="en"/>
              <a:t>  </a:t>
            </a:r>
            <a:r>
              <a:rPr lang="en" sz="1600"/>
              <a:t>Sample NoodleTools notecard with structure to support ethical use of information</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Skills for Notetaking</a:t>
            </a:r>
          </a:p>
        </p:txBody>
      </p:sp>
      <p:pic>
        <p:nvPicPr>
          <p:cNvPr id="90" name="Shape 90"/>
          <p:cNvPicPr preferRelativeResize="0"/>
          <p:nvPr/>
        </p:nvPicPr>
        <p:blipFill>
          <a:blip r:embed="rId3"/>
          <a:stretch>
            <a:fillRect/>
          </a:stretch>
        </p:blipFill>
        <p:spPr>
          <a:xfrm>
            <a:off x="2956662" y="1358425"/>
            <a:ext cx="3230675" cy="3283925"/>
          </a:xfrm>
          <a:prstGeom prst="rect">
            <a:avLst/>
          </a:prstGeom>
          <a:noFill/>
          <a:ln>
            <a:noFill/>
          </a:ln>
        </p:spPr>
      </p:pic>
      <p:sp>
        <p:nvSpPr>
          <p:cNvPr id="91" name="Shape 91"/>
          <p:cNvSpPr txBox="1"/>
          <p:nvPr/>
        </p:nvSpPr>
        <p:spPr>
          <a:xfrm>
            <a:off x="962750" y="4813800"/>
            <a:ext cx="6726000" cy="329699"/>
          </a:xfrm>
          <a:prstGeom prst="rect">
            <a:avLst/>
          </a:prstGeom>
        </p:spPr>
        <p:txBody>
          <a:bodyPr lIns="91425" tIns="91425" rIns="91425" bIns="91425" anchor="t" anchorCtr="0">
            <a:noAutofit/>
          </a:bodyPr>
          <a:lstStyle/>
          <a:p>
            <a:pPr>
              <a:buNone/>
            </a:pPr>
            <a:r>
              <a:rPr lang="en" sz="1000"/>
              <a:t>http://cher-homespun.blogspot.com/2011/12/everything-about-my-teenage-life-was.html</a:t>
            </a:r>
          </a:p>
        </p:txBody>
      </p:sp>
      <p:sp>
        <p:nvSpPr>
          <p:cNvPr id="92" name="Shape 92"/>
          <p:cNvSpPr txBox="1"/>
          <p:nvPr/>
        </p:nvSpPr>
        <p:spPr>
          <a:xfrm>
            <a:off x="395650" y="1754075"/>
            <a:ext cx="2215800" cy="1450799"/>
          </a:xfrm>
          <a:prstGeom prst="rect">
            <a:avLst/>
          </a:prstGeom>
        </p:spPr>
        <p:txBody>
          <a:bodyPr lIns="91425" tIns="91425" rIns="91425" bIns="91425" anchor="t" anchorCtr="0">
            <a:noAutofit/>
          </a:bodyPr>
          <a:lstStyle/>
          <a:p>
            <a:pPr>
              <a:buNone/>
            </a:pPr>
            <a:r>
              <a:rPr lang="en" sz="2400"/>
              <a:t>Librarian &amp; Instructional Technologist </a:t>
            </a:r>
          </a:p>
        </p:txBody>
      </p:sp>
      <p:sp>
        <p:nvSpPr>
          <p:cNvPr id="93" name="Shape 93"/>
          <p:cNvSpPr txBox="1"/>
          <p:nvPr/>
        </p:nvSpPr>
        <p:spPr>
          <a:xfrm>
            <a:off x="6409600" y="1820000"/>
            <a:ext cx="2734499" cy="1727700"/>
          </a:xfrm>
          <a:prstGeom prst="rect">
            <a:avLst/>
          </a:prstGeom>
        </p:spPr>
        <p:txBody>
          <a:bodyPr lIns="91425" tIns="91425" rIns="91425" bIns="91425" anchor="t" anchorCtr="0">
            <a:noAutofit/>
          </a:bodyPr>
          <a:lstStyle/>
          <a:p>
            <a:pPr>
              <a:buNone/>
            </a:pPr>
            <a:r>
              <a:rPr lang="en" sz="2400"/>
              <a:t>Ready and willing to teach notetaking and other Information &amp; Communication Literacies (ICL) skills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457200" y="1094650"/>
            <a:ext cx="8229600" cy="3779999"/>
          </a:xfrm>
          <a:prstGeom prst="rect">
            <a:avLst/>
          </a:prstGeom>
        </p:spPr>
        <p:txBody>
          <a:bodyPr lIns="91425" tIns="91425" rIns="91425" bIns="91425" anchor="t" anchorCtr="0">
            <a:noAutofit/>
          </a:bodyPr>
          <a:lstStyle/>
          <a:p>
            <a:pPr marL="457200" lvl="0" indent="-298450" rtl="0">
              <a:lnSpc>
                <a:spcPct val="115000"/>
              </a:lnSpc>
              <a:buClr>
                <a:schemeClr val="dk1"/>
              </a:buClr>
              <a:buSzPct val="61111"/>
              <a:buFont typeface="Arial"/>
              <a:buChar char="•"/>
            </a:pPr>
            <a:r>
              <a:rPr lang="en"/>
              <a:t>Does your school have an academic honesty and/or technology policy? </a:t>
            </a:r>
          </a:p>
          <a:p>
            <a:pPr marL="457200" lvl="0" indent="-298450" rtl="0">
              <a:lnSpc>
                <a:spcPct val="115000"/>
              </a:lnSpc>
              <a:buClr>
                <a:schemeClr val="dk1"/>
              </a:buClr>
              <a:buSzPct val="61111"/>
              <a:buFont typeface="Arial"/>
              <a:buChar char="•"/>
            </a:pPr>
            <a:r>
              <a:rPr lang="en"/>
              <a:t>Is it practiced or does it need revision?</a:t>
            </a:r>
          </a:p>
          <a:p>
            <a:pPr marL="457200" lvl="0" indent="-298450" rtl="0">
              <a:lnSpc>
                <a:spcPct val="115000"/>
              </a:lnSpc>
              <a:buClr>
                <a:schemeClr val="dk1"/>
              </a:buClr>
              <a:buSzPct val="61111"/>
              <a:buFont typeface="Arial"/>
              <a:buChar char="•"/>
            </a:pPr>
            <a:r>
              <a:rPr lang="en"/>
              <a:t>What expectations do you have in your classroom? - How do you teach this to your students? How do you make an authentic connection to research?</a:t>
            </a:r>
          </a:p>
          <a:p>
            <a:endParaRPr lang="en"/>
          </a:p>
        </p:txBody>
      </p:sp>
      <p:sp>
        <p:nvSpPr>
          <p:cNvPr id="99" name="Shape 9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Think-Pair-Share</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457200" y="205976"/>
            <a:ext cx="8229600" cy="520500"/>
          </a:xfrm>
          <a:prstGeom prst="rect">
            <a:avLst/>
          </a:prstGeom>
        </p:spPr>
        <p:txBody>
          <a:bodyPr lIns="91425" tIns="91425" rIns="91425" bIns="91425" anchor="b" anchorCtr="0">
            <a:noAutofit/>
          </a:bodyPr>
          <a:lstStyle/>
          <a:p>
            <a:pPr>
              <a:buNone/>
            </a:pPr>
            <a:r>
              <a:rPr lang="en"/>
              <a:t>What does IB say?</a:t>
            </a:r>
          </a:p>
        </p:txBody>
      </p:sp>
      <p:sp>
        <p:nvSpPr>
          <p:cNvPr id="105" name="Shape 105"/>
          <p:cNvSpPr txBox="1"/>
          <p:nvPr/>
        </p:nvSpPr>
        <p:spPr>
          <a:xfrm>
            <a:off x="729650" y="813400"/>
            <a:ext cx="7763099" cy="3911399"/>
          </a:xfrm>
          <a:prstGeom prst="rect">
            <a:avLst/>
          </a:prstGeom>
        </p:spPr>
        <p:txBody>
          <a:bodyPr lIns="91425" tIns="91425" rIns="91425" bIns="91425" anchor="t" anchorCtr="0">
            <a:noAutofit/>
          </a:bodyPr>
          <a:lstStyle/>
          <a:p>
            <a:pPr lvl="0" rtl="0">
              <a:buClr>
                <a:schemeClr val="dk1"/>
              </a:buClr>
              <a:buSzPct val="61111"/>
              <a:buFont typeface="Arial"/>
              <a:buNone/>
            </a:pPr>
            <a:r>
              <a:rPr lang="en" sz="1800" b="1">
                <a:solidFill>
                  <a:schemeClr val="dk1"/>
                </a:solidFill>
              </a:rPr>
              <a:t>Using others’ work in the PYP</a:t>
            </a:r>
          </a:p>
          <a:p>
            <a:pPr lvl="0" rtl="0">
              <a:buNone/>
            </a:pPr>
            <a:r>
              <a:rPr lang="en" sz="1800">
                <a:solidFill>
                  <a:schemeClr val="dk1"/>
                </a:solidFill>
              </a:rPr>
              <a:t>In the PYP classroom, teachers verify a "constructivist, inquiry-based approach to teaching and learning that promotes inquiry and the development of critical-thinking skills" (</a:t>
            </a:r>
            <a:r>
              <a:rPr lang="en" sz="1800" i="1">
                <a:solidFill>
                  <a:schemeClr val="dk1"/>
                </a:solidFill>
              </a:rPr>
              <a:t>Programme standards and practices</a:t>
            </a:r>
            <a:r>
              <a:rPr lang="en" sz="1800">
                <a:solidFill>
                  <a:schemeClr val="dk1"/>
                </a:solidFill>
              </a:rPr>
              <a:t>, p. 6) through observation and conversations with learners. On the other hand, when PYP work is completed out of the classroom, others share responsibility for ensuring a piece of work is the student’s own.</a:t>
            </a:r>
          </a:p>
          <a:p>
            <a:endParaRPr lang="en" sz="1800">
              <a:solidFill>
                <a:schemeClr val="dk1"/>
              </a:solidFill>
            </a:endParaRPr>
          </a:p>
          <a:p>
            <a:pPr lvl="0" rtl="0">
              <a:buClr>
                <a:schemeClr val="dk1"/>
              </a:buClr>
              <a:buSzPct val="61111"/>
              <a:buFont typeface="Arial"/>
              <a:buNone/>
            </a:pPr>
            <a:r>
              <a:rPr lang="en" sz="1800">
                <a:solidFill>
                  <a:schemeClr val="dk1"/>
                </a:solidFill>
              </a:rPr>
              <a:t>The </a:t>
            </a:r>
            <a:r>
              <a:rPr lang="en" sz="1800" b="1">
                <a:solidFill>
                  <a:schemeClr val="dk1"/>
                </a:solidFill>
              </a:rPr>
              <a:t>school</a:t>
            </a:r>
            <a:r>
              <a:rPr lang="en" sz="1800">
                <a:solidFill>
                  <a:schemeClr val="dk1"/>
                </a:solidFill>
              </a:rPr>
              <a:t> encourages academic honesty in PYP programmes by:</a:t>
            </a:r>
          </a:p>
          <a:p>
            <a:pPr lvl="0" rtl="0">
              <a:buClr>
                <a:schemeClr val="dk1"/>
              </a:buClr>
              <a:buSzPct val="61111"/>
              <a:buFont typeface="Arial"/>
              <a:buNone/>
            </a:pPr>
            <a:r>
              <a:rPr lang="en" sz="1800">
                <a:solidFill>
                  <a:schemeClr val="dk1"/>
                </a:solidFill>
              </a:rPr>
              <a:t>• discussing appropriate help regularly with parents</a:t>
            </a:r>
          </a:p>
          <a:p>
            <a:pPr lvl="0" rtl="0">
              <a:buClr>
                <a:schemeClr val="dk1"/>
              </a:buClr>
              <a:buSzPct val="61111"/>
              <a:buFont typeface="Arial"/>
              <a:buNone/>
            </a:pPr>
            <a:r>
              <a:rPr lang="en" sz="1800">
                <a:solidFill>
                  <a:schemeClr val="dk1"/>
                </a:solidFill>
              </a:rPr>
              <a:t>• ensuring parents and learners understand what the learner profile value of academic honesty means</a:t>
            </a:r>
          </a:p>
          <a:p>
            <a:pPr lvl="0" rtl="0">
              <a:buNone/>
            </a:pPr>
            <a:r>
              <a:rPr lang="en" sz="1800">
                <a:solidFill>
                  <a:schemeClr val="dk1"/>
                </a:solidFill>
              </a:rPr>
              <a:t>• making clear what will happen if submitted work is not the learner’s own.</a:t>
            </a:r>
          </a:p>
          <a:p>
            <a:endParaRPr lang="en" sz="1800">
              <a:solidFill>
                <a:schemeClr val="dk1"/>
              </a:solidFill>
            </a:endParaRPr>
          </a:p>
          <a:p>
            <a:pPr lvl="0" rtl="0">
              <a:buNone/>
            </a:pPr>
            <a:r>
              <a:rPr lang="en" sz="1600">
                <a:solidFill>
                  <a:schemeClr val="dk1"/>
                </a:solidFill>
              </a:rPr>
              <a:t>			p.24 Academic honesty in the IB, Jude Carroll, October 2012, IBO</a:t>
            </a:r>
          </a:p>
          <a:p>
            <a:endParaRPr lang="en" sz="1600">
              <a:solidFill>
                <a:schemeClr val="dk1"/>
              </a:solidFill>
            </a:endParaRPr>
          </a:p>
          <a:p>
            <a:endParaRPr lang="en" sz="1600">
              <a:solidFill>
                <a:schemeClr val="dk1"/>
              </a:solidFill>
            </a:endParaRPr>
          </a:p>
          <a:p>
            <a:endParaRPr lang="en" sz="1600">
              <a:solidFill>
                <a:schemeClr val="dk1"/>
              </a:solidFill>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    Action as a Result of Learning</a:t>
            </a:r>
          </a:p>
        </p:txBody>
      </p:sp>
      <p:sp>
        <p:nvSpPr>
          <p:cNvPr id="111" name="Shape 111"/>
          <p:cNvSpPr txBox="1"/>
          <p:nvPr/>
        </p:nvSpPr>
        <p:spPr>
          <a:xfrm>
            <a:off x="457200" y="1660675"/>
            <a:ext cx="8552400" cy="2052900"/>
          </a:xfrm>
          <a:prstGeom prst="rect">
            <a:avLst/>
          </a:prstGeom>
        </p:spPr>
        <p:txBody>
          <a:bodyPr lIns="91425" tIns="91425" rIns="91425" bIns="91425" anchor="t" anchorCtr="0">
            <a:noAutofit/>
          </a:bodyPr>
          <a:lstStyle/>
          <a:p>
            <a:pPr lvl="0" rtl="0">
              <a:buNone/>
            </a:pPr>
            <a:r>
              <a:rPr lang="en" sz="4000" b="1">
                <a:solidFill>
                  <a:schemeClr val="dk1"/>
                </a:solidFill>
                <a:latin typeface="Trebuchet MS"/>
                <a:ea typeface="Trebuchet MS"/>
                <a:cs typeface="Trebuchet MS"/>
                <a:sym typeface="Trebuchet MS"/>
              </a:rPr>
              <a:t>Central Idea:</a:t>
            </a:r>
            <a:r>
              <a:rPr lang="en" sz="4000" b="1">
                <a:solidFill>
                  <a:schemeClr val="dk2"/>
                </a:solidFill>
                <a:latin typeface="Trebuchet MS"/>
                <a:ea typeface="Trebuchet MS"/>
                <a:cs typeface="Trebuchet MS"/>
                <a:sym typeface="Trebuchet MS"/>
              </a:rPr>
              <a:t> Research is a means to understanding and creating a better world.</a:t>
            </a:r>
          </a:p>
          <a:p>
            <a:endParaRPr lang="en" sz="4000" b="1">
              <a:solidFill>
                <a:schemeClr val="dk2"/>
              </a:solidFill>
              <a:latin typeface="Trebuchet MS"/>
              <a:ea typeface="Trebuchet MS"/>
              <a:cs typeface="Trebuchet MS"/>
              <a:sym typeface="Trebuchet MS"/>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457200" y="205975"/>
            <a:ext cx="8229600" cy="480599"/>
          </a:xfrm>
          <a:prstGeom prst="rect">
            <a:avLst/>
          </a:prstGeom>
        </p:spPr>
        <p:txBody>
          <a:bodyPr lIns="91425" tIns="91425" rIns="91425" bIns="91425" anchor="b" anchorCtr="0">
            <a:noAutofit/>
          </a:bodyPr>
          <a:lstStyle/>
          <a:p>
            <a:pPr>
              <a:buNone/>
            </a:pPr>
            <a:r>
              <a:rPr lang="en" sz="2400"/>
              <a:t>What does IB say about effective action:</a:t>
            </a:r>
          </a:p>
        </p:txBody>
      </p:sp>
      <p:sp>
        <p:nvSpPr>
          <p:cNvPr id="117" name="Shape 117"/>
          <p:cNvSpPr txBox="1">
            <a:spLocks noGrp="1"/>
          </p:cNvSpPr>
          <p:nvPr>
            <p:ph type="body" idx="1"/>
          </p:nvPr>
        </p:nvSpPr>
        <p:spPr>
          <a:xfrm>
            <a:off x="457200" y="829175"/>
            <a:ext cx="8229600" cy="4045199"/>
          </a:xfrm>
          <a:prstGeom prst="rect">
            <a:avLst/>
          </a:prstGeom>
        </p:spPr>
        <p:txBody>
          <a:bodyPr lIns="91425" tIns="91425" rIns="91425" bIns="91425" anchor="t" anchorCtr="0">
            <a:noAutofit/>
          </a:bodyPr>
          <a:lstStyle/>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-should be modeled by the adults in the school community—the action in which schools may engage will be based on the needs of the school community and the local community</a:t>
            </a:r>
          </a:p>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-should be voluntary and involve students in exercising their own initiative</a:t>
            </a:r>
          </a:p>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-is best grounded in the students’ concrete experiences</a:t>
            </a:r>
          </a:p>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-is most beneficial to the students when they are able to witness the outcomes</a:t>
            </a:r>
          </a:p>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-usually begins in a small way and arises from genuine concern and commitment</a:t>
            </a:r>
          </a:p>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-should include anticipation of consequences, and accepting of responsibility</a:t>
            </a:r>
          </a:p>
          <a:p>
            <a:pPr lvl="0" rtl="0">
              <a:lnSpc>
                <a:spcPct val="80000"/>
              </a:lnSpc>
              <a:spcBef>
                <a:spcPts val="500"/>
              </a:spcBef>
              <a:buClr>
                <a:schemeClr val="dk1"/>
              </a:buClr>
              <a:buSzPct val="61111"/>
              <a:buFont typeface="Arial"/>
              <a:buNone/>
            </a:pPr>
            <a:r>
              <a:rPr lang="en" sz="1800">
                <a:solidFill>
                  <a:schemeClr val="dk1"/>
                </a:solidFill>
                <a:latin typeface="Arial"/>
                <a:ea typeface="Arial"/>
                <a:cs typeface="Arial"/>
                <a:sym typeface="Arial"/>
              </a:rPr>
              <a:t>-may require appropriate adult support in order to facilitate students’ efforts and to provide them with alternatives and choices.</a:t>
            </a:r>
          </a:p>
          <a:p>
            <a:pPr lvl="0" algn="r" rtl="0">
              <a:lnSpc>
                <a:spcPct val="80000"/>
              </a:lnSpc>
              <a:spcBef>
                <a:spcPts val="300"/>
              </a:spcBef>
              <a:buClr>
                <a:schemeClr val="dk1"/>
              </a:buClr>
              <a:buSzPct val="78571"/>
              <a:buFont typeface="Arial"/>
              <a:buNone/>
            </a:pPr>
            <a:r>
              <a:rPr lang="en" sz="1400">
                <a:solidFill>
                  <a:schemeClr val="dk1"/>
                </a:solidFill>
                <a:latin typeface="Arial"/>
                <a:ea typeface="Arial"/>
                <a:cs typeface="Arial"/>
                <a:sym typeface="Arial"/>
              </a:rPr>
              <a:t>Making the PYP Happen p 26</a:t>
            </a:r>
          </a:p>
          <a:p>
            <a:endParaRPr lang="en" sz="1400">
              <a:solidFill>
                <a:schemeClr val="dk1"/>
              </a:solidFill>
              <a:latin typeface="Arial"/>
              <a:ea typeface="Arial"/>
              <a:cs typeface="Arial"/>
              <a:sym typeface="Arial"/>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457200" y="205975"/>
            <a:ext cx="8229600" cy="739800"/>
          </a:xfrm>
          <a:prstGeom prst="rect">
            <a:avLst/>
          </a:prstGeom>
        </p:spPr>
        <p:txBody>
          <a:bodyPr lIns="91425" tIns="91425" rIns="91425" bIns="91425" anchor="b" anchorCtr="0">
            <a:noAutofit/>
          </a:bodyPr>
          <a:lstStyle/>
          <a:p>
            <a:pPr>
              <a:buNone/>
            </a:pPr>
            <a:r>
              <a:rPr lang="en"/>
              <a:t>Action </a:t>
            </a:r>
            <a:r>
              <a:rPr lang="en" u="sng"/>
              <a:t>for</a:t>
            </a:r>
            <a:r>
              <a:rPr lang="en"/>
              <a:t> learning</a:t>
            </a:r>
          </a:p>
        </p:txBody>
      </p:sp>
      <p:sp>
        <p:nvSpPr>
          <p:cNvPr id="123" name="Shape 123"/>
          <p:cNvSpPr txBox="1">
            <a:spLocks noGrp="1"/>
          </p:cNvSpPr>
          <p:nvPr>
            <p:ph type="body" idx="1"/>
          </p:nvPr>
        </p:nvSpPr>
        <p:spPr>
          <a:xfrm>
            <a:off x="457200" y="1062375"/>
            <a:ext cx="8229600" cy="3812099"/>
          </a:xfrm>
          <a:prstGeom prst="rect">
            <a:avLst/>
          </a:prstGeom>
        </p:spPr>
        <p:txBody>
          <a:bodyPr lIns="91425" tIns="91425" rIns="91425" bIns="91425" anchor="t" anchorCtr="0">
            <a:noAutofit/>
          </a:bodyPr>
          <a:lstStyle/>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Personal learning</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Something you do to improve your learning</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Helps you learn and think</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Enhances your learning and the learning of others</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A way to get better/improve</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Helps us understand more</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Happens during the learning process</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Leads us to taking action FROM our learning</a:t>
            </a:r>
          </a:p>
          <a:p>
            <a:pPr lvl="0" rtl="0">
              <a:lnSpc>
                <a:spcPct val="80000"/>
              </a:lnSpc>
              <a:spcBef>
                <a:spcPts val="500"/>
              </a:spcBef>
              <a:buNone/>
            </a:pPr>
            <a:r>
              <a:rPr lang="en" sz="2000" b="1">
                <a:solidFill>
                  <a:schemeClr val="dk1"/>
                </a:solidFill>
                <a:latin typeface="Arial"/>
                <a:ea typeface="Arial"/>
                <a:cs typeface="Arial"/>
                <a:sym typeface="Arial"/>
              </a:rPr>
              <a:t>What examples can we think of from our own classrooms where students have taken action for learning?</a:t>
            </a:r>
          </a:p>
          <a:p>
            <a:endParaRPr lang="en" sz="2000" b="1">
              <a:solidFill>
                <a:schemeClr val="dk1"/>
              </a:solidFill>
              <a:latin typeface="Arial"/>
              <a:ea typeface="Arial"/>
              <a:cs typeface="Arial"/>
              <a:sym typeface="Arial"/>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Action </a:t>
            </a:r>
            <a:r>
              <a:rPr lang="en" u="sng"/>
              <a:t>from</a:t>
            </a:r>
            <a:r>
              <a:rPr lang="en"/>
              <a:t> learning</a:t>
            </a:r>
          </a:p>
        </p:txBody>
      </p:sp>
      <p:sp>
        <p:nvSpPr>
          <p:cNvPr id="129" name="Shape 12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Taking something you learned to do other things in the future</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Expressing our learning</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Putting our learning into something helpful</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Using prior knowledge to take action</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Doing something upon reflection</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Extending</a:t>
            </a:r>
          </a:p>
          <a:p>
            <a:pPr lvl="0" rtl="0">
              <a:lnSpc>
                <a:spcPct val="80000"/>
              </a:lnSpc>
              <a:spcBef>
                <a:spcPts val="500"/>
              </a:spcBef>
              <a:buNone/>
            </a:pPr>
            <a:r>
              <a:rPr lang="en" sz="2000">
                <a:solidFill>
                  <a:schemeClr val="dk1"/>
                </a:solidFill>
                <a:latin typeface="Arial"/>
                <a:ea typeface="Arial"/>
                <a:cs typeface="Arial"/>
                <a:sym typeface="Arial"/>
              </a:rPr>
              <a:t>Happens after the learning experience</a:t>
            </a:r>
          </a:p>
          <a:p>
            <a:pPr lvl="0" rtl="0">
              <a:lnSpc>
                <a:spcPct val="80000"/>
              </a:lnSpc>
              <a:spcBef>
                <a:spcPts val="500"/>
              </a:spcBef>
              <a:buClr>
                <a:schemeClr val="dk1"/>
              </a:buClr>
              <a:buSzPct val="55000"/>
              <a:buFont typeface="Arial"/>
              <a:buNone/>
            </a:pPr>
            <a:r>
              <a:rPr lang="en" sz="2000">
                <a:solidFill>
                  <a:schemeClr val="dk1"/>
                </a:solidFill>
                <a:latin typeface="Arial"/>
                <a:ea typeface="Arial"/>
                <a:cs typeface="Arial"/>
                <a:sym typeface="Arial"/>
              </a:rPr>
              <a:t>What examples can we think of from our own classrooms where students have taken action for learning?</a:t>
            </a:r>
          </a:p>
          <a:p>
            <a:endParaRPr lang="en" sz="2000">
              <a:solidFill>
                <a:schemeClr val="dk1"/>
              </a:solidFill>
              <a:latin typeface="Arial"/>
              <a:ea typeface="Arial"/>
              <a:cs typeface="Arial"/>
              <a:sym typeface="Arial"/>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05967"/>
            <a:ext cx="8229600" cy="3045900"/>
          </a:xfrm>
          <a:prstGeom prst="rect">
            <a:avLst/>
          </a:prstGeom>
        </p:spPr>
        <p:txBody>
          <a:bodyPr lIns="91425" tIns="91425" rIns="91425" bIns="91425" anchor="b" anchorCtr="0">
            <a:noAutofit/>
          </a:bodyPr>
          <a:lstStyle/>
          <a:p>
            <a:pPr>
              <a:buNone/>
            </a:pPr>
            <a:r>
              <a:rPr lang="en">
                <a:solidFill>
                  <a:srgbClr val="000000"/>
                </a:solidFill>
              </a:rPr>
              <a:t>Central Idea:</a:t>
            </a:r>
            <a:r>
              <a:rPr lang="en"/>
              <a:t> Research is a means to understanding and creating a better world.</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51500" y="-141250"/>
            <a:ext cx="8229600" cy="3001499"/>
          </a:xfrm>
          <a:prstGeom prst="rect">
            <a:avLst/>
          </a:prstGeom>
        </p:spPr>
        <p:txBody>
          <a:bodyPr lIns="91425" tIns="91425" rIns="91425" bIns="91425" anchor="b" anchorCtr="0">
            <a:noAutofit/>
          </a:bodyPr>
          <a:lstStyle/>
          <a:p>
            <a:pPr lvl="0" algn="ctr" rtl="0">
              <a:buNone/>
            </a:pPr>
            <a:r>
              <a:rPr lang="en"/>
              <a:t>How to Allow for Student- Initiated Action from Pre-K through PYPX</a:t>
            </a:r>
          </a:p>
          <a:p>
            <a:endParaRPr lang="en"/>
          </a:p>
          <a:p>
            <a:endParaRPr lang="en"/>
          </a:p>
        </p:txBody>
      </p:sp>
      <p:sp>
        <p:nvSpPr>
          <p:cNvPr id="135" name="Shape 135"/>
          <p:cNvSpPr txBox="1"/>
          <p:nvPr/>
        </p:nvSpPr>
        <p:spPr>
          <a:xfrm>
            <a:off x="706200" y="2448175"/>
            <a:ext cx="4708199" cy="2374499"/>
          </a:xfrm>
          <a:prstGeom prst="rect">
            <a:avLst/>
          </a:prstGeom>
        </p:spPr>
        <p:txBody>
          <a:bodyPr lIns="91425" tIns="91425" rIns="91425" bIns="91425" anchor="t" anchorCtr="0">
            <a:noAutofit/>
          </a:bodyPr>
          <a:lstStyle/>
          <a:p>
            <a:pPr lvl="0" rtl="0">
              <a:buNone/>
            </a:pPr>
            <a:r>
              <a:rPr lang="en" sz="1800"/>
              <a:t>C2- The Written Curriculum</a:t>
            </a:r>
          </a:p>
          <a:p>
            <a:pPr lvl="0" rtl="0">
              <a:buClr>
                <a:schemeClr val="dk1"/>
              </a:buClr>
              <a:buSzPct val="61111"/>
              <a:buFont typeface="Arial"/>
              <a:buNone/>
            </a:pPr>
            <a:r>
              <a:rPr lang="en" sz="1800"/>
              <a:t>       5) The written curriculum allows for   </a:t>
            </a:r>
          </a:p>
          <a:p>
            <a:pPr lvl="0" rtl="0">
              <a:buClr>
                <a:schemeClr val="dk1"/>
              </a:buClr>
              <a:buSzPct val="61111"/>
              <a:buFont typeface="Arial"/>
              <a:buNone/>
            </a:pPr>
            <a:r>
              <a:rPr lang="en" sz="1800"/>
              <a:t>            meaningful student action in  </a:t>
            </a:r>
          </a:p>
          <a:p>
            <a:pPr lvl="0" rtl="0">
              <a:buClr>
                <a:schemeClr val="dk1"/>
              </a:buClr>
              <a:buSzPct val="61111"/>
              <a:buFont typeface="Arial"/>
              <a:buNone/>
            </a:pPr>
            <a:r>
              <a:rPr lang="en" sz="1800"/>
              <a:t>            response to students’ own needs  </a:t>
            </a:r>
          </a:p>
          <a:p>
            <a:pPr lvl="0" rtl="0">
              <a:buClr>
                <a:schemeClr val="dk1"/>
              </a:buClr>
              <a:buSzPct val="61111"/>
              <a:buFont typeface="Arial"/>
              <a:buNone/>
            </a:pPr>
            <a:r>
              <a:rPr lang="en" sz="1800"/>
              <a:t>            and the needs of others.  </a:t>
            </a:r>
          </a:p>
          <a:p>
            <a:endParaRPr lang="en" sz="1800"/>
          </a:p>
        </p:txBody>
      </p:sp>
      <p:pic>
        <p:nvPicPr>
          <p:cNvPr id="136" name="Shape 136"/>
          <p:cNvPicPr preferRelativeResize="0"/>
          <p:nvPr/>
        </p:nvPicPr>
        <p:blipFill>
          <a:blip r:embed="rId3"/>
          <a:stretch>
            <a:fillRect/>
          </a:stretch>
        </p:blipFill>
        <p:spPr>
          <a:xfrm>
            <a:off x="5930964" y="1915400"/>
            <a:ext cx="2236110" cy="3001499"/>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483950" y="118799"/>
            <a:ext cx="8229600" cy="629700"/>
          </a:xfrm>
          <a:prstGeom prst="rect">
            <a:avLst/>
          </a:prstGeom>
        </p:spPr>
        <p:txBody>
          <a:bodyPr lIns="91425" tIns="91425" rIns="91425" bIns="91425" anchor="b" anchorCtr="0">
            <a:noAutofit/>
          </a:bodyPr>
          <a:lstStyle/>
          <a:p>
            <a:pPr algn="ctr">
              <a:buNone/>
            </a:pPr>
            <a:r>
              <a:rPr lang="en"/>
              <a:t>Planning for Action</a:t>
            </a:r>
          </a:p>
        </p:txBody>
      </p:sp>
      <p:sp>
        <p:nvSpPr>
          <p:cNvPr id="142" name="Shape 142"/>
          <p:cNvSpPr txBox="1"/>
          <p:nvPr/>
        </p:nvSpPr>
        <p:spPr>
          <a:xfrm>
            <a:off x="240350" y="1862537"/>
            <a:ext cx="8716800" cy="3116400"/>
          </a:xfrm>
          <a:prstGeom prst="rect">
            <a:avLst/>
          </a:prstGeom>
        </p:spPr>
        <p:txBody>
          <a:bodyPr lIns="91425" tIns="91425" rIns="91425" bIns="91425" anchor="t" anchorCtr="0">
            <a:noAutofit/>
          </a:bodyPr>
          <a:lstStyle/>
          <a:p>
            <a:endParaRPr/>
          </a:p>
        </p:txBody>
      </p:sp>
      <p:pic>
        <p:nvPicPr>
          <p:cNvPr id="143" name="Shape 143"/>
          <p:cNvPicPr preferRelativeResize="0"/>
          <p:nvPr/>
        </p:nvPicPr>
        <p:blipFill>
          <a:blip r:embed="rId3"/>
          <a:stretch>
            <a:fillRect/>
          </a:stretch>
        </p:blipFill>
        <p:spPr>
          <a:xfrm>
            <a:off x="831525" y="1211625"/>
            <a:ext cx="7232675" cy="3931875"/>
          </a:xfrm>
          <a:prstGeom prst="rect">
            <a:avLst/>
          </a:prstGeom>
          <a:noFill/>
          <a:ln>
            <a:noFill/>
          </a:ln>
        </p:spPr>
      </p:pic>
      <p:sp>
        <p:nvSpPr>
          <p:cNvPr id="144" name="Shape 144"/>
          <p:cNvSpPr txBox="1"/>
          <p:nvPr/>
        </p:nvSpPr>
        <p:spPr>
          <a:xfrm>
            <a:off x="1033450" y="629575"/>
            <a:ext cx="7139099" cy="795900"/>
          </a:xfrm>
          <a:prstGeom prst="rect">
            <a:avLst/>
          </a:prstGeom>
        </p:spPr>
        <p:txBody>
          <a:bodyPr lIns="91425" tIns="91425" rIns="91425" bIns="91425" anchor="t" anchorCtr="0">
            <a:noAutofit/>
          </a:bodyPr>
          <a:lstStyle/>
          <a:p>
            <a:pPr lvl="0" algn="ctr" rtl="0">
              <a:buNone/>
            </a:pPr>
            <a:r>
              <a:rPr lang="en" b="1">
                <a:solidFill>
                  <a:schemeClr val="dk1"/>
                </a:solidFill>
              </a:rPr>
              <a:t>“Action is the ‘so what’ of learning.” </a:t>
            </a:r>
            <a:r>
              <a:rPr lang="en">
                <a:solidFill>
                  <a:schemeClr val="dk1"/>
                </a:solidFill>
              </a:rPr>
              <a:t> </a:t>
            </a:r>
          </a:p>
          <a:p>
            <a:pPr algn="ctr">
              <a:buNone/>
            </a:pPr>
            <a:r>
              <a:rPr lang="en" sz="1200">
                <a:solidFill>
                  <a:schemeClr val="dk1"/>
                </a:solidFill>
              </a:rPr>
              <a:t>Action in the PYP- Category 2 Workshop Conceptual Understanding #1</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457200" y="205973"/>
            <a:ext cx="8229600" cy="676800"/>
          </a:xfrm>
          <a:prstGeom prst="rect">
            <a:avLst/>
          </a:prstGeom>
        </p:spPr>
        <p:txBody>
          <a:bodyPr lIns="91425" tIns="91425" rIns="91425" bIns="91425" anchor="b" anchorCtr="0">
            <a:noAutofit/>
          </a:bodyPr>
          <a:lstStyle/>
          <a:p>
            <a:pPr algn="ctr">
              <a:buNone/>
            </a:pPr>
            <a:r>
              <a:rPr lang="en"/>
              <a:t>Allowing for Action</a:t>
            </a:r>
          </a:p>
        </p:txBody>
      </p:sp>
      <p:sp>
        <p:nvSpPr>
          <p:cNvPr id="150" name="Shape 150"/>
          <p:cNvSpPr txBox="1"/>
          <p:nvPr/>
        </p:nvSpPr>
        <p:spPr>
          <a:xfrm>
            <a:off x="941600" y="882775"/>
            <a:ext cx="7583699" cy="2745000"/>
          </a:xfrm>
          <a:prstGeom prst="rect">
            <a:avLst/>
          </a:prstGeom>
        </p:spPr>
        <p:txBody>
          <a:bodyPr lIns="91425" tIns="91425" rIns="91425" bIns="91425" anchor="t" anchorCtr="0">
            <a:noAutofit/>
          </a:bodyPr>
          <a:lstStyle/>
          <a:p>
            <a:pPr lvl="0" rtl="0">
              <a:buNone/>
            </a:pPr>
            <a:r>
              <a:rPr lang="en" sz="2400" b="1"/>
              <a:t>Example 1</a:t>
            </a:r>
          </a:p>
          <a:p>
            <a:pPr lvl="0" algn="ctr" rtl="0">
              <a:buNone/>
            </a:pPr>
            <a:r>
              <a:rPr lang="en" sz="2400" u="sng"/>
              <a:t>How the world works- Grade 3</a:t>
            </a:r>
          </a:p>
          <a:p>
            <a:endParaRPr lang="en" sz="2400" u="sng"/>
          </a:p>
          <a:p>
            <a:pPr lvl="0" algn="ctr" rtl="0">
              <a:buNone/>
            </a:pPr>
            <a:r>
              <a:rPr lang="en" sz="2400"/>
              <a:t>Central Idea 1: </a:t>
            </a:r>
          </a:p>
          <a:p>
            <a:pPr lvl="0" algn="ctr" rtl="0">
              <a:buNone/>
            </a:pPr>
            <a:r>
              <a:rPr lang="en" sz="2400"/>
              <a:t>We use simple machines to make life easier.</a:t>
            </a:r>
          </a:p>
          <a:p>
            <a:endParaRPr lang="en" sz="2400"/>
          </a:p>
          <a:p>
            <a:pPr marL="457200" lvl="0" indent="-342900" rtl="0">
              <a:buClr>
                <a:srgbClr val="000000"/>
              </a:buClr>
              <a:buSzPct val="100000"/>
              <a:buFont typeface="Arial"/>
              <a:buChar char="●"/>
            </a:pPr>
            <a:r>
              <a:rPr lang="en" sz="1800"/>
              <a:t>How simple machines work</a:t>
            </a:r>
          </a:p>
          <a:p>
            <a:pPr marL="457200" lvl="0" indent="-342900" rtl="0">
              <a:buClr>
                <a:srgbClr val="000000"/>
              </a:buClr>
              <a:buSzPct val="100000"/>
              <a:buFont typeface="Arial"/>
              <a:buChar char="●"/>
            </a:pPr>
            <a:r>
              <a:rPr lang="en" sz="1800"/>
              <a:t>How simple machines can help us</a:t>
            </a:r>
          </a:p>
          <a:p>
            <a:pPr marL="457200" lvl="0" indent="-342900" rtl="0">
              <a:buClr>
                <a:srgbClr val="000000"/>
              </a:buClr>
              <a:buSzPct val="100000"/>
              <a:buFont typeface="Arial"/>
              <a:buChar char="●"/>
            </a:pPr>
            <a:r>
              <a:rPr lang="en" sz="1800"/>
              <a:t>How simple machines can be combined.</a:t>
            </a:r>
          </a:p>
          <a:p>
            <a:endParaRPr lang="en" sz="1800"/>
          </a:p>
          <a:p>
            <a:endParaRPr lang="en" sz="1800"/>
          </a:p>
          <a:p>
            <a:endParaRPr lang="en" sz="1800"/>
          </a:p>
          <a:p>
            <a:endParaRPr lang="en" sz="1800"/>
          </a:p>
          <a:p>
            <a:endParaRPr lang="en" sz="1800"/>
          </a:p>
          <a:p>
            <a:endParaRPr lang="en" sz="1800"/>
          </a:p>
          <a:p>
            <a:endParaRPr lang="en" sz="1800"/>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457200" y="205973"/>
            <a:ext cx="8229600" cy="676800"/>
          </a:xfrm>
          <a:prstGeom prst="rect">
            <a:avLst/>
          </a:prstGeom>
        </p:spPr>
        <p:txBody>
          <a:bodyPr lIns="91425" tIns="91425" rIns="91425" bIns="91425" anchor="b" anchorCtr="0">
            <a:noAutofit/>
          </a:bodyPr>
          <a:lstStyle/>
          <a:p>
            <a:pPr lvl="0" algn="ctr" rtl="0">
              <a:buNone/>
            </a:pPr>
            <a:r>
              <a:rPr lang="en"/>
              <a:t>Allowing for Action</a:t>
            </a:r>
          </a:p>
        </p:txBody>
      </p:sp>
      <p:sp>
        <p:nvSpPr>
          <p:cNvPr id="156" name="Shape 156"/>
          <p:cNvSpPr txBox="1"/>
          <p:nvPr/>
        </p:nvSpPr>
        <p:spPr>
          <a:xfrm>
            <a:off x="870975" y="882775"/>
            <a:ext cx="7654199" cy="2745000"/>
          </a:xfrm>
          <a:prstGeom prst="rect">
            <a:avLst/>
          </a:prstGeom>
        </p:spPr>
        <p:txBody>
          <a:bodyPr lIns="91425" tIns="91425" rIns="91425" bIns="91425" anchor="t" anchorCtr="0">
            <a:noAutofit/>
          </a:bodyPr>
          <a:lstStyle/>
          <a:p>
            <a:pPr lvl="0" rtl="0">
              <a:buClr>
                <a:schemeClr val="dk1"/>
              </a:buClr>
              <a:buSzPct val="45833"/>
              <a:buFont typeface="Arial"/>
              <a:buNone/>
            </a:pPr>
            <a:r>
              <a:rPr lang="en" sz="2400" b="1">
                <a:solidFill>
                  <a:schemeClr val="dk1"/>
                </a:solidFill>
              </a:rPr>
              <a:t>Example 1: </a:t>
            </a:r>
          </a:p>
          <a:p>
            <a:pPr lvl="0" algn="ctr" rtl="0">
              <a:buClr>
                <a:schemeClr val="dk1"/>
              </a:buClr>
              <a:buSzPct val="45833"/>
              <a:buFont typeface="Arial"/>
              <a:buNone/>
            </a:pPr>
            <a:r>
              <a:rPr lang="en" sz="2400" u="sng">
                <a:solidFill>
                  <a:schemeClr val="dk1"/>
                </a:solidFill>
              </a:rPr>
              <a:t>How the world works- Grade 3</a:t>
            </a:r>
          </a:p>
          <a:p>
            <a:endParaRPr lang="en" sz="2400" u="sng">
              <a:solidFill>
                <a:schemeClr val="dk1"/>
              </a:solidFill>
            </a:endParaRPr>
          </a:p>
          <a:p>
            <a:pPr lvl="0" algn="ctr" rtl="0">
              <a:buNone/>
            </a:pPr>
            <a:r>
              <a:rPr lang="en" sz="2400"/>
              <a:t>Central Idea 2: </a:t>
            </a:r>
          </a:p>
          <a:p>
            <a:pPr lvl="0" algn="ctr" rtl="0">
              <a:buNone/>
            </a:pPr>
            <a:r>
              <a:rPr lang="en" sz="2400"/>
              <a:t>Over time, societies create innovations to make work easier.</a:t>
            </a:r>
          </a:p>
          <a:p>
            <a:endParaRPr lang="en" sz="2400"/>
          </a:p>
          <a:p>
            <a:pPr marL="457200" lvl="0" indent="-342900" rtl="0">
              <a:buClr>
                <a:srgbClr val="000000"/>
              </a:buClr>
              <a:buSzPct val="100000"/>
              <a:buFont typeface="Arial"/>
              <a:buChar char="●"/>
            </a:pPr>
            <a:r>
              <a:rPr lang="en" sz="1800"/>
              <a:t>What work is</a:t>
            </a:r>
          </a:p>
          <a:p>
            <a:pPr marL="457200" lvl="0" indent="-342900" rtl="0">
              <a:buClr>
                <a:srgbClr val="000000"/>
              </a:buClr>
              <a:buSzPct val="100000"/>
              <a:buFont typeface="Arial"/>
              <a:buChar char="●"/>
            </a:pPr>
            <a:r>
              <a:rPr lang="en" sz="1800"/>
              <a:t>The role different types of machines play on making work easier</a:t>
            </a:r>
          </a:p>
          <a:p>
            <a:pPr marL="457200" lvl="0" indent="-342900" rtl="0">
              <a:buClr>
                <a:srgbClr val="000000"/>
              </a:buClr>
              <a:buSzPct val="100000"/>
              <a:buFont typeface="Arial"/>
              <a:buChar char="●"/>
            </a:pPr>
            <a:r>
              <a:rPr lang="en" sz="1800"/>
              <a:t>The impact technological advances have on work</a:t>
            </a:r>
          </a:p>
          <a:p>
            <a:endParaRPr lang="en" sz="1800"/>
          </a:p>
          <a:p>
            <a:endParaRPr lang="en" sz="1800"/>
          </a:p>
          <a:p>
            <a:endParaRPr lang="en" sz="1800"/>
          </a:p>
          <a:p>
            <a:endParaRPr lang="en" sz="1800"/>
          </a:p>
          <a:p>
            <a:endParaRPr lang="en" sz="1800"/>
          </a:p>
          <a:p>
            <a:endParaRPr lang="en" sz="1800"/>
          </a:p>
          <a:p>
            <a:endParaRPr lang="en" sz="1800"/>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457200" y="205973"/>
            <a:ext cx="8229600" cy="676800"/>
          </a:xfrm>
          <a:prstGeom prst="rect">
            <a:avLst/>
          </a:prstGeom>
        </p:spPr>
        <p:txBody>
          <a:bodyPr lIns="91425" tIns="91425" rIns="91425" bIns="91425" anchor="b" anchorCtr="0">
            <a:noAutofit/>
          </a:bodyPr>
          <a:lstStyle/>
          <a:p>
            <a:pPr lvl="0" algn="ctr" rtl="0">
              <a:buNone/>
            </a:pPr>
            <a:r>
              <a:rPr lang="en"/>
              <a:t>Allowing for Action</a:t>
            </a:r>
          </a:p>
        </p:txBody>
      </p:sp>
      <p:sp>
        <p:nvSpPr>
          <p:cNvPr id="162" name="Shape 162"/>
          <p:cNvSpPr txBox="1"/>
          <p:nvPr/>
        </p:nvSpPr>
        <p:spPr>
          <a:xfrm>
            <a:off x="870975" y="882775"/>
            <a:ext cx="7654199" cy="2745000"/>
          </a:xfrm>
          <a:prstGeom prst="rect">
            <a:avLst/>
          </a:prstGeom>
        </p:spPr>
        <p:txBody>
          <a:bodyPr lIns="91425" tIns="91425" rIns="91425" bIns="91425" anchor="t" anchorCtr="0">
            <a:noAutofit/>
          </a:bodyPr>
          <a:lstStyle/>
          <a:p>
            <a:pPr lvl="0" rtl="0">
              <a:buNone/>
            </a:pPr>
            <a:r>
              <a:rPr lang="en" sz="2400" b="1"/>
              <a:t>Example 2:</a:t>
            </a:r>
          </a:p>
          <a:p>
            <a:pPr lvl="0" rtl="0">
              <a:buNone/>
            </a:pPr>
            <a:r>
              <a:rPr lang="en" sz="2400"/>
              <a:t>Sharing The Planet-Grade 4</a:t>
            </a:r>
          </a:p>
          <a:p>
            <a:endParaRPr lang="en" sz="2400"/>
          </a:p>
          <a:p>
            <a:pPr lvl="0" algn="ctr" rtl="0">
              <a:buNone/>
            </a:pPr>
            <a:r>
              <a:rPr lang="en" sz="2400"/>
              <a:t>Central Idea 1: </a:t>
            </a:r>
          </a:p>
          <a:p>
            <a:pPr lvl="0" algn="ctr" rtl="0">
              <a:buNone/>
            </a:pPr>
            <a:r>
              <a:rPr lang="en" sz="2400"/>
              <a:t>Plants are a primary source of life</a:t>
            </a:r>
          </a:p>
          <a:p>
            <a:endParaRPr lang="en" sz="2400"/>
          </a:p>
          <a:p>
            <a:pPr marL="457200" lvl="0" indent="-342900" rtl="0">
              <a:lnSpc>
                <a:spcPct val="150000"/>
              </a:lnSpc>
              <a:spcAft>
                <a:spcPts val="300"/>
              </a:spcAft>
              <a:buClr>
                <a:srgbClr val="000000"/>
              </a:buClr>
              <a:buSzPct val="100000"/>
              <a:buFont typeface="Arial"/>
              <a:buChar char="●"/>
            </a:pPr>
            <a:r>
              <a:rPr lang="en" sz="1800"/>
              <a:t>Structure of plants</a:t>
            </a:r>
          </a:p>
          <a:p>
            <a:pPr marL="457200" lvl="0" indent="-342900" rtl="0">
              <a:lnSpc>
                <a:spcPct val="150000"/>
              </a:lnSpc>
              <a:spcAft>
                <a:spcPts val="300"/>
              </a:spcAft>
              <a:buClr>
                <a:srgbClr val="000000"/>
              </a:buClr>
              <a:buSzPct val="100000"/>
              <a:buFont typeface="Arial"/>
              <a:buChar char="●"/>
            </a:pPr>
            <a:r>
              <a:rPr lang="en" sz="1800"/>
              <a:t>Elements necessary for plants to survive</a:t>
            </a:r>
          </a:p>
          <a:p>
            <a:pPr marL="457200" lvl="0" indent="-342900" rtl="0">
              <a:lnSpc>
                <a:spcPct val="150000"/>
              </a:lnSpc>
              <a:spcAft>
                <a:spcPts val="300"/>
              </a:spcAft>
              <a:buClr>
                <a:srgbClr val="000000"/>
              </a:buClr>
              <a:buSzPct val="100000"/>
              <a:buFont typeface="Arial"/>
              <a:buChar char="●"/>
            </a:pPr>
            <a:r>
              <a:rPr lang="en" sz="1800"/>
              <a:t>Dependence of living things on plants</a:t>
            </a:r>
          </a:p>
          <a:p>
            <a:pPr marL="457200" lvl="0" indent="-342900" rtl="0">
              <a:lnSpc>
                <a:spcPct val="150000"/>
              </a:lnSpc>
              <a:spcAft>
                <a:spcPts val="300"/>
              </a:spcAft>
              <a:buClr>
                <a:srgbClr val="000000"/>
              </a:buClr>
              <a:buSzPct val="100000"/>
              <a:buFont typeface="Arial"/>
              <a:buChar char="●"/>
            </a:pPr>
            <a:r>
              <a:rPr lang="en" sz="1800"/>
              <a:t>Issues that impact green spaces</a:t>
            </a:r>
          </a:p>
          <a:p>
            <a:endParaRPr lang="en" sz="1800"/>
          </a:p>
          <a:p>
            <a:endParaRPr lang="en" sz="1800"/>
          </a:p>
          <a:p>
            <a:endParaRPr lang="en" sz="1800"/>
          </a:p>
          <a:p>
            <a:endParaRPr lang="en" sz="1800"/>
          </a:p>
          <a:p>
            <a:endParaRPr lang="en" sz="1800"/>
          </a:p>
          <a:p>
            <a:endParaRPr lang="en" sz="1800"/>
          </a:p>
          <a:p>
            <a:endParaRPr lang="en" sz="1800"/>
          </a:p>
          <a:p>
            <a:endParaRPr lang="en" sz="1800"/>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57200" y="205973"/>
            <a:ext cx="8229600" cy="676800"/>
          </a:xfrm>
          <a:prstGeom prst="rect">
            <a:avLst/>
          </a:prstGeom>
        </p:spPr>
        <p:txBody>
          <a:bodyPr lIns="91425" tIns="91425" rIns="91425" bIns="91425" anchor="b" anchorCtr="0">
            <a:noAutofit/>
          </a:bodyPr>
          <a:lstStyle/>
          <a:p>
            <a:pPr lvl="0" algn="ctr" rtl="0">
              <a:buNone/>
            </a:pPr>
            <a:r>
              <a:rPr lang="en"/>
              <a:t>Allowing for Action</a:t>
            </a:r>
          </a:p>
        </p:txBody>
      </p:sp>
      <p:sp>
        <p:nvSpPr>
          <p:cNvPr id="168" name="Shape 168"/>
          <p:cNvSpPr txBox="1"/>
          <p:nvPr/>
        </p:nvSpPr>
        <p:spPr>
          <a:xfrm>
            <a:off x="870975" y="682650"/>
            <a:ext cx="7654199" cy="2945100"/>
          </a:xfrm>
          <a:prstGeom prst="rect">
            <a:avLst/>
          </a:prstGeom>
        </p:spPr>
        <p:txBody>
          <a:bodyPr lIns="91425" tIns="91425" rIns="91425" bIns="91425" anchor="t" anchorCtr="0">
            <a:noAutofit/>
          </a:bodyPr>
          <a:lstStyle/>
          <a:p>
            <a:pPr lvl="0" rtl="0">
              <a:buNone/>
            </a:pPr>
            <a:r>
              <a:rPr lang="en" sz="2400" b="1"/>
              <a:t>Example 2:</a:t>
            </a:r>
          </a:p>
          <a:p>
            <a:pPr lvl="0" rtl="0">
              <a:buNone/>
            </a:pPr>
            <a:r>
              <a:rPr lang="en" sz="2400"/>
              <a:t>Sharing The Planet- Grade 4</a:t>
            </a:r>
          </a:p>
          <a:p>
            <a:endParaRPr lang="en" sz="2400"/>
          </a:p>
          <a:p>
            <a:pPr lvl="0" algn="ctr" rtl="0">
              <a:buNone/>
            </a:pPr>
            <a:r>
              <a:rPr lang="en" sz="2400"/>
              <a:t>Central Idea 2: </a:t>
            </a:r>
          </a:p>
          <a:p>
            <a:pPr lvl="0" algn="ctr" rtl="0">
              <a:buNone/>
            </a:pPr>
            <a:r>
              <a:rPr lang="en" sz="2400"/>
              <a:t>The protection of native plants influences the balance and uniqueness of a community</a:t>
            </a:r>
          </a:p>
          <a:p>
            <a:endParaRPr lang="en" sz="2400"/>
          </a:p>
          <a:p>
            <a:pPr marL="457200" lvl="0" indent="-342900" rtl="0">
              <a:lnSpc>
                <a:spcPct val="150000"/>
              </a:lnSpc>
              <a:spcAft>
                <a:spcPts val="300"/>
              </a:spcAft>
              <a:buClr>
                <a:srgbClr val="000000"/>
              </a:buClr>
              <a:buSzPct val="100000"/>
              <a:buFont typeface="Arial"/>
              <a:buChar char="●"/>
            </a:pPr>
            <a:r>
              <a:rPr lang="en" sz="1800"/>
              <a:t>The dispersal and adaptation of native plants</a:t>
            </a:r>
          </a:p>
          <a:p>
            <a:pPr marL="457200" lvl="0" indent="-342900" rtl="0">
              <a:lnSpc>
                <a:spcPct val="150000"/>
              </a:lnSpc>
              <a:spcAft>
                <a:spcPts val="300"/>
              </a:spcAft>
              <a:buClr>
                <a:srgbClr val="000000"/>
              </a:buClr>
              <a:buSzPct val="100000"/>
              <a:buFont typeface="Arial"/>
              <a:buChar char="●"/>
            </a:pPr>
            <a:r>
              <a:rPr lang="en" sz="1800"/>
              <a:t>Plants and animals depend on each other for survival</a:t>
            </a:r>
          </a:p>
          <a:p>
            <a:pPr marL="457200" lvl="0" indent="-342900" rtl="0">
              <a:lnSpc>
                <a:spcPct val="150000"/>
              </a:lnSpc>
              <a:spcAft>
                <a:spcPts val="300"/>
              </a:spcAft>
              <a:buClr>
                <a:srgbClr val="000000"/>
              </a:buClr>
              <a:buSzPct val="100000"/>
              <a:buFont typeface="Arial"/>
              <a:buChar char="●"/>
            </a:pPr>
            <a:r>
              <a:rPr lang="en" sz="1800"/>
              <a:t>Human impact on native plant species</a:t>
            </a:r>
          </a:p>
          <a:p>
            <a:pPr marL="457200" lvl="0" indent="-342900" rtl="0">
              <a:lnSpc>
                <a:spcPct val="150000"/>
              </a:lnSpc>
              <a:spcAft>
                <a:spcPts val="300"/>
              </a:spcAft>
              <a:buClr>
                <a:srgbClr val="000000"/>
              </a:buClr>
              <a:buSzPct val="100000"/>
              <a:buFont typeface="Arial"/>
              <a:buChar char="●"/>
            </a:pPr>
            <a:r>
              <a:rPr lang="en" sz="1800"/>
              <a:t>The responsibility to protect and cultivate our native plant communities</a:t>
            </a:r>
          </a:p>
          <a:p>
            <a:endParaRPr lang="en" sz="1800"/>
          </a:p>
          <a:p>
            <a:endParaRPr lang="en" sz="1800"/>
          </a:p>
          <a:p>
            <a:endParaRPr lang="en" sz="1800"/>
          </a:p>
          <a:p>
            <a:endParaRPr lang="en" sz="1800"/>
          </a:p>
          <a:p>
            <a:endParaRPr lang="en" sz="1800"/>
          </a:p>
          <a:p>
            <a:endParaRPr lang="en" sz="1800"/>
          </a:p>
          <a:p>
            <a:endParaRPr lang="en" sz="1800"/>
          </a:p>
          <a:p>
            <a:endParaRPr lang="en" sz="1800"/>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0"/>
            <a:ext cx="8229600" cy="906300"/>
          </a:xfrm>
          <a:prstGeom prst="rect">
            <a:avLst/>
          </a:prstGeom>
        </p:spPr>
        <p:txBody>
          <a:bodyPr lIns="91425" tIns="91425" rIns="91425" bIns="91425" anchor="b" anchorCtr="0">
            <a:noAutofit/>
          </a:bodyPr>
          <a:lstStyle/>
          <a:p>
            <a:pPr algn="ctr">
              <a:buNone/>
            </a:pPr>
            <a:r>
              <a:rPr lang="en"/>
              <a:t>The Comparison</a:t>
            </a:r>
          </a:p>
        </p:txBody>
      </p:sp>
      <p:sp>
        <p:nvSpPr>
          <p:cNvPr id="174" name="Shape 174"/>
          <p:cNvSpPr txBox="1"/>
          <p:nvPr/>
        </p:nvSpPr>
        <p:spPr>
          <a:xfrm>
            <a:off x="514950" y="965150"/>
            <a:ext cx="8089799" cy="1659900"/>
          </a:xfrm>
          <a:prstGeom prst="rect">
            <a:avLst/>
          </a:prstGeom>
        </p:spPr>
        <p:txBody>
          <a:bodyPr lIns="91425" tIns="91425" rIns="91425" bIns="91425" anchor="t" anchorCtr="0">
            <a:noAutofit/>
          </a:bodyPr>
          <a:lstStyle/>
          <a:p>
            <a:pPr algn="ctr">
              <a:buNone/>
            </a:pPr>
            <a:r>
              <a:rPr lang="en" sz="3600" b="1">
                <a:solidFill>
                  <a:schemeClr val="dk2"/>
                </a:solidFill>
                <a:latin typeface="Trebuchet MS"/>
                <a:ea typeface="Trebuchet MS"/>
                <a:cs typeface="Trebuchet MS"/>
                <a:sym typeface="Trebuchet MS"/>
              </a:rPr>
              <a:t>How did these two Central Ideas differ in terms of allowing for meaningful student-initiated action?</a:t>
            </a:r>
          </a:p>
        </p:txBody>
      </p:sp>
      <p:sp>
        <p:nvSpPr>
          <p:cNvPr id="175" name="Shape 175"/>
          <p:cNvSpPr txBox="1"/>
          <p:nvPr/>
        </p:nvSpPr>
        <p:spPr>
          <a:xfrm>
            <a:off x="1377100" y="2930725"/>
            <a:ext cx="6826500" cy="604499"/>
          </a:xfrm>
          <a:prstGeom prst="rect">
            <a:avLst/>
          </a:prstGeom>
        </p:spPr>
        <p:txBody>
          <a:bodyPr lIns="91425" tIns="91425" rIns="91425" bIns="91425" anchor="t" anchorCtr="0">
            <a:noAutofit/>
          </a:bodyPr>
          <a:lstStyle/>
          <a:p>
            <a:pPr marL="457200" lvl="0" indent="-419100" rtl="0">
              <a:buClr>
                <a:srgbClr val="000000"/>
              </a:buClr>
              <a:buSzPct val="100000"/>
              <a:buFont typeface="Arial"/>
              <a:buChar char="●"/>
            </a:pPr>
            <a:r>
              <a:rPr lang="en" sz="3000"/>
              <a:t>Issue Driven</a:t>
            </a:r>
            <a:r>
              <a:rPr lang="en"/>
              <a:t> </a:t>
            </a:r>
          </a:p>
        </p:txBody>
      </p:sp>
      <p:sp>
        <p:nvSpPr>
          <p:cNvPr id="176" name="Shape 176"/>
          <p:cNvSpPr txBox="1"/>
          <p:nvPr/>
        </p:nvSpPr>
        <p:spPr>
          <a:xfrm>
            <a:off x="1405700" y="3535225"/>
            <a:ext cx="6805799" cy="765300"/>
          </a:xfrm>
          <a:prstGeom prst="rect">
            <a:avLst/>
          </a:prstGeom>
        </p:spPr>
        <p:txBody>
          <a:bodyPr lIns="91425" tIns="91425" rIns="91425" bIns="91425" anchor="t" anchorCtr="0">
            <a:noAutofit/>
          </a:bodyPr>
          <a:lstStyle/>
          <a:p>
            <a:pPr marL="457200" lvl="0" indent="-419100" rtl="0">
              <a:buClr>
                <a:srgbClr val="000000"/>
              </a:buClr>
              <a:buSzPct val="100000"/>
              <a:buFont typeface="Arial"/>
              <a:buChar char="●"/>
            </a:pPr>
            <a:r>
              <a:rPr lang="en" sz="3000">
                <a:solidFill>
                  <a:schemeClr val="dk1"/>
                </a:solidFill>
              </a:rPr>
              <a:t>Local or Personal Connection</a:t>
            </a:r>
          </a:p>
          <a:p>
            <a:endParaRPr lang="en" sz="3000">
              <a:solidFill>
                <a:schemeClr val="dk1"/>
              </a:solidFill>
            </a:endParaRPr>
          </a:p>
        </p:txBody>
      </p:sp>
      <p:sp>
        <p:nvSpPr>
          <p:cNvPr id="177" name="Shape 177"/>
          <p:cNvSpPr txBox="1"/>
          <p:nvPr/>
        </p:nvSpPr>
        <p:spPr>
          <a:xfrm>
            <a:off x="1391775" y="4089925"/>
            <a:ext cx="6805799" cy="765300"/>
          </a:xfrm>
          <a:prstGeom prst="rect">
            <a:avLst/>
          </a:prstGeom>
        </p:spPr>
        <p:txBody>
          <a:bodyPr lIns="91425" tIns="91425" rIns="91425" bIns="91425" anchor="t" anchorCtr="0">
            <a:noAutofit/>
          </a:bodyPr>
          <a:lstStyle/>
          <a:p>
            <a:pPr marL="457200" lvl="0" indent="-419100">
              <a:buClr>
                <a:srgbClr val="000000"/>
              </a:buClr>
              <a:buSzPct val="100000"/>
              <a:buFont typeface="Arial"/>
              <a:buChar char="●"/>
            </a:pPr>
            <a:r>
              <a:rPr lang="en" sz="3000">
                <a:solidFill>
                  <a:schemeClr val="dk1"/>
                </a:solidFill>
              </a:rPr>
              <a:t>Relevant, significant, challenging</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5">
                                            <p:txEl>
                                              <p:pRg st="0" end="0"/>
                                            </p:txEl>
                                          </p:spTgt>
                                        </p:tgtEl>
                                        <p:attrNameLst>
                                          <p:attrName>style.visibility</p:attrName>
                                        </p:attrNameLst>
                                      </p:cBhvr>
                                      <p:to>
                                        <p:strVal val="visible"/>
                                      </p:to>
                                    </p:set>
                                    <p:animEffect transition="in" filter="fade">
                                      <p:cBhvr>
                                        <p:cTn id="7" dur="1000"/>
                                        <p:tgtEl>
                                          <p:spTgt spid="1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6"/>
                                        </p:tgtEl>
                                        <p:attrNameLst>
                                          <p:attrName>style.visibility</p:attrName>
                                        </p:attrNameLst>
                                      </p:cBhvr>
                                      <p:to>
                                        <p:strVal val="visible"/>
                                      </p:to>
                                    </p:set>
                                    <p:animEffect transition="in" filter="fade">
                                      <p:cBhvr>
                                        <p:cTn id="12" dur="1000"/>
                                        <p:tgtEl>
                                          <p:spTgt spid="17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7"/>
                                        </p:tgtEl>
                                        <p:attrNameLst>
                                          <p:attrName>style.visibility</p:attrName>
                                        </p:attrNameLst>
                                      </p:cBhvr>
                                      <p:to>
                                        <p:strVal val="visible"/>
                                      </p:to>
                                    </p:set>
                                    <p:animEffect transition="in" filter="fade">
                                      <p:cBhvr>
                                        <p:cTn id="17" dur="10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457200" y="205975"/>
            <a:ext cx="8229600" cy="700500"/>
          </a:xfrm>
          <a:prstGeom prst="rect">
            <a:avLst/>
          </a:prstGeom>
        </p:spPr>
        <p:txBody>
          <a:bodyPr lIns="91425" tIns="91425" rIns="91425" bIns="91425" anchor="b" anchorCtr="0">
            <a:noAutofit/>
          </a:bodyPr>
          <a:lstStyle/>
          <a:p>
            <a:pPr algn="ctr">
              <a:buNone/>
            </a:pPr>
            <a:r>
              <a:rPr lang="en"/>
              <a:t>  Action</a:t>
            </a:r>
          </a:p>
        </p:txBody>
      </p:sp>
      <p:sp>
        <p:nvSpPr>
          <p:cNvPr id="183" name="Shape 183"/>
          <p:cNvSpPr txBox="1"/>
          <p:nvPr/>
        </p:nvSpPr>
        <p:spPr>
          <a:xfrm>
            <a:off x="2043300" y="1996325"/>
            <a:ext cx="3657600" cy="457200"/>
          </a:xfrm>
          <a:prstGeom prst="rect">
            <a:avLst/>
          </a:prstGeom>
        </p:spPr>
        <p:txBody>
          <a:bodyPr lIns="91425" tIns="91425" rIns="91425" bIns="91425" anchor="t" anchorCtr="0">
            <a:noAutofit/>
          </a:bodyPr>
          <a:lstStyle/>
          <a:p>
            <a:endParaRPr/>
          </a:p>
        </p:txBody>
      </p:sp>
      <p:sp>
        <p:nvSpPr>
          <p:cNvPr id="184" name="Shape 184"/>
          <p:cNvSpPr txBox="1"/>
          <p:nvPr/>
        </p:nvSpPr>
        <p:spPr>
          <a:xfrm>
            <a:off x="1730150" y="1996325"/>
            <a:ext cx="7226700" cy="1553699"/>
          </a:xfrm>
          <a:prstGeom prst="rect">
            <a:avLst/>
          </a:prstGeom>
        </p:spPr>
        <p:txBody>
          <a:bodyPr lIns="91425" tIns="91425" rIns="91425" bIns="91425" anchor="t" anchorCtr="0">
            <a:noAutofit/>
          </a:bodyPr>
          <a:lstStyle/>
          <a:p>
            <a:pPr lvl="0" algn="ctr" rtl="0">
              <a:buNone/>
            </a:pPr>
            <a:r>
              <a:rPr lang="en" sz="1800"/>
              <a:t>
</a:t>
            </a:r>
          </a:p>
          <a:p>
            <a:endParaRPr lang="en" sz="1800"/>
          </a:p>
          <a:p>
            <a:pPr lvl="0" algn="ctr" rtl="0">
              <a:buNone/>
            </a:pPr>
            <a:r>
              <a:rPr lang="en" sz="1800"/>
              <a:t>Dawn to insert continuum here</a:t>
            </a:r>
          </a:p>
          <a:p>
            <a:endParaRPr lang="en" sz="1800"/>
          </a:p>
        </p:txBody>
      </p:sp>
      <p:pic>
        <p:nvPicPr>
          <p:cNvPr id="185" name="Shape 185"/>
          <p:cNvPicPr preferRelativeResize="0"/>
          <p:nvPr/>
        </p:nvPicPr>
        <p:blipFill>
          <a:blip r:embed="rId3"/>
          <a:stretch>
            <a:fillRect/>
          </a:stretch>
        </p:blipFill>
        <p:spPr>
          <a:xfrm>
            <a:off x="1021850" y="2453525"/>
            <a:ext cx="7604074" cy="2055149"/>
          </a:xfrm>
          <a:prstGeom prst="rect">
            <a:avLst/>
          </a:prstGeom>
          <a:noFill/>
          <a:ln>
            <a:noFill/>
          </a:ln>
        </p:spPr>
      </p:pic>
      <p:sp>
        <p:nvSpPr>
          <p:cNvPr id="186" name="Shape 186"/>
          <p:cNvSpPr txBox="1"/>
          <p:nvPr/>
        </p:nvSpPr>
        <p:spPr>
          <a:xfrm>
            <a:off x="1555825" y="998500"/>
            <a:ext cx="6753599" cy="905699"/>
          </a:xfrm>
          <a:prstGeom prst="rect">
            <a:avLst/>
          </a:prstGeom>
        </p:spPr>
        <p:txBody>
          <a:bodyPr lIns="91425" tIns="91425" rIns="91425" bIns="91425" anchor="t" anchorCtr="0">
            <a:noAutofit/>
          </a:bodyPr>
          <a:lstStyle/>
          <a:p>
            <a:pPr lvl="0" rtl="0">
              <a:buNone/>
            </a:pPr>
            <a:r>
              <a:rPr lang="en" sz="1200">
                <a:solidFill>
                  <a:schemeClr val="dk1"/>
                </a:solidFill>
              </a:rPr>
              <a:t>
</a:t>
            </a:r>
            <a:r>
              <a:rPr lang="en" b="1"/>
              <a:t>“Action can take different forms with a range and balance of teacher and student initiative.” </a:t>
            </a:r>
            <a:r>
              <a:rPr lang="en"/>
              <a:t> </a:t>
            </a:r>
            <a:r>
              <a:rPr lang="en" sz="1200"/>
              <a:t>Action in the PYP- Category 2 Workshop Conceptual Understanding #6</a:t>
            </a:r>
          </a:p>
          <a:p>
            <a:endParaRPr lang="en" sz="1200"/>
          </a:p>
          <a:p>
            <a:endParaRPr lang="en" sz="1200"/>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296975"/>
            <a:ext cx="8229600" cy="1715399"/>
          </a:xfrm>
          <a:prstGeom prst="rect">
            <a:avLst/>
          </a:prstGeom>
        </p:spPr>
        <p:txBody>
          <a:bodyPr lIns="91425" tIns="91425" rIns="91425" bIns="91425" anchor="b" anchorCtr="0">
            <a:noAutofit/>
          </a:bodyPr>
          <a:lstStyle/>
          <a:p>
            <a:pPr lvl="0" algn="l" rtl="0">
              <a:buNone/>
            </a:pPr>
            <a:r>
              <a:rPr lang="en">
                <a:solidFill>
                  <a:schemeClr val="dk2"/>
                </a:solidFill>
              </a:rPr>
              <a:t>  </a:t>
            </a:r>
          </a:p>
          <a:p>
            <a:pPr lvl="0" algn="ctr" rtl="0">
              <a:buClr>
                <a:schemeClr val="dk1"/>
              </a:buClr>
              <a:buSzPct val="30555"/>
              <a:buFont typeface="Arial"/>
              <a:buNone/>
            </a:pPr>
            <a:r>
              <a:rPr lang="en">
                <a:solidFill>
                  <a:schemeClr val="dk2"/>
                </a:solidFill>
              </a:rPr>
              <a:t>Identifying and Assessing Students’ Action</a:t>
            </a:r>
          </a:p>
          <a:p>
            <a:endParaRPr lang="en">
              <a:solidFill>
                <a:schemeClr val="dk2"/>
              </a:solidFill>
            </a:endParaRPr>
          </a:p>
        </p:txBody>
      </p:sp>
      <p:pic>
        <p:nvPicPr>
          <p:cNvPr id="192" name="Shape 192"/>
          <p:cNvPicPr preferRelativeResize="0"/>
          <p:nvPr/>
        </p:nvPicPr>
        <p:blipFill>
          <a:blip r:embed="rId3"/>
          <a:stretch>
            <a:fillRect/>
          </a:stretch>
        </p:blipFill>
        <p:spPr>
          <a:xfrm>
            <a:off x="332600" y="2012500"/>
            <a:ext cx="5060349" cy="2989899"/>
          </a:xfrm>
          <a:prstGeom prst="rect">
            <a:avLst/>
          </a:prstGeom>
          <a:noFill/>
          <a:ln>
            <a:noFill/>
          </a:ln>
        </p:spPr>
      </p:pic>
      <p:sp>
        <p:nvSpPr>
          <p:cNvPr id="193" name="Shape 193"/>
          <p:cNvSpPr txBox="1"/>
          <p:nvPr/>
        </p:nvSpPr>
        <p:spPr>
          <a:xfrm>
            <a:off x="729750" y="1224075"/>
            <a:ext cx="7885799" cy="788400"/>
          </a:xfrm>
          <a:prstGeom prst="rect">
            <a:avLst/>
          </a:prstGeom>
        </p:spPr>
        <p:txBody>
          <a:bodyPr lIns="91425" tIns="91425" rIns="91425" bIns="91425" anchor="t" anchorCtr="0">
            <a:noAutofit/>
          </a:bodyPr>
          <a:lstStyle/>
          <a:p>
            <a:pPr lvl="0" rtl="0">
              <a:buNone/>
            </a:pPr>
            <a:r>
              <a:rPr lang="en"/>
              <a:t>Action Celebration Day (at the end of the unit or a week or so after)</a:t>
            </a:r>
          </a:p>
          <a:p>
            <a:pPr lvl="0" rtl="0">
              <a:buNone/>
            </a:pPr>
            <a:r>
              <a:rPr lang="en"/>
              <a:t>Summative Sharing (if taking action was required by students)</a:t>
            </a:r>
          </a:p>
          <a:p>
            <a:pPr lvl="0" rtl="0">
              <a:buNone/>
            </a:pPr>
            <a:r>
              <a:rPr lang="en"/>
              <a:t>Feedback from parents (asking parents to report any action taken)</a:t>
            </a:r>
          </a:p>
          <a:p>
            <a:endParaRPr lang="en"/>
          </a:p>
          <a:p>
            <a:endParaRPr lang="en"/>
          </a:p>
          <a:p>
            <a:endParaRPr lang="en"/>
          </a:p>
        </p:txBody>
      </p:sp>
      <p:sp>
        <p:nvSpPr>
          <p:cNvPr id="194" name="Shape 194"/>
          <p:cNvSpPr txBox="1"/>
          <p:nvPr/>
        </p:nvSpPr>
        <p:spPr>
          <a:xfrm>
            <a:off x="3684025" y="4561450"/>
            <a:ext cx="3695699" cy="332399"/>
          </a:xfrm>
          <a:prstGeom prst="rect">
            <a:avLst/>
          </a:prstGeom>
        </p:spPr>
        <p:txBody>
          <a:bodyPr lIns="91425" tIns="91425" rIns="91425" bIns="91425" anchor="t" anchorCtr="0">
            <a:noAutofit/>
          </a:bodyPr>
          <a:lstStyle/>
          <a:p>
            <a:pPr>
              <a:buNone/>
            </a:pPr>
            <a:r>
              <a:rPr lang="en"/>
              <a:t>MTPYPH- pg 27</a:t>
            </a:r>
          </a:p>
        </p:txBody>
      </p:sp>
      <p:sp>
        <p:nvSpPr>
          <p:cNvPr id="195" name="Shape 195"/>
          <p:cNvSpPr txBox="1"/>
          <p:nvPr/>
        </p:nvSpPr>
        <p:spPr>
          <a:xfrm>
            <a:off x="5590750" y="2577625"/>
            <a:ext cx="2577600" cy="1124100"/>
          </a:xfrm>
          <a:prstGeom prst="rect">
            <a:avLst/>
          </a:prstGeom>
        </p:spPr>
        <p:txBody>
          <a:bodyPr lIns="91425" tIns="91425" rIns="91425" bIns="91425" anchor="t" anchorCtr="0">
            <a:noAutofit/>
          </a:bodyPr>
          <a:lstStyle/>
          <a:p>
            <a:pPr>
              <a:buNone/>
            </a:pPr>
            <a:r>
              <a:rPr lang="en"/>
              <a:t>Generic Action Rubrics or Rubrics that are specific to the unit. (Depending on purpose) </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457200" y="0"/>
            <a:ext cx="8229600" cy="988800"/>
          </a:xfrm>
          <a:prstGeom prst="rect">
            <a:avLst/>
          </a:prstGeom>
        </p:spPr>
        <p:txBody>
          <a:bodyPr lIns="91425" tIns="91425" rIns="91425" bIns="91425" anchor="b" anchorCtr="0">
            <a:noAutofit/>
          </a:bodyPr>
          <a:lstStyle/>
          <a:p>
            <a:pPr algn="ctr">
              <a:buNone/>
            </a:pPr>
            <a:r>
              <a:rPr lang="en"/>
              <a:t>What Action Looks Like</a:t>
            </a:r>
          </a:p>
        </p:txBody>
      </p:sp>
      <p:sp>
        <p:nvSpPr>
          <p:cNvPr id="201" name="Shape 201"/>
          <p:cNvSpPr txBox="1"/>
          <p:nvPr/>
        </p:nvSpPr>
        <p:spPr>
          <a:xfrm>
            <a:off x="553200" y="988675"/>
            <a:ext cx="8133599" cy="717899"/>
          </a:xfrm>
          <a:prstGeom prst="rect">
            <a:avLst/>
          </a:prstGeom>
        </p:spPr>
        <p:txBody>
          <a:bodyPr lIns="91425" tIns="91425" rIns="91425" bIns="91425" anchor="t" anchorCtr="0">
            <a:noAutofit/>
          </a:bodyPr>
          <a:lstStyle/>
          <a:p>
            <a:pPr lvl="0" algn="ctr" rtl="0">
              <a:buNone/>
            </a:pPr>
            <a:r>
              <a:rPr lang="en" sz="2400" b="1"/>
              <a:t>Aid		            	Aware	            		Act for  </a:t>
            </a:r>
          </a:p>
          <a:p>
            <a:pPr lvl="0" algn="ctr" rtl="0">
              <a:buNone/>
            </a:pPr>
            <a:r>
              <a:rPr lang="en" sz="2400" b="1"/>
              <a:t>                                                                        Change</a:t>
            </a:r>
          </a:p>
          <a:p>
            <a:endParaRPr lang="en" sz="2400" b="1"/>
          </a:p>
        </p:txBody>
      </p:sp>
      <p:sp>
        <p:nvSpPr>
          <p:cNvPr id="202" name="Shape 202"/>
          <p:cNvSpPr txBox="1"/>
          <p:nvPr/>
        </p:nvSpPr>
        <p:spPr>
          <a:xfrm>
            <a:off x="765050" y="1318250"/>
            <a:ext cx="2389200" cy="3695999"/>
          </a:xfrm>
          <a:prstGeom prst="rect">
            <a:avLst/>
          </a:prstGeom>
        </p:spPr>
        <p:txBody>
          <a:bodyPr lIns="91425" tIns="91425" rIns="91425" bIns="91425" anchor="t" anchorCtr="0">
            <a:noAutofit/>
          </a:bodyPr>
          <a:lstStyle/>
          <a:p>
            <a:pPr lvl="0" rtl="0">
              <a:buNone/>
            </a:pPr>
            <a:r>
              <a:rPr lang="en" i="1"/>
              <a:t>Donate Materials</a:t>
            </a:r>
            <a:r>
              <a:rPr lang="en"/>
              <a:t> </a:t>
            </a:r>
          </a:p>
          <a:p>
            <a:pPr lvl="0" rtl="0">
              <a:buNone/>
            </a:pPr>
            <a:r>
              <a:rPr lang="en"/>
              <a:t>(clothing, books, school supplies, food, etc…)</a:t>
            </a:r>
          </a:p>
          <a:p>
            <a:endParaRPr lang="en"/>
          </a:p>
          <a:p>
            <a:pPr lvl="0" rtl="0">
              <a:buNone/>
            </a:pPr>
            <a:r>
              <a:rPr lang="en" i="1"/>
              <a:t>Donate Time</a:t>
            </a:r>
          </a:p>
          <a:p>
            <a:pPr lvl="0" rtl="0">
              <a:buNone/>
            </a:pPr>
            <a:r>
              <a:rPr lang="en"/>
              <a:t>(work at a homeless shelter, habitat for humanity, community clean up) </a:t>
            </a:r>
          </a:p>
          <a:p>
            <a:endParaRPr lang="en"/>
          </a:p>
          <a:p>
            <a:pPr lvl="0" rtl="0">
              <a:buNone/>
            </a:pPr>
            <a:r>
              <a:rPr lang="en"/>
              <a:t>Help others around the school or community</a:t>
            </a:r>
          </a:p>
          <a:p>
            <a:endParaRPr lang="en"/>
          </a:p>
          <a:p>
            <a:endParaRPr lang="en"/>
          </a:p>
          <a:p>
            <a:endParaRPr lang="en"/>
          </a:p>
          <a:p>
            <a:endParaRPr lang="en"/>
          </a:p>
          <a:p>
            <a:endParaRPr lang="en"/>
          </a:p>
        </p:txBody>
      </p:sp>
      <p:sp>
        <p:nvSpPr>
          <p:cNvPr id="203" name="Shape 203"/>
          <p:cNvSpPr txBox="1"/>
          <p:nvPr/>
        </p:nvSpPr>
        <p:spPr>
          <a:xfrm>
            <a:off x="3248525" y="1471250"/>
            <a:ext cx="2848500" cy="2554200"/>
          </a:xfrm>
          <a:prstGeom prst="rect">
            <a:avLst/>
          </a:prstGeom>
        </p:spPr>
        <p:txBody>
          <a:bodyPr lIns="91425" tIns="91425" rIns="91425" bIns="91425" anchor="t" anchorCtr="0">
            <a:noAutofit/>
          </a:bodyPr>
          <a:lstStyle/>
          <a:p>
            <a:pPr lvl="0" rtl="0">
              <a:buNone/>
            </a:pPr>
            <a:r>
              <a:rPr lang="en" i="1"/>
              <a:t>Self Awareness-</a:t>
            </a:r>
          </a:p>
          <a:p>
            <a:pPr lvl="0" rtl="0">
              <a:buNone/>
            </a:pPr>
            <a:r>
              <a:rPr lang="en"/>
              <a:t>Research</a:t>
            </a:r>
          </a:p>
          <a:p>
            <a:pPr lvl="0" rtl="0">
              <a:buNone/>
            </a:pPr>
            <a:r>
              <a:rPr lang="en"/>
              <a:t>Museum</a:t>
            </a:r>
          </a:p>
          <a:p>
            <a:pPr lvl="0" rtl="0">
              <a:buNone/>
            </a:pPr>
            <a:r>
              <a:rPr lang="en"/>
              <a:t>Interviews</a:t>
            </a:r>
          </a:p>
          <a:p>
            <a:pPr lvl="0" rtl="0">
              <a:buNone/>
            </a:pPr>
            <a:r>
              <a:rPr lang="en"/>
              <a:t>Experiment</a:t>
            </a:r>
          </a:p>
          <a:p>
            <a:pPr lvl="0" rtl="0">
              <a:buNone/>
            </a:pPr>
            <a:r>
              <a:rPr lang="en"/>
              <a:t>Collect own data</a:t>
            </a:r>
          </a:p>
          <a:p>
            <a:endParaRPr lang="en"/>
          </a:p>
          <a:p>
            <a:pPr lvl="0" rtl="0">
              <a:buNone/>
            </a:pPr>
            <a:r>
              <a:rPr lang="en" i="1"/>
              <a:t>Make others aware through:</a:t>
            </a:r>
          </a:p>
          <a:p>
            <a:pPr lvl="0" rtl="0">
              <a:buNone/>
            </a:pPr>
            <a:r>
              <a:rPr lang="en"/>
              <a:t>Book</a:t>
            </a:r>
          </a:p>
          <a:p>
            <a:pPr lvl="0" rtl="0">
              <a:buNone/>
            </a:pPr>
            <a:r>
              <a:rPr lang="en"/>
              <a:t>Documentary</a:t>
            </a:r>
          </a:p>
          <a:p>
            <a:pPr lvl="0" rtl="0">
              <a:buNone/>
            </a:pPr>
            <a:r>
              <a:rPr lang="en"/>
              <a:t>Poem</a:t>
            </a:r>
          </a:p>
          <a:p>
            <a:pPr lvl="0" rtl="0">
              <a:buNone/>
            </a:pPr>
            <a:r>
              <a:rPr lang="en"/>
              <a:t>Song</a:t>
            </a:r>
          </a:p>
          <a:p>
            <a:pPr lvl="0" rtl="0">
              <a:buNone/>
            </a:pPr>
            <a:r>
              <a:rPr lang="en"/>
              <a:t>Presentation</a:t>
            </a:r>
          </a:p>
          <a:p>
            <a:pPr lvl="0" rtl="0">
              <a:buNone/>
            </a:pPr>
            <a:r>
              <a:rPr lang="en"/>
              <a:t>Website</a:t>
            </a:r>
          </a:p>
          <a:p>
            <a:pPr lvl="0" rtl="0">
              <a:buNone/>
            </a:pPr>
            <a:r>
              <a:rPr lang="en"/>
              <a:t>Play/Skit</a:t>
            </a:r>
          </a:p>
          <a:p>
            <a:endParaRPr lang="en"/>
          </a:p>
          <a:p>
            <a:endParaRPr lang="en"/>
          </a:p>
          <a:p>
            <a:endParaRPr lang="en"/>
          </a:p>
        </p:txBody>
      </p:sp>
      <p:sp>
        <p:nvSpPr>
          <p:cNvPr id="204" name="Shape 204"/>
          <p:cNvSpPr txBox="1"/>
          <p:nvPr/>
        </p:nvSpPr>
        <p:spPr>
          <a:xfrm>
            <a:off x="6191300" y="1812575"/>
            <a:ext cx="2742299" cy="3201599"/>
          </a:xfrm>
          <a:prstGeom prst="rect">
            <a:avLst/>
          </a:prstGeom>
        </p:spPr>
        <p:txBody>
          <a:bodyPr lIns="91425" tIns="91425" rIns="91425" bIns="91425" anchor="t" anchorCtr="0">
            <a:noAutofit/>
          </a:bodyPr>
          <a:lstStyle/>
          <a:p>
            <a:pPr lvl="0" rtl="0">
              <a:buNone/>
            </a:pPr>
            <a:r>
              <a:rPr lang="en" i="1"/>
              <a:t>Personal Action</a:t>
            </a:r>
          </a:p>
          <a:p>
            <a:pPr lvl="0" rtl="0">
              <a:buNone/>
            </a:pPr>
            <a:r>
              <a:rPr lang="en"/>
              <a:t>Think in a different way </a:t>
            </a:r>
          </a:p>
          <a:p>
            <a:pPr lvl="0" rtl="0">
              <a:buNone/>
            </a:pPr>
            <a:r>
              <a:rPr lang="en">
                <a:solidFill>
                  <a:schemeClr val="dk1"/>
                </a:solidFill>
              </a:rPr>
              <a:t>Change daily behavior</a:t>
            </a:r>
          </a:p>
          <a:p>
            <a:endParaRPr lang="en">
              <a:solidFill>
                <a:schemeClr val="dk1"/>
              </a:solidFill>
            </a:endParaRPr>
          </a:p>
          <a:p>
            <a:pPr lvl="0" rtl="0">
              <a:buNone/>
            </a:pPr>
            <a:r>
              <a:rPr lang="en" i="1"/>
              <a:t>Persuade others to act/change</a:t>
            </a:r>
          </a:p>
          <a:p>
            <a:pPr lvl="0" rtl="0">
              <a:buNone/>
            </a:pPr>
            <a:r>
              <a:rPr lang="en"/>
              <a:t>Letter to authorities/reps</a:t>
            </a:r>
          </a:p>
          <a:p>
            <a:pPr lvl="0" rtl="0">
              <a:buNone/>
            </a:pPr>
            <a:r>
              <a:rPr lang="en"/>
              <a:t>Petition</a:t>
            </a:r>
          </a:p>
          <a:p>
            <a:pPr lvl="0" rtl="0">
              <a:buNone/>
            </a:pPr>
            <a:r>
              <a:rPr lang="en"/>
              <a:t>Boycott a product/service</a:t>
            </a:r>
          </a:p>
          <a:p>
            <a:pPr lvl="0" rtl="0">
              <a:buNone/>
            </a:pPr>
            <a:r>
              <a:rPr lang="en"/>
              <a:t>Meet with local businesses</a:t>
            </a:r>
          </a:p>
          <a:p>
            <a:pPr lvl="0" rtl="0">
              <a:buNone/>
            </a:pPr>
            <a:r>
              <a:rPr lang="en"/>
              <a:t>Create/Invent</a:t>
            </a:r>
          </a:p>
          <a:p>
            <a:pPr lvl="0" rtl="0">
              <a:buNone/>
            </a:pPr>
            <a:r>
              <a:rPr lang="en"/>
              <a:t>Start a club/service (recycling program)</a:t>
            </a:r>
          </a:p>
          <a:p>
            <a:pPr lvl="0" rtl="0">
              <a:buNone/>
            </a:pPr>
            <a:r>
              <a:rPr lang="en"/>
              <a:t>Offer solutions to authorities</a:t>
            </a:r>
          </a:p>
          <a:p>
            <a:endParaRPr lang="en"/>
          </a:p>
          <a:p>
            <a:endParaRPr lang="en"/>
          </a:p>
          <a:p>
            <a:endParaRPr lang="en"/>
          </a:p>
          <a:p>
            <a:endParaRPr lang="en"/>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05978"/>
            <a:ext cx="8229600" cy="4626599"/>
          </a:xfrm>
          <a:prstGeom prst="rect">
            <a:avLst/>
          </a:prstGeom>
        </p:spPr>
        <p:txBody>
          <a:bodyPr lIns="91425" tIns="91425" rIns="91425" bIns="91425" anchor="b" anchorCtr="0">
            <a:noAutofit/>
          </a:bodyPr>
          <a:lstStyle/>
          <a:p>
            <a:pPr lvl="0" rtl="0">
              <a:buNone/>
            </a:pPr>
            <a:r>
              <a:rPr lang="en">
                <a:solidFill>
                  <a:srgbClr val="000000"/>
                </a:solidFill>
              </a:rPr>
              <a:t>Lines of Inquiry:</a:t>
            </a:r>
            <a:r>
              <a:rPr lang="en"/>
              <a:t> </a:t>
            </a:r>
          </a:p>
          <a:p>
            <a:pPr marL="457200" lvl="0" indent="-419100" rtl="0">
              <a:buClr>
                <a:schemeClr val="dk1"/>
              </a:buClr>
              <a:buSzPct val="100000"/>
              <a:buFont typeface="Arial"/>
              <a:buChar char="●"/>
            </a:pPr>
            <a:r>
              <a:rPr lang="en" sz="3000"/>
              <a:t>Creating opportunities for generating rich questions</a:t>
            </a:r>
          </a:p>
          <a:p>
            <a:pPr marL="457200" lvl="0" indent="-419100" rtl="0">
              <a:buClr>
                <a:schemeClr val="dk1"/>
              </a:buClr>
              <a:buSzPct val="100000"/>
              <a:buFont typeface="Arial"/>
              <a:buChar char="●"/>
            </a:pPr>
            <a:r>
              <a:rPr lang="en" sz="3000"/>
              <a:t>Exploration of instructional tools to enrich teaching and learning</a:t>
            </a:r>
          </a:p>
          <a:p>
            <a:pPr marL="457200" lvl="0" indent="-419100" rtl="0">
              <a:buClr>
                <a:schemeClr val="dk1"/>
              </a:buClr>
              <a:buSzPct val="100000"/>
              <a:buFont typeface="Arial"/>
              <a:buChar char="●"/>
            </a:pPr>
            <a:r>
              <a:rPr lang="en" sz="3000"/>
              <a:t>Action as a result of research</a:t>
            </a:r>
          </a:p>
          <a:p>
            <a:endParaRPr lang="en" sz="3000"/>
          </a:p>
          <a:p>
            <a:pPr lvl="0" rtl="0">
              <a:buNone/>
            </a:pPr>
            <a:r>
              <a:rPr lang="en" sz="3000">
                <a:solidFill>
                  <a:srgbClr val="000000"/>
                </a:solidFill>
              </a:rPr>
              <a:t>Key Concepts:</a:t>
            </a:r>
            <a:r>
              <a:rPr lang="en" sz="3000"/>
              <a:t> Causation, Connection, Responsibility</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457200" y="205976"/>
            <a:ext cx="8229600" cy="500100"/>
          </a:xfrm>
          <a:prstGeom prst="rect">
            <a:avLst/>
          </a:prstGeom>
        </p:spPr>
        <p:txBody>
          <a:bodyPr lIns="91425" tIns="91425" rIns="91425" bIns="91425" anchor="b" anchorCtr="0">
            <a:noAutofit/>
          </a:bodyPr>
          <a:lstStyle/>
          <a:p>
            <a:pPr algn="ctr">
              <a:buNone/>
            </a:pPr>
            <a:r>
              <a:rPr lang="en"/>
              <a:t>What does it really look like? </a:t>
            </a:r>
          </a:p>
        </p:txBody>
      </p:sp>
      <p:pic>
        <p:nvPicPr>
          <p:cNvPr id="210" name="Shape 210"/>
          <p:cNvPicPr preferRelativeResize="0"/>
          <p:nvPr/>
        </p:nvPicPr>
        <p:blipFill>
          <a:blip r:embed="rId3"/>
          <a:stretch>
            <a:fillRect/>
          </a:stretch>
        </p:blipFill>
        <p:spPr>
          <a:xfrm>
            <a:off x="0" y="550175"/>
            <a:ext cx="2470150" cy="2625075"/>
          </a:xfrm>
          <a:prstGeom prst="rect">
            <a:avLst/>
          </a:prstGeom>
          <a:noFill/>
          <a:ln>
            <a:noFill/>
          </a:ln>
        </p:spPr>
      </p:pic>
      <p:pic>
        <p:nvPicPr>
          <p:cNvPr id="211" name="Shape 211"/>
          <p:cNvPicPr preferRelativeResize="0"/>
          <p:nvPr/>
        </p:nvPicPr>
        <p:blipFill>
          <a:blip r:embed="rId4"/>
          <a:stretch>
            <a:fillRect/>
          </a:stretch>
        </p:blipFill>
        <p:spPr>
          <a:xfrm>
            <a:off x="2297332" y="499012"/>
            <a:ext cx="2063992" cy="2363099"/>
          </a:xfrm>
          <a:prstGeom prst="rect">
            <a:avLst/>
          </a:prstGeom>
          <a:noFill/>
          <a:ln>
            <a:noFill/>
          </a:ln>
        </p:spPr>
      </p:pic>
      <p:pic>
        <p:nvPicPr>
          <p:cNvPr id="212" name="Shape 212"/>
          <p:cNvPicPr preferRelativeResize="0"/>
          <p:nvPr/>
        </p:nvPicPr>
        <p:blipFill>
          <a:blip r:embed="rId5"/>
          <a:stretch>
            <a:fillRect/>
          </a:stretch>
        </p:blipFill>
        <p:spPr>
          <a:xfrm>
            <a:off x="2599825" y="2734000"/>
            <a:ext cx="1761500" cy="2363075"/>
          </a:xfrm>
          <a:prstGeom prst="rect">
            <a:avLst/>
          </a:prstGeom>
          <a:noFill/>
          <a:ln>
            <a:noFill/>
          </a:ln>
        </p:spPr>
      </p:pic>
      <p:pic>
        <p:nvPicPr>
          <p:cNvPr id="213" name="Shape 213"/>
          <p:cNvPicPr preferRelativeResize="0"/>
          <p:nvPr/>
        </p:nvPicPr>
        <p:blipFill>
          <a:blip r:embed="rId6"/>
          <a:stretch>
            <a:fillRect/>
          </a:stretch>
        </p:blipFill>
        <p:spPr>
          <a:xfrm>
            <a:off x="133400" y="3258662"/>
            <a:ext cx="2336750" cy="1921825"/>
          </a:xfrm>
          <a:prstGeom prst="rect">
            <a:avLst/>
          </a:prstGeom>
          <a:noFill/>
          <a:ln>
            <a:noFill/>
          </a:ln>
        </p:spPr>
      </p:pic>
      <p:pic>
        <p:nvPicPr>
          <p:cNvPr id="214" name="Shape 214"/>
          <p:cNvPicPr preferRelativeResize="0"/>
          <p:nvPr/>
        </p:nvPicPr>
        <p:blipFill>
          <a:blip r:embed="rId7"/>
          <a:stretch>
            <a:fillRect/>
          </a:stretch>
        </p:blipFill>
        <p:spPr>
          <a:xfrm>
            <a:off x="4361325" y="627154"/>
            <a:ext cx="2673899" cy="2106820"/>
          </a:xfrm>
          <a:prstGeom prst="rect">
            <a:avLst/>
          </a:prstGeom>
          <a:noFill/>
          <a:ln>
            <a:noFill/>
          </a:ln>
        </p:spPr>
      </p:pic>
      <p:pic>
        <p:nvPicPr>
          <p:cNvPr id="215" name="Shape 215"/>
          <p:cNvPicPr preferRelativeResize="0"/>
          <p:nvPr/>
        </p:nvPicPr>
        <p:blipFill>
          <a:blip r:embed="rId8"/>
          <a:stretch>
            <a:fillRect/>
          </a:stretch>
        </p:blipFill>
        <p:spPr>
          <a:xfrm>
            <a:off x="5732000" y="2798250"/>
            <a:ext cx="3412000" cy="2154574"/>
          </a:xfrm>
          <a:prstGeom prst="rect">
            <a:avLst/>
          </a:prstGeom>
          <a:noFill/>
          <a:ln>
            <a:noFill/>
          </a:ln>
        </p:spPr>
      </p:pic>
      <p:pic>
        <p:nvPicPr>
          <p:cNvPr id="216" name="Shape 216"/>
          <p:cNvPicPr preferRelativeResize="0"/>
          <p:nvPr/>
        </p:nvPicPr>
        <p:blipFill>
          <a:blip r:embed="rId9"/>
          <a:stretch>
            <a:fillRect/>
          </a:stretch>
        </p:blipFill>
        <p:spPr>
          <a:xfrm>
            <a:off x="4199575" y="3314175"/>
            <a:ext cx="2466975" cy="1829324"/>
          </a:xfrm>
          <a:prstGeom prst="rect">
            <a:avLst/>
          </a:prstGeom>
          <a:noFill/>
          <a:ln>
            <a:noFill/>
          </a:ln>
        </p:spPr>
      </p:pic>
      <p:pic>
        <p:nvPicPr>
          <p:cNvPr id="217" name="Shape 217"/>
          <p:cNvPicPr preferRelativeResize="0"/>
          <p:nvPr/>
        </p:nvPicPr>
        <p:blipFill>
          <a:blip r:embed="rId10"/>
          <a:stretch>
            <a:fillRect/>
          </a:stretch>
        </p:blipFill>
        <p:spPr>
          <a:xfrm>
            <a:off x="6937200" y="550175"/>
            <a:ext cx="2252599" cy="2154575"/>
          </a:xfrm>
          <a:prstGeom prst="rect">
            <a:avLst/>
          </a:prstGeom>
          <a:noFill/>
          <a:ln>
            <a:noFill/>
          </a:ln>
        </p:spPr>
      </p:pic>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          You have until noon...</a:t>
            </a:r>
          </a:p>
        </p:txBody>
      </p:sp>
      <p:sp>
        <p:nvSpPr>
          <p:cNvPr id="223" name="Shape 223"/>
          <p:cNvSpPr txBox="1">
            <a:spLocks noGrp="1"/>
          </p:cNvSpPr>
          <p:nvPr>
            <p:ph type="body" idx="1"/>
          </p:nvPr>
        </p:nvSpPr>
        <p:spPr>
          <a:xfrm>
            <a:off x="457200" y="1150850"/>
            <a:ext cx="8229600" cy="3723599"/>
          </a:xfrm>
          <a:prstGeom prst="rect">
            <a:avLst/>
          </a:prstGeom>
        </p:spPr>
        <p:txBody>
          <a:bodyPr lIns="91425" tIns="91425" rIns="91425" bIns="91425" anchor="t" anchorCtr="0">
            <a:noAutofit/>
          </a:bodyPr>
          <a:lstStyle/>
          <a:p>
            <a:pPr lvl="0" rtl="0">
              <a:buNone/>
            </a:pPr>
            <a:r>
              <a:rPr lang="en"/>
              <a:t>1.  Tour of school</a:t>
            </a:r>
          </a:p>
          <a:p>
            <a:pPr marL="457200" lvl="0" indent="457200" rtl="0">
              <a:buNone/>
            </a:pPr>
            <a:r>
              <a:rPr lang="en" sz="2400"/>
              <a:t>(with tour guide)</a:t>
            </a:r>
          </a:p>
          <a:p>
            <a:endParaRPr lang="en" sz="2400"/>
          </a:p>
          <a:p>
            <a:pPr lvl="0" rtl="0">
              <a:buNone/>
            </a:pPr>
            <a:r>
              <a:rPr lang="en"/>
              <a:t>2.  Draft your action plan as a result of today’s learning</a:t>
            </a:r>
          </a:p>
          <a:p>
            <a:endParaRPr lang="en"/>
          </a:p>
          <a:p>
            <a:pPr>
              <a:buNone/>
            </a:pPr>
            <a:r>
              <a:rPr lang="en"/>
              <a:t>3. Network with colleagues</a:t>
            </a:r>
          </a:p>
        </p:txBody>
      </p:sp>
      <p:pic>
        <p:nvPicPr>
          <p:cNvPr id="224" name="Shape 224"/>
          <p:cNvPicPr preferRelativeResize="0"/>
          <p:nvPr/>
        </p:nvPicPr>
        <p:blipFill>
          <a:blip r:embed="rId3"/>
          <a:stretch>
            <a:fillRect/>
          </a:stretch>
        </p:blipFill>
        <p:spPr>
          <a:xfrm>
            <a:off x="4818050" y="1390075"/>
            <a:ext cx="2537924" cy="1301299"/>
          </a:xfrm>
          <a:prstGeom prst="rect">
            <a:avLst/>
          </a:prstGeom>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Thank you!</a:t>
            </a:r>
          </a:p>
        </p:txBody>
      </p:sp>
      <p:sp>
        <p:nvSpPr>
          <p:cNvPr id="230" name="Shape 23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buNone/>
            </a:pPr>
            <a:r>
              <a:rPr lang="en"/>
              <a:t>Please complete a feedback sheet before leaving. </a:t>
            </a:r>
          </a:p>
        </p:txBody>
      </p:sp>
      <p:pic>
        <p:nvPicPr>
          <p:cNvPr id="231" name="Shape 231"/>
          <p:cNvPicPr preferRelativeResize="0"/>
          <p:nvPr/>
        </p:nvPicPr>
        <p:blipFill>
          <a:blip r:embed="rId3"/>
          <a:stretch>
            <a:fillRect/>
          </a:stretch>
        </p:blipFill>
        <p:spPr>
          <a:xfrm>
            <a:off x="2608075" y="1931025"/>
            <a:ext cx="3403451" cy="29435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687825" y="2812324"/>
            <a:ext cx="8229600" cy="1271100"/>
          </a:xfrm>
          <a:prstGeom prst="rect">
            <a:avLst/>
          </a:prstGeom>
        </p:spPr>
        <p:txBody>
          <a:bodyPr lIns="91425" tIns="91425" rIns="91425" bIns="91425" anchor="b" anchorCtr="0">
            <a:noAutofit/>
          </a:bodyPr>
          <a:lstStyle/>
          <a:p>
            <a:pPr lvl="0" rtl="0">
              <a:buNone/>
            </a:pPr>
            <a:r>
              <a:rPr lang="en"/>
              <a:t>The Role of Provocations in Inquiry:</a:t>
            </a:r>
          </a:p>
          <a:p>
            <a:pPr lvl="0" rtl="0">
              <a:buNone/>
            </a:pPr>
            <a:r>
              <a:rPr lang="en" sz="3000">
                <a:solidFill>
                  <a:srgbClr val="CC0000"/>
                </a:solidFill>
              </a:rPr>
              <a:t>Group red: conference room</a:t>
            </a:r>
          </a:p>
          <a:p>
            <a:pPr lvl="0" rtl="0">
              <a:buNone/>
            </a:pPr>
            <a:r>
              <a:rPr lang="en" sz="3000">
                <a:solidFill>
                  <a:srgbClr val="F1C232"/>
                </a:solidFill>
              </a:rPr>
              <a:t>Group yellow: rear of student learning center</a:t>
            </a:r>
          </a:p>
          <a:p>
            <a:pPr lvl="0" rtl="0">
              <a:buNone/>
            </a:pPr>
            <a:r>
              <a:rPr lang="en" sz="3000"/>
              <a:t>Group blue: front of student learning center</a:t>
            </a:r>
          </a:p>
          <a:p>
            <a:endParaRPr lang="en" sz="3000"/>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sz="3600"/>
              <a:t>Find your grade level and share the following:</a:t>
            </a:r>
          </a:p>
        </p:txBody>
      </p:sp>
      <p:sp>
        <p:nvSpPr>
          <p:cNvPr id="45" name="Shape 45"/>
          <p:cNvSpPr txBox="1">
            <a:spLocks noGrp="1"/>
          </p:cNvSpPr>
          <p:nvPr>
            <p:ph type="body" idx="1"/>
          </p:nvPr>
        </p:nvSpPr>
        <p:spPr>
          <a:xfrm>
            <a:off x="525425" y="1367355"/>
            <a:ext cx="8229600" cy="3630300"/>
          </a:xfrm>
          <a:prstGeom prst="rect">
            <a:avLst/>
          </a:prstGeom>
        </p:spPr>
        <p:txBody>
          <a:bodyPr lIns="91425" tIns="91425" rIns="91425" bIns="91425" anchor="t" anchorCtr="0">
            <a:noAutofit/>
          </a:bodyPr>
          <a:lstStyle/>
          <a:p>
            <a:pPr>
              <a:buNone/>
            </a:pPr>
            <a:r>
              <a:rPr lang="en" sz="3000" b="1" dirty="0"/>
              <a:t>How might we go about finding out the answers to our questions?</a:t>
            </a:r>
          </a:p>
        </p:txBody>
      </p:sp>
      <p:pic>
        <p:nvPicPr>
          <p:cNvPr id="46" name="Shape 46"/>
          <p:cNvPicPr preferRelativeResize="0"/>
          <p:nvPr/>
        </p:nvPicPr>
        <p:blipFill>
          <a:blip r:embed="rId3"/>
          <a:stretch>
            <a:fillRect/>
          </a:stretch>
        </p:blipFill>
        <p:spPr>
          <a:xfrm>
            <a:off x="5480400" y="2320500"/>
            <a:ext cx="2476500" cy="1724024"/>
          </a:xfrm>
          <a:prstGeom prst="rect">
            <a:avLst/>
          </a:prstGeom>
        </p:spPr>
      </p:pic>
      <p:sp>
        <p:nvSpPr>
          <p:cNvPr id="3" name="TextBox 2"/>
          <p:cNvSpPr txBox="1"/>
          <p:nvPr/>
        </p:nvSpPr>
        <p:spPr>
          <a:xfrm>
            <a:off x="533400" y="2876550"/>
            <a:ext cx="4876800" cy="1546577"/>
          </a:xfrm>
          <a:prstGeom prst="rect">
            <a:avLst/>
          </a:prstGeom>
          <a:noFill/>
        </p:spPr>
        <p:txBody>
          <a:bodyPr wrap="square" rtlCol="0">
            <a:spAutoFit/>
          </a:bodyPr>
          <a:lstStyle/>
          <a:p>
            <a:r>
              <a:rPr lang="en-US" sz="1050" dirty="0" smtClean="0">
                <a:solidFill>
                  <a:schemeClr val="accent6">
                    <a:lumMod val="75000"/>
                  </a:schemeClr>
                </a:solidFill>
              </a:rPr>
              <a:t>Ask a parent		look in a book		watch a movie</a:t>
            </a:r>
          </a:p>
          <a:p>
            <a:r>
              <a:rPr lang="en-US" sz="1050" dirty="0" err="1" smtClean="0">
                <a:solidFill>
                  <a:schemeClr val="accent6">
                    <a:lumMod val="75000"/>
                  </a:schemeClr>
                </a:solidFill>
              </a:rPr>
              <a:t>Youtube</a:t>
            </a:r>
            <a:r>
              <a:rPr lang="en-US" sz="1050" dirty="0" smtClean="0">
                <a:solidFill>
                  <a:schemeClr val="accent6">
                    <a:lumMod val="75000"/>
                  </a:schemeClr>
                </a:solidFill>
              </a:rPr>
              <a:t>		Twitter		ask an expert</a:t>
            </a:r>
          </a:p>
          <a:p>
            <a:r>
              <a:rPr lang="en-US" sz="1050" dirty="0" smtClean="0">
                <a:solidFill>
                  <a:schemeClr val="accent6">
                    <a:lumMod val="75000"/>
                  </a:schemeClr>
                </a:solidFill>
              </a:rPr>
              <a:t>Online resources	experiment		newspaper</a:t>
            </a:r>
          </a:p>
          <a:p>
            <a:r>
              <a:rPr lang="en-US" sz="1050" dirty="0" smtClean="0">
                <a:solidFill>
                  <a:schemeClr val="accent6">
                    <a:lumMod val="75000"/>
                  </a:schemeClr>
                </a:solidFill>
              </a:rPr>
              <a:t>Interview		websites		reference book</a:t>
            </a:r>
          </a:p>
          <a:p>
            <a:r>
              <a:rPr lang="en-US" sz="1050" dirty="0" smtClean="0">
                <a:solidFill>
                  <a:schemeClr val="accent6">
                    <a:lumMod val="75000"/>
                  </a:schemeClr>
                </a:solidFill>
              </a:rPr>
              <a:t>Non-fiction		fiction		primary sources</a:t>
            </a:r>
          </a:p>
          <a:p>
            <a:r>
              <a:rPr lang="en-US" sz="1050" dirty="0" smtClean="0">
                <a:solidFill>
                  <a:schemeClr val="accent6">
                    <a:lumMod val="75000"/>
                  </a:schemeClr>
                </a:solidFill>
              </a:rPr>
              <a:t>Field trips		go to the community	training</a:t>
            </a:r>
          </a:p>
          <a:p>
            <a:r>
              <a:rPr lang="en-US" sz="1050" dirty="0" smtClean="0">
                <a:solidFill>
                  <a:schemeClr val="accent6">
                    <a:lumMod val="75000"/>
                  </a:schemeClr>
                </a:solidFill>
              </a:rPr>
              <a:t>Google		ask the PYP Coordinator	IB Answers</a:t>
            </a:r>
          </a:p>
          <a:p>
            <a:r>
              <a:rPr lang="en-US" sz="1050" dirty="0" smtClean="0">
                <a:solidFill>
                  <a:schemeClr val="accent6">
                    <a:lumMod val="75000"/>
                  </a:schemeClr>
                </a:solidFill>
              </a:rPr>
              <a:t>Texting		encyclopedia		exploring</a:t>
            </a:r>
          </a:p>
          <a:p>
            <a:r>
              <a:rPr lang="en-US" sz="1050" dirty="0" smtClean="0">
                <a:solidFill>
                  <a:schemeClr val="accent6">
                    <a:lumMod val="75000"/>
                  </a:schemeClr>
                </a:solidFill>
              </a:rPr>
              <a:t>Networking	</a:t>
            </a:r>
            <a:r>
              <a:rPr lang="en-US" sz="1050" smtClean="0">
                <a:solidFill>
                  <a:schemeClr val="accent6">
                    <a:lumMod val="75000"/>
                  </a:schemeClr>
                </a:solidFill>
              </a:rPr>
              <a:t>	occ.ibo.org </a:t>
            </a:r>
            <a:endParaRPr lang="en-US" sz="1050" dirty="0" smtClean="0">
              <a:solidFill>
                <a:schemeClr val="accent6">
                  <a:lumMod val="75000"/>
                </a:schemeClr>
              </a:solidFill>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sz="3600"/>
              <a:t>Find your grade level and share the following:</a:t>
            </a:r>
          </a:p>
        </p:txBody>
      </p:sp>
      <p:sp>
        <p:nvSpPr>
          <p:cNvPr id="45" name="Shape 45"/>
          <p:cNvSpPr txBox="1">
            <a:spLocks noGrp="1"/>
          </p:cNvSpPr>
          <p:nvPr>
            <p:ph type="body" idx="1"/>
          </p:nvPr>
        </p:nvSpPr>
        <p:spPr>
          <a:xfrm>
            <a:off x="525425" y="1367355"/>
            <a:ext cx="8229600" cy="3630300"/>
          </a:xfrm>
          <a:prstGeom prst="rect">
            <a:avLst/>
          </a:prstGeom>
        </p:spPr>
        <p:txBody>
          <a:bodyPr lIns="91425" tIns="91425" rIns="91425" bIns="91425" anchor="t" anchorCtr="0">
            <a:noAutofit/>
          </a:bodyPr>
          <a:lstStyle/>
          <a:p>
            <a:pPr>
              <a:buNone/>
            </a:pPr>
            <a:r>
              <a:rPr lang="en" sz="3000" b="1"/>
              <a:t>How might we go about finding out the answers to our questions?</a:t>
            </a:r>
          </a:p>
        </p:txBody>
      </p:sp>
      <p:pic>
        <p:nvPicPr>
          <p:cNvPr id="46" name="Shape 46"/>
          <p:cNvPicPr preferRelativeResize="0"/>
          <p:nvPr/>
        </p:nvPicPr>
        <p:blipFill>
          <a:blip r:embed="rId3"/>
          <a:stretch>
            <a:fillRect/>
          </a:stretch>
        </p:blipFill>
        <p:spPr>
          <a:xfrm>
            <a:off x="5480400" y="2320500"/>
            <a:ext cx="2476500" cy="1724024"/>
          </a:xfrm>
          <a:prstGeom prst="rect">
            <a:avLst/>
          </a:prstGeom>
        </p:spPr>
      </p:pic>
    </p:spTree>
    <p:extLst>
      <p:ext uri="{BB962C8B-B14F-4D97-AF65-F5344CB8AC3E}">
        <p14:creationId xmlns:p14="http://schemas.microsoft.com/office/powerpoint/2010/main" val="980093368"/>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514875" y="1820528"/>
            <a:ext cx="8229600" cy="994200"/>
          </a:xfrm>
          <a:prstGeom prst="rect">
            <a:avLst/>
          </a:prstGeom>
        </p:spPr>
        <p:txBody>
          <a:bodyPr lIns="91425" tIns="91425" rIns="91425" bIns="91425" anchor="b" anchorCtr="0">
            <a:noAutofit/>
          </a:bodyPr>
          <a:lstStyle/>
          <a:p>
            <a:pPr lvl="0" rtl="0">
              <a:buNone/>
            </a:pPr>
            <a:r>
              <a:rPr lang="en"/>
              <a:t>Brain break: </a:t>
            </a:r>
          </a:p>
          <a:p>
            <a:endParaRPr lang="en"/>
          </a:p>
          <a:p>
            <a:pPr lvl="0" rtl="0">
              <a:buClr>
                <a:schemeClr val="dk1"/>
              </a:buClr>
              <a:buSzPct val="78571"/>
              <a:buFont typeface="Arial"/>
              <a:buNone/>
            </a:pPr>
            <a:r>
              <a:rPr lang="en" sz="1400" b="0" u="sng">
                <a:solidFill>
                  <a:srgbClr val="0000FF"/>
                </a:solidFill>
                <a:latin typeface="Arial"/>
                <a:ea typeface="Arial"/>
                <a:cs typeface="Arial"/>
                <a:sym typeface="Arial"/>
                <a:hlinkClick r:id="rId3"/>
              </a:rPr>
              <a:t>http://kidworldcitizen.org/2013/09/20/multicultural-brain-break-dance-hits-from-around-the-world/</a:t>
            </a:r>
          </a:p>
        </p:txBody>
      </p:sp>
      <p:pic>
        <p:nvPicPr>
          <p:cNvPr id="52" name="Shape 52"/>
          <p:cNvPicPr preferRelativeResize="0"/>
          <p:nvPr/>
        </p:nvPicPr>
        <p:blipFill>
          <a:blip r:embed="rId4"/>
          <a:stretch>
            <a:fillRect/>
          </a:stretch>
        </p:blipFill>
        <p:spPr>
          <a:xfrm>
            <a:off x="3083236" y="2814725"/>
            <a:ext cx="2890614" cy="2167975"/>
          </a:xfrm>
          <a:prstGeom prst="rect">
            <a:avLst/>
          </a:prstGeom>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Academic Honesty</a:t>
            </a:r>
          </a:p>
        </p:txBody>
      </p:sp>
      <p:sp>
        <p:nvSpPr>
          <p:cNvPr id="58" name="Shape 58"/>
          <p:cNvSpPr txBox="1"/>
          <p:nvPr/>
        </p:nvSpPr>
        <p:spPr>
          <a:xfrm>
            <a:off x="457200" y="1395425"/>
            <a:ext cx="7673099" cy="2929200"/>
          </a:xfrm>
          <a:prstGeom prst="rect">
            <a:avLst/>
          </a:prstGeom>
        </p:spPr>
        <p:txBody>
          <a:bodyPr lIns="91425" tIns="91425" rIns="91425" bIns="91425" anchor="t" anchorCtr="0">
            <a:noAutofit/>
          </a:bodyPr>
          <a:lstStyle/>
          <a:p>
            <a:pPr>
              <a:buNone/>
            </a:pPr>
            <a:r>
              <a:rPr lang="en" sz="2400"/>
              <a:t>Let’s begin with: </a:t>
            </a:r>
            <a:r>
              <a:rPr lang="en" sz="2800">
                <a:solidFill>
                  <a:srgbClr val="274E13"/>
                </a:solidFill>
              </a:rPr>
              <a:t>How does it feel when people steal our stuff?</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t>Bringing it home for kids</a:t>
            </a:r>
          </a:p>
        </p:txBody>
      </p:sp>
      <p:sp>
        <p:nvSpPr>
          <p:cNvPr id="64" name="Shape 6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a:t>Developmentally appropriate expectations</a:t>
            </a:r>
          </a:p>
          <a:p>
            <a:endParaRPr lang="en"/>
          </a:p>
          <a:p>
            <a:pPr lvl="0" rtl="0">
              <a:buNone/>
            </a:pPr>
            <a:r>
              <a:rPr lang="en"/>
              <a:t>Making connections to the issue</a:t>
            </a:r>
          </a:p>
          <a:p>
            <a:endParaRPr lang="en"/>
          </a:p>
          <a:p>
            <a:pPr lvl="0" rtl="0">
              <a:buNone/>
            </a:pPr>
            <a:r>
              <a:rPr lang="en"/>
              <a:t>Providing tools and practice </a:t>
            </a:r>
          </a:p>
          <a:p>
            <a:endParaRPr lang="en"/>
          </a:p>
          <a:p>
            <a:endParaRPr lang="en"/>
          </a:p>
          <a:p>
            <a:endParaRPr lang="en"/>
          </a:p>
          <a:p>
            <a:endParaRPr lang="en"/>
          </a:p>
          <a:p>
            <a:endParaRPr lang="en"/>
          </a:p>
          <a:p>
            <a:endParaRPr lang="en"/>
          </a:p>
        </p:txBody>
      </p:sp>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1996</Words>
  <Application>Microsoft Office PowerPoint</Application>
  <PresentationFormat>On-screen Show (16:9)</PresentationFormat>
  <Paragraphs>299</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simple-light</vt:lpstr>
      <vt:lpstr>Using Research to Inquire, Reflect, Act</vt:lpstr>
      <vt:lpstr>Central Idea: Research is a means to understanding and creating a better world.</vt:lpstr>
      <vt:lpstr>Lines of Inquiry:  Creating opportunities for generating rich questions Exploration of instructional tools to enrich teaching and learning Action as a result of research  Key Concepts: Causation, Connection, Responsibility</vt:lpstr>
      <vt:lpstr>The Role of Provocations in Inquiry: Group red: conference room Group yellow: rear of student learning center Group blue: front of student learning center </vt:lpstr>
      <vt:lpstr>Find your grade level and share the following:</vt:lpstr>
      <vt:lpstr>Find your grade level and share the following:</vt:lpstr>
      <vt:lpstr>Brain break:   http://kidworldcitizen.org/2013/09/20/multicultural-brain-break-dance-hits-from-around-the-world/</vt:lpstr>
      <vt:lpstr>Academic Honesty</vt:lpstr>
      <vt:lpstr>Bringing it home for kids</vt:lpstr>
      <vt:lpstr>Citation Creation</vt:lpstr>
      <vt:lpstr>NoodleTools</vt:lpstr>
      <vt:lpstr>PowerPoint Presentation</vt:lpstr>
      <vt:lpstr>Skills for Notetaking</vt:lpstr>
      <vt:lpstr>Think-Pair-Share</vt:lpstr>
      <vt:lpstr>What does IB say?</vt:lpstr>
      <vt:lpstr>    Action as a Result of Learning</vt:lpstr>
      <vt:lpstr>What does IB say about effective action:</vt:lpstr>
      <vt:lpstr>Action for learning</vt:lpstr>
      <vt:lpstr>Action from learning</vt:lpstr>
      <vt:lpstr>How to Allow for Student- Initiated Action from Pre-K through PYPX  </vt:lpstr>
      <vt:lpstr>Planning for Action</vt:lpstr>
      <vt:lpstr>Allowing for Action</vt:lpstr>
      <vt:lpstr>Allowing for Action</vt:lpstr>
      <vt:lpstr>Allowing for Action</vt:lpstr>
      <vt:lpstr>Allowing for Action</vt:lpstr>
      <vt:lpstr>The Comparison</vt:lpstr>
      <vt:lpstr>  Action</vt:lpstr>
      <vt:lpstr>   Identifying and Assessing Students’ Action </vt:lpstr>
      <vt:lpstr>What Action Looks Like</vt:lpstr>
      <vt:lpstr>What does it really look like? </vt:lpstr>
      <vt:lpstr>          You have until noon...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Research to Inquire, Reflect, Act</dc:title>
  <dc:creator>Foxmann, Erin N</dc:creator>
  <cp:lastModifiedBy>Foxmann, Erin N</cp:lastModifiedBy>
  <cp:revision>2</cp:revision>
  <dcterms:modified xsi:type="dcterms:W3CDTF">2014-02-07T19:25:26Z</dcterms:modified>
</cp:coreProperties>
</file>